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80" r:id="rId15"/>
    <p:sldId id="273" r:id="rId16"/>
    <p:sldId id="274" r:id="rId17"/>
    <p:sldId id="275" r:id="rId18"/>
    <p:sldId id="276" r:id="rId19"/>
    <p:sldId id="278" r:id="rId20"/>
    <p:sldId id="277" r:id="rId21"/>
    <p:sldId id="279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194A5"/>
    <a:srgbClr val="39818F"/>
    <a:srgbClr val="47A1B3"/>
    <a:srgbClr val="3490A6"/>
    <a:srgbClr val="34A6A1"/>
    <a:srgbClr val="F7B047"/>
    <a:srgbClr val="F68426"/>
    <a:srgbClr val="ECA90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2" autoAdjust="0"/>
    <p:restoredTop sz="94660"/>
  </p:normalViewPr>
  <p:slideViewPr>
    <p:cSldViewPr>
      <p:cViewPr>
        <p:scale>
          <a:sx n="100" d="100"/>
          <a:sy n="100" d="100"/>
        </p:scale>
        <p:origin x="-456" y="-1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1682224"/>
            <a:ext cx="36004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Пламя свечи</a:t>
            </a:r>
            <a:endParaRPr lang="es-ES_tradnl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66"/>
                </a:solidFill>
              </a:rPr>
              <a:t>Измерение температуры пламени согласно «модели трёх зон»</a:t>
            </a:r>
            <a:endParaRPr lang="es-CL" sz="12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84" y="414233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сбора измерений с помощью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 и термоэлектрического сенсора необходимо сконфигурировать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 по следующим этапам</a:t>
            </a:r>
            <a:r>
              <a:rPr lang="en-US" sz="1400" dirty="0" smtClean="0"/>
              <a:t>:</a:t>
            </a:r>
            <a:endParaRPr lang="es-CL" sz="1400" dirty="0"/>
          </a:p>
          <a:p>
            <a:r>
              <a:rPr lang="en-US" sz="1500" dirty="0"/>
              <a:t> </a:t>
            </a:r>
            <a:endParaRPr lang="en-US" sz="1500" dirty="0" smtClean="0"/>
          </a:p>
          <a:p>
            <a:endParaRPr lang="es-CL" sz="1500" dirty="0"/>
          </a:p>
          <a:p>
            <a:pPr lvl="0"/>
            <a:r>
              <a:rPr lang="ru-RU" sz="1500" dirty="0" smtClean="0"/>
              <a:t>Откройте ОС </a:t>
            </a:r>
            <a:r>
              <a:rPr lang="en-US" sz="1500" dirty="0" err="1" smtClean="0"/>
              <a:t>GlobiLab</a:t>
            </a:r>
            <a:r>
              <a:rPr lang="en-US" sz="1500" dirty="0" smtClean="0"/>
              <a:t> </a:t>
            </a:r>
            <a:r>
              <a:rPr lang="ru-RU" sz="1500" dirty="0" smtClean="0"/>
              <a:t>и включите </a:t>
            </a:r>
            <a:r>
              <a:rPr lang="en-US" sz="1500" dirty="0" err="1" smtClean="0"/>
              <a:t>Labdisc</a:t>
            </a:r>
            <a:endParaRPr lang="en-US" sz="1500" dirty="0" smtClean="0"/>
          </a:p>
          <a:p>
            <a:pPr lvl="0"/>
            <a:endParaRPr lang="es-CL" sz="1500" dirty="0"/>
          </a:p>
          <a:p>
            <a:pPr lvl="0"/>
            <a:r>
              <a:rPr lang="ru-RU" sz="1500" dirty="0" smtClean="0"/>
              <a:t>Нажмите на иконку </a:t>
            </a:r>
            <a:r>
              <a:rPr lang="en-US" sz="1500" dirty="0" smtClean="0"/>
              <a:t>Bluetooth </a:t>
            </a:r>
            <a:r>
              <a:rPr lang="ru-RU" sz="1500" dirty="0" smtClean="0"/>
              <a:t>в правом нижнем углу экрана </a:t>
            </a:r>
            <a:r>
              <a:rPr lang="en-US" sz="1500" dirty="0" err="1" smtClean="0"/>
              <a:t>GlobiLab</a:t>
            </a:r>
            <a:r>
              <a:rPr lang="en-US" sz="1500" dirty="0" smtClean="0"/>
              <a:t>. </a:t>
            </a:r>
            <a:r>
              <a:rPr lang="ru-RU" sz="1500" dirty="0" smtClean="0"/>
              <a:t>Выберите </a:t>
            </a:r>
            <a:r>
              <a:rPr lang="en-US" sz="1500" dirty="0" err="1" smtClean="0"/>
              <a:t>Labdisc</a:t>
            </a:r>
            <a:r>
              <a:rPr lang="ru-RU" sz="1500" dirty="0" smtClean="0"/>
              <a:t>, который используете в данный момент. Когда ОС узнает </a:t>
            </a:r>
            <a:r>
              <a:rPr lang="en-US" sz="1500" dirty="0" err="1" smtClean="0"/>
              <a:t>Labdisc</a:t>
            </a:r>
            <a:r>
              <a:rPr lang="ru-RU" sz="1500" dirty="0" smtClean="0"/>
              <a:t>, иконка изменит цвет с серого на синий</a:t>
            </a:r>
            <a:r>
              <a:rPr lang="es-CL" sz="1500" dirty="0" smtClean="0"/>
              <a:t>             </a:t>
            </a:r>
            <a:r>
              <a:rPr lang="ru-RU" sz="1500" dirty="0" smtClean="0"/>
              <a:t>   </a:t>
            </a:r>
            <a:r>
              <a:rPr lang="en-US" sz="1500" dirty="0" smtClean="0"/>
              <a:t>.  </a:t>
            </a:r>
            <a:r>
              <a:rPr lang="ru-RU" sz="1500" dirty="0" smtClean="0"/>
              <a:t>Если вы предпочитаете связь </a:t>
            </a:r>
            <a:r>
              <a:rPr lang="en-US" sz="1500" dirty="0" smtClean="0"/>
              <a:t>USB</a:t>
            </a:r>
            <a:r>
              <a:rPr lang="ru-RU" sz="1500" dirty="0" smtClean="0"/>
              <a:t>, выполните предыдущий этап, нажав на иконку </a:t>
            </a:r>
            <a:r>
              <a:rPr lang="en-US" sz="1500" dirty="0" smtClean="0"/>
              <a:t>USB. </a:t>
            </a:r>
            <a:r>
              <a:rPr lang="ru-RU" sz="1500" dirty="0" smtClean="0"/>
              <a:t>Вы увидите то же изменение цвета, когда </a:t>
            </a:r>
            <a:r>
              <a:rPr lang="en-US" sz="1500" dirty="0" err="1" smtClean="0"/>
              <a:t>Labdisc</a:t>
            </a:r>
            <a:r>
              <a:rPr lang="en-US" sz="1500" dirty="0" smtClean="0"/>
              <a:t> </a:t>
            </a:r>
            <a:r>
              <a:rPr lang="ru-RU" sz="1500" dirty="0" smtClean="0"/>
              <a:t>будет узнан            </a:t>
            </a:r>
            <a:r>
              <a:rPr lang="en-US" sz="1500" dirty="0" smtClean="0"/>
              <a:t>  </a:t>
            </a:r>
            <a:r>
              <a:rPr lang="es-CL" sz="1500" dirty="0" smtClean="0"/>
              <a:t> </a:t>
            </a:r>
            <a:r>
              <a:rPr lang="en-US" sz="1500" dirty="0"/>
              <a:t>.</a:t>
            </a:r>
            <a:endParaRPr lang="es-CL" sz="1500" dirty="0"/>
          </a:p>
          <a:p>
            <a:endParaRPr lang="es-CL" sz="1500" dirty="0"/>
          </a:p>
        </p:txBody>
      </p:sp>
      <p:sp>
        <p:nvSpPr>
          <p:cNvPr id="8" name="7 Elipse"/>
          <p:cNvSpPr/>
          <p:nvPr/>
        </p:nvSpPr>
        <p:spPr>
          <a:xfrm>
            <a:off x="995384" y="3682159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965479" y="36259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65479" y="40918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2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Конфигурация 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Labdisc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81" y="4572000"/>
            <a:ext cx="533400" cy="21907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29200"/>
            <a:ext cx="533400" cy="219075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259756" y="2200500"/>
            <a:ext cx="4074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Нажмите на            , чтобы сконфигурировать </a:t>
            </a:r>
            <a:r>
              <a:rPr lang="en-US" sz="1400" dirty="0" err="1" smtClean="0"/>
              <a:t>Labdisc</a:t>
            </a:r>
            <a:r>
              <a:rPr lang="en-US" sz="1400" dirty="0"/>
              <a:t>. </a:t>
            </a:r>
            <a:r>
              <a:rPr lang="ru-RU" sz="1400" dirty="0" smtClean="0"/>
              <a:t>Выберите термоэлектрический сенсор в  окне </a:t>
            </a:r>
            <a:r>
              <a:rPr lang="en-US" sz="1400" dirty="0" smtClean="0"/>
              <a:t>“Logger </a:t>
            </a:r>
            <a:r>
              <a:rPr lang="en-US" sz="1400" dirty="0"/>
              <a:t>Setup</a:t>
            </a:r>
            <a:r>
              <a:rPr lang="en-US" sz="1400" dirty="0" smtClean="0"/>
              <a:t>”. </a:t>
            </a:r>
            <a:r>
              <a:rPr lang="ru-RU" sz="1400" dirty="0" smtClean="0"/>
              <a:t>Введите </a:t>
            </a:r>
            <a:r>
              <a:rPr lang="en-US" sz="1400" dirty="0" smtClean="0"/>
              <a:t>“10/s” </a:t>
            </a:r>
            <a:r>
              <a:rPr lang="ru-RU" sz="1400" dirty="0" smtClean="0"/>
              <a:t>для установки частоты отбора</a:t>
            </a:r>
            <a:r>
              <a:rPr lang="en-US" sz="1600" dirty="0" smtClean="0"/>
              <a:t>.</a:t>
            </a:r>
            <a:endParaRPr lang="es-CL" sz="1600" dirty="0"/>
          </a:p>
          <a:p>
            <a:endParaRPr lang="es-CL" sz="16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72928"/>
            <a:ext cx="386333" cy="362919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73513" y="225666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2200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3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4337"/>
            <a:ext cx="2895600" cy="385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59632" y="278092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Завершив конфигурацию сенсора и выполнив настройки для эксперимента, начните измерения, нажав на </a:t>
            </a:r>
            <a:r>
              <a:rPr lang="en-US" sz="1600" dirty="0" smtClean="0"/>
              <a:t>       </a:t>
            </a:r>
          </a:p>
          <a:p>
            <a:pPr lvl="0"/>
            <a:r>
              <a:rPr lang="en-US" sz="1600" dirty="0" smtClean="0"/>
              <a:t> </a:t>
            </a:r>
            <a:endParaRPr lang="es-CL" sz="1600" dirty="0"/>
          </a:p>
          <a:p>
            <a:r>
              <a:rPr lang="ru-RU" sz="1600" dirty="0" smtClean="0"/>
              <a:t>Выполнив измерения, остановите </a:t>
            </a:r>
            <a:r>
              <a:rPr lang="en-US" sz="1600" dirty="0" err="1" smtClean="0"/>
              <a:t>Labdisc</a:t>
            </a:r>
            <a:r>
              <a:rPr lang="ru-RU" sz="1600" dirty="0" smtClean="0"/>
              <a:t>, нажав на </a:t>
            </a:r>
            <a:r>
              <a:rPr lang="en-US" sz="1600" dirty="0" smtClean="0"/>
              <a:t>       </a:t>
            </a:r>
            <a:endParaRPr lang="es-CL" sz="1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23747"/>
            <a:ext cx="289638" cy="3522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77548"/>
            <a:ext cx="344434" cy="352262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37510" y="281701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1002857" y="27664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1037510" y="356758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1002857" y="35178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5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38583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34930" y="1787797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217529" y="2405048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3571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1</a:t>
            </a:r>
          </a:p>
        </p:txBody>
      </p:sp>
      <p:sp>
        <p:nvSpPr>
          <p:cNvPr id="9" name="8 Elipse"/>
          <p:cNvSpPr/>
          <p:nvPr/>
        </p:nvSpPr>
        <p:spPr>
          <a:xfrm>
            <a:off x="1217529" y="3116893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30689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2</a:t>
            </a: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pic>
        <p:nvPicPr>
          <p:cNvPr id="1026" name="Picture 2" descr="C:\Users\ciencias\Desktop\Ilustracion 3.2.jpg"/>
          <p:cNvPicPr>
            <a:picLocks noChangeAspect="1" noChangeArrowheads="1"/>
          </p:cNvPicPr>
          <p:nvPr/>
        </p:nvPicPr>
        <p:blipFill rotWithShape="1">
          <a:blip r:embed="rId3" cstate="print"/>
          <a:srcRect t="24550" b="24224"/>
          <a:stretch/>
        </p:blipFill>
        <p:spPr bwMode="auto">
          <a:xfrm>
            <a:off x="2123728" y="3933056"/>
            <a:ext cx="4155304" cy="275463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64855" y="2348880"/>
            <a:ext cx="63475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Зажгите свечу и подождите 1-2 минуты. Затем уберите растаявший воск и измерьте высоту пламени. </a:t>
            </a:r>
            <a:endParaRPr lang="en-US" sz="1600" dirty="0" smtClean="0"/>
          </a:p>
          <a:p>
            <a:pPr lvl="0"/>
            <a:endParaRPr lang="es-CL" sz="1600" dirty="0"/>
          </a:p>
          <a:p>
            <a:pPr lvl="0"/>
            <a:r>
              <a:rPr lang="ru-RU" sz="1600" dirty="0" smtClean="0"/>
              <a:t>Найдите три различные зоны пламени. Начните эксперимент, введя кончик термоэлектрического сенсора в синюю зону пламени, затем извлеките кончик и введите его в оранжевую, а затем в желтую зоны последовательно</a:t>
            </a:r>
            <a:r>
              <a:rPr lang="en-US" sz="1600" dirty="0" smtClean="0"/>
              <a:t>.   </a:t>
            </a:r>
          </a:p>
          <a:p>
            <a:pPr lvl="0"/>
            <a:endParaRPr lang="es-CL" sz="16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64855" y="2348880"/>
            <a:ext cx="63475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CL" sz="1600" dirty="0"/>
          </a:p>
          <a:p>
            <a:r>
              <a:rPr lang="ru-RU" sz="1400" dirty="0" smtClean="0"/>
              <a:t>Вводя кончик термоэлектрического сенсора в каждую из трёх зон, убедитесь, что на нем не собралась сажа. </a:t>
            </a:r>
            <a:r>
              <a:rPr lang="es-CL" sz="1400" dirty="0" smtClean="0"/>
              <a:t> </a:t>
            </a:r>
            <a:r>
              <a:rPr lang="en-US" sz="1400" dirty="0"/>
              <a:t> </a:t>
            </a:r>
            <a:endParaRPr lang="es-CL" sz="1400" dirty="0"/>
          </a:p>
          <a:p>
            <a:endParaRPr lang="en-US" sz="1600" dirty="0" smtClean="0"/>
          </a:p>
          <a:p>
            <a:r>
              <a:rPr lang="ru-RU" sz="1400" b="1" dirty="0" smtClean="0"/>
              <a:t>Будьте осторожны</a:t>
            </a:r>
            <a:r>
              <a:rPr lang="en-US" sz="1400" b="1" dirty="0" smtClean="0"/>
              <a:t>:</a:t>
            </a:r>
            <a:endParaRPr lang="es-CL" sz="1400" b="1" dirty="0"/>
          </a:p>
          <a:p>
            <a:r>
              <a:rPr lang="ru-RU" sz="1400" b="1" dirty="0" smtClean="0"/>
              <a:t>Изоляция термоэлектрического сенсора легко загорается, если находится слишком близко к огню. </a:t>
            </a:r>
            <a:r>
              <a:rPr lang="ru-RU" sz="1400" b="1" dirty="0"/>
              <a:t/>
            </a:r>
            <a:br>
              <a:rPr lang="ru-RU" sz="1400" b="1" dirty="0"/>
            </a:br>
            <a:endParaRPr lang="es-CL" sz="1600" dirty="0"/>
          </a:p>
          <a:p>
            <a:pPr lvl="0"/>
            <a:r>
              <a:rPr lang="ru-RU" sz="1400" dirty="0" smtClean="0"/>
              <a:t>Завершив измерения, остановите </a:t>
            </a:r>
            <a:r>
              <a:rPr lang="en-US" sz="1400" dirty="0" err="1" smtClean="0"/>
              <a:t>Labdisc</a:t>
            </a:r>
            <a:r>
              <a:rPr lang="ru-RU" sz="1400" dirty="0" smtClean="0"/>
              <a:t>.</a:t>
            </a:r>
            <a:endParaRPr lang="es-CL" sz="1400" dirty="0"/>
          </a:p>
          <a:p>
            <a:endParaRPr lang="es-CL" dirty="0"/>
          </a:p>
        </p:txBody>
      </p:sp>
      <p:sp>
        <p:nvSpPr>
          <p:cNvPr id="11" name="10 Elipse"/>
          <p:cNvSpPr/>
          <p:nvPr/>
        </p:nvSpPr>
        <p:spPr>
          <a:xfrm>
            <a:off x="1259632" y="270892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7624" y="263691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 3</a:t>
            </a:r>
          </a:p>
        </p:txBody>
      </p:sp>
      <p:sp>
        <p:nvSpPr>
          <p:cNvPr id="13" name="12 Elipse"/>
          <p:cNvSpPr/>
          <p:nvPr/>
        </p:nvSpPr>
        <p:spPr>
          <a:xfrm>
            <a:off x="1259632" y="4107849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88975" y="4057326"/>
            <a:ext cx="3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4</a:t>
            </a: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47664" y="2780928"/>
            <a:ext cx="6192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dirty="0" smtClean="0"/>
              <a:t>Добавьте текстовые примечания и изображения к температурным данным каждой зоны пламени, нажав на           .</a:t>
            </a:r>
          </a:p>
          <a:p>
            <a:pPr lvl="0"/>
            <a:endParaRPr lang="en-US" sz="1300" dirty="0" smtClean="0"/>
          </a:p>
          <a:p>
            <a:pPr lvl="0"/>
            <a:r>
              <a:rPr lang="ru-RU" sz="1300" dirty="0" smtClean="0"/>
              <a:t>Вычислите средние, максимальные и минимальные показатели температуры, используя инструмент статистики             из меню, и рассчитайте разницу между крайними показателями.</a:t>
            </a:r>
          </a:p>
          <a:p>
            <a:pPr lvl="0"/>
            <a:endParaRPr lang="ru-RU" sz="1300" dirty="0"/>
          </a:p>
          <a:p>
            <a:pPr lvl="0"/>
            <a:endParaRPr lang="en-US" sz="1300" dirty="0" smtClean="0"/>
          </a:p>
          <a:p>
            <a:pPr lvl="0"/>
            <a:r>
              <a:rPr lang="ru-RU" sz="1300" dirty="0" smtClean="0"/>
              <a:t>Найдите данные таблицы, разместив маркеры и протащив их между 3 различными показателями. </a:t>
            </a:r>
            <a:endParaRPr lang="es-CL" sz="13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80283"/>
            <a:ext cx="371475" cy="3524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51" y="3598768"/>
            <a:ext cx="390525" cy="457200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1331640" y="2831451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271626" y="278092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1</a:t>
            </a:r>
          </a:p>
        </p:txBody>
      </p:sp>
      <p:sp>
        <p:nvSpPr>
          <p:cNvPr id="13" name="12 Elipse"/>
          <p:cNvSpPr/>
          <p:nvPr/>
        </p:nvSpPr>
        <p:spPr>
          <a:xfrm>
            <a:off x="1332868" y="3479523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302963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2</a:t>
            </a:r>
          </a:p>
        </p:txBody>
      </p:sp>
      <p:sp>
        <p:nvSpPr>
          <p:cNvPr id="15" name="14 Elipse"/>
          <p:cNvSpPr/>
          <p:nvPr/>
        </p:nvSpPr>
        <p:spPr>
          <a:xfrm>
            <a:off x="1362773" y="4522758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1332868" y="447223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3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348882"/>
            <a:ext cx="6267450" cy="576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6" y="2276873"/>
            <a:ext cx="504825" cy="447675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8" y="2372380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Насколько результаты соответствуют изначальной гипотезе? Объясните</a:t>
            </a:r>
            <a:r>
              <a:rPr lang="en-US" sz="1400" b="1" dirty="0" smtClean="0"/>
              <a:t>.</a:t>
            </a:r>
            <a:endParaRPr lang="es-CL" sz="14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140969"/>
            <a:ext cx="6267450" cy="5760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6" y="3068960"/>
            <a:ext cx="504825" cy="4476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35697" y="3275112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Какой оказалась взаимосвязь цвета и температуры пламени?</a:t>
            </a:r>
            <a:endParaRPr lang="es-CL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0" y="3952801"/>
            <a:ext cx="6267450" cy="101924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5" y="3880793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835696" y="4038600"/>
            <a:ext cx="597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Где вы записали минимальные и максимальные показатели температуры? Каков средний показатель данных величин? Совпал ли средний показатель  с температурой второй (оранжевой/коричневой) зоны</a:t>
            </a:r>
            <a:r>
              <a:rPr lang="en-US" sz="1400" b="1" dirty="0" smtClean="0"/>
              <a:t>?</a:t>
            </a:r>
            <a:endParaRPr lang="es-CL" sz="14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4" y="5157193"/>
            <a:ext cx="6267450" cy="79208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79" y="5085185"/>
            <a:ext cx="504825" cy="44767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844601" y="5291337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Каким оказался диапазон температур по высоте пламени? Ожидали ли вы подобный результат? </a:t>
            </a:r>
            <a:endParaRPr lang="es-CL" sz="1400" dirty="0"/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71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7B047"/>
                </a:solidFill>
              </a:rPr>
              <a:t>График, полученный учениками, должен совпадать с графиком ниже:</a:t>
            </a:r>
            <a:r>
              <a:rPr lang="en-US" sz="1400" i="1" dirty="0" smtClean="0">
                <a:solidFill>
                  <a:srgbClr val="F7B047"/>
                </a:solidFill>
              </a:rPr>
              <a:t> </a:t>
            </a:r>
            <a:endParaRPr lang="es-CL" sz="1400" dirty="0">
              <a:solidFill>
                <a:srgbClr val="F7B047"/>
              </a:solidFill>
            </a:endParaRPr>
          </a:p>
          <a:p>
            <a:endParaRPr lang="es-CL" sz="1400" dirty="0"/>
          </a:p>
        </p:txBody>
      </p:sp>
      <p:pic>
        <p:nvPicPr>
          <p:cNvPr id="1026" name="Picture 2" descr="C:\Users\dov\Desktop\Ima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79" y="2819400"/>
            <a:ext cx="5489521" cy="36578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598385"/>
            <a:ext cx="6267450" cy="10359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38205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01687" y="2420888"/>
            <a:ext cx="572926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 </a:t>
            </a:r>
            <a:r>
              <a:rPr lang="ru-RU" sz="1400" b="1" dirty="0" smtClean="0"/>
              <a:t>Взаимосвязь каких переменных величин вы обнаружили?</a:t>
            </a:r>
          </a:p>
          <a:p>
            <a:endParaRPr lang="ru-RU" sz="1400" dirty="0"/>
          </a:p>
          <a:p>
            <a:r>
              <a:rPr lang="ru-RU" sz="1300" dirty="0" smtClean="0"/>
              <a:t>Ученики должны указать, что температура пламени связана с его цветом. А именно: «теплые цвета» соответствуют более высокой температуре. Косвенным образом высота пламени так же связана с температурой. </a:t>
            </a:r>
            <a:endParaRPr lang="es-CL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065188"/>
            <a:ext cx="6267450" cy="130802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3805009"/>
            <a:ext cx="6629400" cy="433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625547" y="3873996"/>
            <a:ext cx="572926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Почему базисная температура пламени синяя?</a:t>
            </a:r>
            <a:r>
              <a:rPr lang="en-US" sz="1400" b="1" dirty="0" smtClean="0"/>
              <a:t> </a:t>
            </a:r>
            <a:endParaRPr lang="es-CL" sz="1400" dirty="0"/>
          </a:p>
          <a:p>
            <a:endParaRPr lang="en-US" sz="1300" dirty="0"/>
          </a:p>
          <a:p>
            <a:r>
              <a:rPr lang="ru-RU" sz="1300" dirty="0" smtClean="0"/>
              <a:t>Ученики должны обозначить две главные причины. В данной области содержится самая высокая концентрация кислорода, поскольку это начальная точка горения. В результате количество углерода не имеет значения, следовательно, воспламенение тоже незначительно.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609060"/>
            <a:ext cx="6267450" cy="103596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48880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01686" y="2431563"/>
            <a:ext cx="583575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Каким образом теплые цвета возникают в верхней и средней зонах пламени? </a:t>
            </a:r>
            <a:r>
              <a:rPr lang="en-US" sz="1300" b="1" dirty="0" smtClean="0"/>
              <a:t> </a:t>
            </a:r>
            <a:endParaRPr lang="es-CL" sz="1300" dirty="0"/>
          </a:p>
          <a:p>
            <a:endParaRPr lang="en-US" sz="1300" dirty="0"/>
          </a:p>
          <a:p>
            <a:r>
              <a:rPr lang="ru-RU" sz="1300" dirty="0" smtClean="0"/>
              <a:t>Ученики должны вспомнить  из ранее изученного материала, что частицы углерода нагреваются экзотермической энергией. Затем углерод накаливается и излучает свет, близкий инфракрасному спектру</a:t>
            </a:r>
            <a:r>
              <a:rPr lang="en-US" sz="1300" dirty="0" smtClean="0"/>
              <a:t>. </a:t>
            </a:r>
            <a:endParaRPr lang="es-CL" sz="1300" dirty="0"/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 заключается в установлении взаимосвязи </a:t>
            </a:r>
            <a:r>
              <a:rPr lang="ru-RU" sz="1600" smtClean="0">
                <a:solidFill>
                  <a:schemeClr val="bg1"/>
                </a:solidFill>
              </a:rPr>
              <a:t>температуры </a:t>
            </a:r>
            <a:r>
              <a:rPr lang="en-US" sz="1600" smtClean="0">
                <a:solidFill>
                  <a:schemeClr val="bg1"/>
                </a:solidFill>
              </a:rPr>
              <a:t/>
            </a:r>
            <a:br>
              <a:rPr lang="en-US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цвета пламени свечи, создании гипотезы и её проверки посредством термоэлектрического сенсора </a:t>
            </a:r>
            <a:r>
              <a:rPr lang="en-US" sz="1600" dirty="0" err="1" smtClean="0">
                <a:solidFill>
                  <a:schemeClr val="bg1"/>
                </a:solidFill>
              </a:rPr>
              <a:t>Labidsc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681068"/>
            <a:ext cx="6267450" cy="117998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2339727"/>
            <a:ext cx="6543675" cy="657225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 знаний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01686" y="2465601"/>
            <a:ext cx="599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какой позиции необходимо разместить кольцо горелки Бунзена, чтобы нагреть емкость при наименьшем количестве сажи? Почему?</a:t>
            </a:r>
            <a:endParaRPr lang="es-CL" sz="1400" dirty="0"/>
          </a:p>
          <a:p>
            <a:endParaRPr lang="en-US" sz="1300" dirty="0"/>
          </a:p>
          <a:p>
            <a:r>
              <a:rPr lang="ru-RU" sz="1300" dirty="0" smtClean="0"/>
              <a:t>Ученики должны обозначить, что наиболее важное условие – обеспечение максимального доступа кислорода. В таком случае достигается полная реакция горения, в результате чего получается низкая концентрация сажи</a:t>
            </a:r>
            <a:r>
              <a:rPr lang="en-US" sz="1300" dirty="0" smtClean="0"/>
              <a:t>. </a:t>
            </a:r>
            <a:endParaRPr lang="es-CL" sz="13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409260"/>
            <a:ext cx="6267450" cy="117998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4067919"/>
            <a:ext cx="6543675" cy="6572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601686" y="4193793"/>
            <a:ext cx="599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Если вы захотите узнать приблизительную температуру кончика стального гвоздя, какую зону вы будете измерять</a:t>
            </a:r>
            <a:r>
              <a:rPr lang="en-US" sz="1400" b="1" dirty="0" smtClean="0"/>
              <a:t>? </a:t>
            </a:r>
            <a:endParaRPr lang="es-CL" sz="1400" dirty="0"/>
          </a:p>
          <a:p>
            <a:endParaRPr lang="en-US" sz="1300" dirty="0"/>
          </a:p>
          <a:p>
            <a:r>
              <a:rPr lang="ru-RU" sz="1300" dirty="0" smtClean="0"/>
              <a:t>Ученики должны использовать знания, полученные на уроке, чтобы предположить, что приблизительный показатель можно узнать по средней зоне гвоздя. </a:t>
            </a:r>
            <a:endParaRPr lang="es-CL" sz="1300" dirty="0"/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331640" y="2348880"/>
            <a:ext cx="6821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Различные вещества изменяют внешний вид под воздействием окружающей среды. Нагрев – один из самых распространенных факторов окружающей среды</a:t>
            </a:r>
            <a:r>
              <a:rPr lang="ru-RU" sz="1400" smtClean="0"/>
              <a:t>.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ru-RU" sz="1400" smtClean="0"/>
              <a:t>Он </a:t>
            </a:r>
            <a:r>
              <a:rPr lang="ru-RU" sz="1400" dirty="0" smtClean="0"/>
              <a:t>вызывает легко узнаваемое изменение цвета при возрастании температуры. Пример этого явления – в металлургической промышленности, где металлы приобретают ярко-желтый цвет перед плавлением. Это явление называется накаливанием. Таким образом, очевидно, что прослеживается связь цвета не только с температурой, но и с её интенсивностью. </a:t>
            </a:r>
            <a:r>
              <a:rPr lang="en-US" sz="1400" dirty="0" smtClean="0"/>
              <a:t> </a:t>
            </a:r>
            <a:endParaRPr lang="es-CL" sz="1400" dirty="0"/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/>
          <a:stretch/>
        </p:blipFill>
        <p:spPr>
          <a:xfrm>
            <a:off x="3319289" y="4191000"/>
            <a:ext cx="2304256" cy="23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1" y="2637414"/>
            <a:ext cx="6267450" cy="50260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2495228"/>
            <a:ext cx="428625" cy="43815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112783" y="2708920"/>
            <a:ext cx="5066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Почему мы называем некоторые цвета холодными или теплыми? </a:t>
            </a:r>
          </a:p>
          <a:p>
            <a:r>
              <a:rPr lang="ru-RU" sz="1300" b="1" dirty="0" smtClean="0"/>
              <a:t>Назовите примеры. </a:t>
            </a:r>
            <a:endParaRPr lang="es-CL" sz="1300" dirty="0"/>
          </a:p>
          <a:p>
            <a:endParaRPr lang="es-CL" sz="14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3285486"/>
            <a:ext cx="6267450" cy="65091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143300"/>
            <a:ext cx="428625" cy="4381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112783" y="3356992"/>
            <a:ext cx="572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Видели ли вы различные цвета пламени</a:t>
            </a:r>
            <a:r>
              <a:rPr lang="ru-RU" sz="1400" b="1" smtClean="0"/>
              <a:t>? </a:t>
            </a:r>
            <a:r>
              <a:rPr lang="en-US" sz="1400" b="1" smtClean="0"/>
              <a:t/>
            </a:r>
            <a:br>
              <a:rPr lang="en-US" sz="1400" b="1" smtClean="0"/>
            </a:br>
            <a:r>
              <a:rPr lang="ru-RU" sz="1400" b="1" smtClean="0"/>
              <a:t>Чувствовали </a:t>
            </a:r>
            <a:r>
              <a:rPr lang="ru-RU" sz="1400" b="1" dirty="0" smtClean="0"/>
              <a:t>ли тепло, излучаемое пламенем</a:t>
            </a:r>
            <a:r>
              <a:rPr lang="en-US" sz="1400" b="1" dirty="0" smtClean="0"/>
              <a:t>?</a:t>
            </a:r>
            <a:endParaRPr lang="es-CL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53416" y="393305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соответствии с тем, что было обсуждено ранее, простое пламя свечи может стать интересным объектом научного исследования, а в данном исследовании мы рассмотрим всю её комплексность.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ru-RU" sz="1200" b="1" dirty="0" smtClean="0"/>
              <a:t>Выполните эксперимент вместе с классом, чтобы в конце урока ответить на следующий вопрос</a:t>
            </a:r>
            <a:r>
              <a:rPr lang="en-US" sz="1200" b="1" dirty="0" smtClean="0"/>
              <a:t>: </a:t>
            </a:r>
            <a:r>
              <a:rPr lang="en-US" sz="1200" dirty="0" smtClean="0"/>
              <a:t> </a:t>
            </a:r>
            <a:endParaRPr lang="es-CL" sz="12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69" y="5155362"/>
            <a:ext cx="6267450" cy="4354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428625" cy="43815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2112782" y="5229200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Зависит ли цвет пламени от его температуры?</a:t>
            </a:r>
            <a:r>
              <a:rPr lang="en-US" sz="1400" b="1" dirty="0" smtClean="0"/>
              <a:t> </a:t>
            </a:r>
            <a:endParaRPr lang="es-CL" sz="1400" dirty="0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797533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3236783"/>
            <a:ext cx="6079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Пламя свечи порождается горением воска, углеводорода. Когда мы зажигаем свечу, воск плавится из-за нагрева, а затем поднимается по фитилю и испаряется. </a:t>
            </a:r>
            <a:r>
              <a:rPr lang="en-US" sz="1400" dirty="0" smtClean="0"/>
              <a:t>   </a:t>
            </a:r>
          </a:p>
          <a:p>
            <a:endParaRPr lang="es-CL" sz="1400" dirty="0"/>
          </a:p>
          <a:p>
            <a:r>
              <a:rPr lang="ru-RU" sz="1400" dirty="0" smtClean="0"/>
              <a:t>Изменение цвета показывает увеличение температуры с низа до верха пламени, что похоже на прокаливание металла. В данном случае частицы элементарного углерода (сажа) выпускаются из горящего воска и нагреваются экзотермической энергией, в результате чего излучается свет. </a:t>
            </a:r>
            <a:endParaRPr lang="en-US" sz="1400" dirty="0" smtClean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087266" y="2420888"/>
            <a:ext cx="501312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Структура пламени свечи состоит из трёх зон, демонстрируя цвета, близкие к инфракрасному спектру по мере повышения температуры</a:t>
            </a:r>
            <a:r>
              <a:rPr lang="en-US" sz="1400" dirty="0" smtClean="0"/>
              <a:t>:</a:t>
            </a:r>
            <a:endParaRPr lang="en-US" sz="1400" dirty="0"/>
          </a:p>
          <a:p>
            <a:endParaRPr lang="es-CL" sz="1400" dirty="0"/>
          </a:p>
          <a:p>
            <a:pPr lvl="0"/>
            <a:r>
              <a:rPr lang="ru-RU" sz="1400" b="1" dirty="0" smtClean="0"/>
              <a:t>Синяя зона</a:t>
            </a:r>
            <a:r>
              <a:rPr lang="en-US" sz="1400" b="1" dirty="0" smtClean="0"/>
              <a:t>: </a:t>
            </a:r>
            <a:r>
              <a:rPr lang="ru-RU" sz="1400" dirty="0" smtClean="0"/>
              <a:t>Базисная область пламени, где горение осуществляется благодаря </a:t>
            </a:r>
            <a:r>
              <a:rPr lang="ru-RU" sz="1400" dirty="0" err="1" smtClean="0"/>
              <a:t>обогащенности</a:t>
            </a:r>
            <a:r>
              <a:rPr lang="ru-RU" sz="1400" dirty="0" smtClean="0"/>
              <a:t> кислородом. Частицы углерода здесь отсутствуют. </a:t>
            </a:r>
          </a:p>
          <a:p>
            <a:pPr lvl="0"/>
            <a:endParaRPr lang="es-CL" sz="1400" b="1" dirty="0"/>
          </a:p>
          <a:p>
            <a:pPr lvl="0"/>
            <a:r>
              <a:rPr lang="ru-RU" sz="1400" b="1" dirty="0" smtClean="0"/>
              <a:t>Оранжевая/коричневая зона</a:t>
            </a:r>
            <a:r>
              <a:rPr lang="en-US" sz="1400" b="1" dirty="0" smtClean="0"/>
              <a:t>: </a:t>
            </a:r>
            <a:r>
              <a:rPr lang="ru-RU" sz="1400" dirty="0" smtClean="0"/>
              <a:t>Большая часть кислорода потребляется в синей зоне, таким образом, горение здесь </a:t>
            </a:r>
            <a:r>
              <a:rPr lang="ru-RU" sz="1400" dirty="0" err="1" smtClean="0"/>
              <a:t>незавершено</a:t>
            </a:r>
            <a:r>
              <a:rPr lang="ru-RU" sz="1400" dirty="0" smtClean="0"/>
              <a:t>. Поэтому здесь находится большая концентрация углерода, который нагревается до температуры от </a:t>
            </a:r>
            <a:r>
              <a:rPr lang="en-US" sz="1400" dirty="0" smtClean="0"/>
              <a:t>800 </a:t>
            </a:r>
            <a:r>
              <a:rPr lang="ru-RU" sz="1400" dirty="0" smtClean="0"/>
              <a:t>до</a:t>
            </a:r>
            <a:r>
              <a:rPr lang="en-US" sz="1400" dirty="0" smtClean="0"/>
              <a:t> </a:t>
            </a:r>
            <a:r>
              <a:rPr lang="en-US" sz="1400" dirty="0"/>
              <a:t>900 °C.  </a:t>
            </a:r>
          </a:p>
          <a:p>
            <a:pPr lvl="0"/>
            <a:endParaRPr lang="es-CL" sz="1400" b="1" dirty="0"/>
          </a:p>
          <a:p>
            <a:pPr lvl="0"/>
            <a:r>
              <a:rPr lang="ru-RU" sz="1400" b="1" dirty="0" smtClean="0"/>
              <a:t>Жёлтая зона</a:t>
            </a:r>
            <a:r>
              <a:rPr lang="en-US" sz="1400" b="1" dirty="0" smtClean="0"/>
              <a:t>: </a:t>
            </a:r>
            <a:r>
              <a:rPr lang="ru-RU" sz="1400" dirty="0" smtClean="0"/>
              <a:t>Химические условия здесь схожи с предыдущей зоной, однако частицы углерода достигают более высокой температуры</a:t>
            </a:r>
            <a:r>
              <a:rPr lang="en-US" sz="1400" dirty="0" smtClean="0"/>
              <a:t>.   </a:t>
            </a:r>
            <a:endParaRPr lang="es-CL" sz="1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5"/>
            <a:ext cx="2224741" cy="2711567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 rot="16200000">
            <a:off x="-23639" y="3317877"/>
            <a:ext cx="8563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/>
              <a:t> </a:t>
            </a:r>
            <a:r>
              <a:rPr lang="ru-RU" sz="1100" smtClean="0"/>
              <a:t>конвекци</a:t>
            </a:r>
            <a:r>
              <a:rPr lang="ru-RU" sz="1100"/>
              <a:t>я</a:t>
            </a:r>
            <a:endParaRPr lang="en-US" sz="1100"/>
          </a:p>
        </p:txBody>
      </p:sp>
      <p:sp>
        <p:nvSpPr>
          <p:cNvPr id="10" name="מלבן 9"/>
          <p:cNvSpPr/>
          <p:nvPr/>
        </p:nvSpPr>
        <p:spPr>
          <a:xfrm>
            <a:off x="2362200" y="3048000"/>
            <a:ext cx="56355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</a:rPr>
              <a:t>Тепло</a:t>
            </a:r>
            <a:endParaRPr 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420888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913617" y="2564904"/>
            <a:ext cx="58267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aseline="30000" dirty="0" smtClean="0">
                <a:solidFill>
                  <a:srgbClr val="00CC99"/>
                </a:solidFill>
              </a:rPr>
              <a:t>Теперь пора мотивировать учеников выдвинуть гипотезу, которую </a:t>
            </a:r>
            <a:r>
              <a:rPr lang="en-US" sz="2000" baseline="30000" dirty="0" smtClean="0">
                <a:solidFill>
                  <a:srgbClr val="00CC99"/>
                </a:solidFill>
              </a:rPr>
              <a:t> </a:t>
            </a:r>
            <a:r>
              <a:rPr lang="ru-RU" sz="2000" baseline="30000" dirty="0" smtClean="0">
                <a:solidFill>
                  <a:srgbClr val="00CC99"/>
                </a:solidFill>
              </a:rPr>
              <a:t>затем они проверят экспериментально</a:t>
            </a:r>
            <a:r>
              <a:rPr lang="en-US" sz="2000" baseline="30000" dirty="0" smtClean="0">
                <a:solidFill>
                  <a:srgbClr val="00CC99"/>
                </a:solidFill>
              </a:rPr>
              <a:t>.</a:t>
            </a:r>
            <a:endParaRPr lang="en-US" sz="2000" baseline="30000" dirty="0">
              <a:solidFill>
                <a:srgbClr val="00CC99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86592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554432"/>
            <a:ext cx="5729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 измерении температуры различных зон пламени свечи каким образом будут изменяться результаты от самой низкой до самой высокой зоны? Почему? </a:t>
            </a:r>
            <a:endParaRPr lang="es-CL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387607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>
                <a:solidFill>
                  <a:schemeClr val="bg1"/>
                </a:solidFill>
              </a:rPr>
              <a:t>О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писание деятельности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32782"/>
            <a:ext cx="698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Ученики изучат взаимосвязь между хроматической структурой пламени свечи и температурой в каждой зоне, рассчитывая разницу величин в количественном соотношении. Для вычисления результата ученики будут использовать инструменты графического анализа.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schemeClr val="bg1"/>
                </a:solidFill>
                <a:latin typeface="+mj-lt"/>
                <a:cs typeface="Calibri" pitchFamily="34" charset="0"/>
              </a:rPr>
              <a:t>П</a:t>
            </a: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56" y="2624751"/>
            <a:ext cx="2478736" cy="19807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Labdisc</a:t>
            </a:r>
            <a:endParaRPr lang="es-CL" dirty="0"/>
          </a:p>
          <a:p>
            <a:pPr lvl="0"/>
            <a:r>
              <a:rPr lang="ru-RU" dirty="0" smtClean="0"/>
              <a:t>Термопара</a:t>
            </a:r>
            <a:endParaRPr lang="es-CL" dirty="0"/>
          </a:p>
          <a:p>
            <a:pPr lvl="0"/>
            <a:r>
              <a:rPr lang="ru-RU" dirty="0" smtClean="0"/>
              <a:t>Свеча</a:t>
            </a:r>
            <a:endParaRPr lang="es-CL" dirty="0"/>
          </a:p>
          <a:p>
            <a:pPr lvl="0"/>
            <a:r>
              <a:rPr lang="ru-RU" dirty="0" smtClean="0"/>
              <a:t>Спички</a:t>
            </a:r>
            <a:endParaRPr lang="es-CL" dirty="0"/>
          </a:p>
          <a:p>
            <a:endParaRPr lang="es-CL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14968" y="249289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614968" y="276652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614968" y="304015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614968" y="331378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85063" y="24423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1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80315" y="2716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80315" y="29896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3</a:t>
            </a:r>
          </a:p>
        </p:txBody>
      </p:sp>
      <p:sp>
        <p:nvSpPr>
          <p:cNvPr id="30" name="29 Elipse"/>
          <p:cNvSpPr/>
          <p:nvPr/>
        </p:nvSpPr>
        <p:spPr>
          <a:xfrm>
            <a:off x="6219418" y="254245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6189513" y="24919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1</a:t>
            </a:r>
          </a:p>
        </p:txBody>
      </p:sp>
      <p:sp>
        <p:nvSpPr>
          <p:cNvPr id="32" name="31 Elipse"/>
          <p:cNvSpPr/>
          <p:nvPr/>
        </p:nvSpPr>
        <p:spPr>
          <a:xfrm>
            <a:off x="3174774" y="2339057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3" name="32 CuadroTexto"/>
          <p:cNvSpPr txBox="1"/>
          <p:nvPr/>
        </p:nvSpPr>
        <p:spPr>
          <a:xfrm>
            <a:off x="3144869" y="22885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3</a:t>
            </a:r>
          </a:p>
        </p:txBody>
      </p:sp>
      <p:sp>
        <p:nvSpPr>
          <p:cNvPr id="34" name="33 Elipse"/>
          <p:cNvSpPr/>
          <p:nvPr/>
        </p:nvSpPr>
        <p:spPr>
          <a:xfrm>
            <a:off x="4685907" y="3194045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/>
          </a:p>
        </p:txBody>
      </p:sp>
      <p:sp>
        <p:nvSpPr>
          <p:cNvPr id="35" name="34 CuadroTexto"/>
          <p:cNvSpPr txBox="1"/>
          <p:nvPr/>
        </p:nvSpPr>
        <p:spPr>
          <a:xfrm>
            <a:off x="4656002" y="314352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2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41" y="3615126"/>
            <a:ext cx="1865819" cy="94388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62" y="2699628"/>
            <a:ext cx="1068052" cy="2724795"/>
          </a:xfrm>
          <a:prstGeom prst="rect">
            <a:avLst/>
          </a:prstGeom>
        </p:spPr>
      </p:pic>
      <p:sp>
        <p:nvSpPr>
          <p:cNvPr id="3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Пламя свечи</a:t>
            </a:r>
            <a:endParaRPr lang="es-ES_tradnl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температуры пламени согласно «модели трёх зон»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7544" y="3284984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   4</a:t>
            </a:r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1039</Words>
  <Application>Microsoft Office PowerPoint</Application>
  <PresentationFormat>‫הצגה על המסך (4:3)</PresentationFormat>
  <Paragraphs>163</Paragraphs>
  <Slides>21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141</cp:revision>
  <dcterms:created xsi:type="dcterms:W3CDTF">2012-09-11T15:34:37Z</dcterms:created>
  <dcterms:modified xsi:type="dcterms:W3CDTF">2017-11-27T18:59:22Z</dcterms:modified>
</cp:coreProperties>
</file>