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1" r:id="rId6"/>
    <p:sldId id="262" r:id="rId7"/>
    <p:sldId id="290" r:id="rId8"/>
    <p:sldId id="291" r:id="rId9"/>
    <p:sldId id="264" r:id="rId10"/>
    <p:sldId id="265" r:id="rId11"/>
    <p:sldId id="268" r:id="rId12"/>
    <p:sldId id="269" r:id="rId13"/>
    <p:sldId id="270" r:id="rId14"/>
    <p:sldId id="272" r:id="rId15"/>
    <p:sldId id="289" r:id="rId16"/>
    <p:sldId id="273" r:id="rId17"/>
    <p:sldId id="280" r:id="rId18"/>
    <p:sldId id="283" r:id="rId19"/>
    <p:sldId id="276" r:id="rId20"/>
    <p:sldId id="278" r:id="rId21"/>
    <p:sldId id="292" r:id="rId22"/>
    <p:sldId id="277" r:id="rId23"/>
    <p:sldId id="285" r:id="rId24"/>
    <p:sldId id="293"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90" d="100"/>
          <a:sy n="90" d="100"/>
        </p:scale>
        <p:origin x="-582"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79EE9-0E48-4DE2-A5B1-B89B832F8AF5}" type="datetimeFigureOut">
              <a:rPr lang="es-CL" smtClean="0"/>
              <a:pPr/>
              <a:t>24-11-2017</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9BF20-EC3D-4BD5-A2C4-4EDAC8B87D21}" type="slidenum">
              <a:rPr lang="es-CL" smtClean="0"/>
              <a:pPr/>
              <a:t>‹#›</a:t>
            </a:fld>
            <a:endParaRPr lang="ru-RU"/>
          </a:p>
        </p:txBody>
      </p:sp>
    </p:spTree>
    <p:extLst>
      <p:ext uri="{BB962C8B-B14F-4D97-AF65-F5344CB8AC3E}">
        <p14:creationId xmlns:p14="http://schemas.microsoft.com/office/powerpoint/2010/main" val="293885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EF9BF20-EC3D-4BD5-A2C4-4EDAC8B87D21}" type="slidenum">
              <a:rPr lang="es-CL" smtClean="0"/>
              <a:pPr/>
              <a:t>19</a:t>
            </a:fld>
            <a:endParaRPr lang="ru-RU"/>
          </a:p>
        </p:txBody>
      </p:sp>
    </p:spTree>
    <p:extLst>
      <p:ext uri="{BB962C8B-B14F-4D97-AF65-F5344CB8AC3E}">
        <p14:creationId xmlns:p14="http://schemas.microsoft.com/office/powerpoint/2010/main" val="119705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24-11-2017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24-11-2017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00808"/>
            <a:ext cx="3996444" cy="576064"/>
          </a:xfrm>
        </p:spPr>
        <p:txBody>
          <a:bodyPr>
            <a:normAutofit/>
          </a:bodyPr>
          <a:lstStyle/>
          <a:p>
            <a:pPr algn="l"/>
            <a:r>
              <a:rPr lang="ru-RU" sz="2000" b="1" dirty="0">
                <a:solidFill>
                  <a:schemeClr val="bg1"/>
                </a:solidFill>
                <a:latin typeface="+mj-lt"/>
              </a:rPr>
              <a:t>Парниковый эффект</a:t>
            </a:r>
            <a:endParaRPr lang="ru-RU" sz="2000" baseline="30000" dirty="0">
              <a:solidFill>
                <a:schemeClr val="bg1"/>
              </a:solidFill>
              <a:latin typeface="Frutiger 55 Roman" pitchFamily="34" charset="0"/>
            </a:endParaRPr>
          </a:p>
        </p:txBody>
      </p:sp>
      <p:sp>
        <p:nvSpPr>
          <p:cNvPr id="8" name="7 CuadroTexto"/>
          <p:cNvSpPr txBox="1"/>
          <p:nvPr/>
        </p:nvSpPr>
        <p:spPr>
          <a:xfrm>
            <a:off x="5004048" y="2132856"/>
            <a:ext cx="3888432" cy="276999"/>
          </a:xfrm>
          <a:prstGeom prst="rect">
            <a:avLst/>
          </a:prstGeom>
          <a:noFill/>
        </p:spPr>
        <p:txBody>
          <a:bodyPr wrap="square" rtlCol="0">
            <a:spAutoFit/>
          </a:bodyPr>
          <a:lstStyle/>
          <a:p>
            <a:r>
              <a:rPr lang="ru-RU" sz="1200" dirty="0">
                <a:solidFill>
                  <a:srgbClr val="FFFF66"/>
                </a:solidFill>
              </a:rPr>
              <a:t>Измерение температуры внутри </a:t>
            </a:r>
            <a:r>
              <a:rPr lang="ru-RU" sz="1200">
                <a:solidFill>
                  <a:srgbClr val="FFFF66"/>
                </a:solidFill>
              </a:rPr>
              <a:t>и </a:t>
            </a:r>
            <a:r>
              <a:rPr lang="ru-RU" sz="1200" smtClean="0">
                <a:solidFill>
                  <a:srgbClr val="FFFF66"/>
                </a:solidFill>
              </a:rPr>
              <a:t>снаружи</a:t>
            </a:r>
            <a:r>
              <a:rPr lang="en-US" sz="1200" smtClean="0">
                <a:solidFill>
                  <a:srgbClr val="FFFF66"/>
                </a:solidFill>
              </a:rPr>
              <a:t>  </a:t>
            </a:r>
            <a:r>
              <a:rPr lang="ru-RU" sz="1200" smtClean="0">
                <a:solidFill>
                  <a:srgbClr val="FFFF66"/>
                </a:solidFill>
              </a:rPr>
              <a:t>теплицы</a:t>
            </a:r>
            <a:endParaRPr lang="ru-RU"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94" t="9307" r="8656" b="8024"/>
          <a:stretch/>
        </p:blipFill>
        <p:spPr bwMode="auto">
          <a:xfrm>
            <a:off x="3807783" y="5035528"/>
            <a:ext cx="1268273" cy="14178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Описание работы</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077218"/>
          </a:xfrm>
          <a:prstGeom prst="rect">
            <a:avLst/>
          </a:prstGeom>
          <a:noFill/>
        </p:spPr>
        <p:txBody>
          <a:bodyPr wrap="square" rtlCol="0">
            <a:spAutoFit/>
          </a:bodyPr>
          <a:lstStyle/>
          <a:p>
            <a:r>
              <a:rPr lang="ru-RU" sz="1600" dirty="0">
                <a:solidFill>
                  <a:schemeClr val="bg1"/>
                </a:solidFill>
              </a:rPr>
              <a:t>Учащиеся смоделируют теплицу в небольшом масштабе и измерят температуру внутри и снаружи. Они сделают наблюдения, чтобы соотнести свои результаты с информацией из теоретического блока. В итоге, чтобы проанализировать результаты, они представят их в виде графика. </a:t>
            </a:r>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8"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2268883"/>
            <a:ext cx="4320877" cy="378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619672" y="2276872"/>
            <a:ext cx="2736304" cy="307777"/>
          </a:xfrm>
          <a:prstGeom prst="rect">
            <a:avLst/>
          </a:prstGeom>
          <a:noFill/>
        </p:spPr>
        <p:txBody>
          <a:bodyPr wrap="square" rtlCol="0">
            <a:spAutoFit/>
          </a:bodyPr>
          <a:lstStyle/>
          <a:p>
            <a:pPr lvl="0"/>
            <a:r>
              <a:rPr lang="ru-RU" sz="1400" dirty="0" smtClean="0"/>
              <a:t>Labdisc</a:t>
            </a:r>
            <a:endParaRPr lang="ru-RU"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29661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269885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471002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428457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38874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346827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649413" y="2629659"/>
            <a:ext cx="2736304" cy="307777"/>
          </a:xfrm>
          <a:prstGeom prst="rect">
            <a:avLst/>
          </a:prstGeom>
          <a:noFill/>
        </p:spPr>
        <p:txBody>
          <a:bodyPr wrap="square" rtlCol="0">
            <a:spAutoFit/>
          </a:bodyPr>
          <a:lstStyle/>
          <a:p>
            <a:pPr lvl="0"/>
            <a:r>
              <a:rPr lang="ru-RU" sz="1400" dirty="0"/>
              <a:t>Зонд внешней температуры </a:t>
            </a:r>
          </a:p>
        </p:txBody>
      </p:sp>
      <p:sp>
        <p:nvSpPr>
          <p:cNvPr id="28" name="27 CuadroTexto"/>
          <p:cNvSpPr txBox="1"/>
          <p:nvPr/>
        </p:nvSpPr>
        <p:spPr>
          <a:xfrm>
            <a:off x="1619672" y="3071142"/>
            <a:ext cx="2736304" cy="307777"/>
          </a:xfrm>
          <a:prstGeom prst="rect">
            <a:avLst/>
          </a:prstGeom>
          <a:noFill/>
        </p:spPr>
        <p:txBody>
          <a:bodyPr wrap="square" rtlCol="0">
            <a:spAutoFit/>
          </a:bodyPr>
          <a:lstStyle/>
          <a:p>
            <a:pPr lvl="0"/>
            <a:r>
              <a:rPr lang="ru-RU" sz="1400" dirty="0"/>
              <a:t>13 палочек 180 мм x 6 мм x 6 мм </a:t>
            </a:r>
          </a:p>
        </p:txBody>
      </p:sp>
      <p:sp>
        <p:nvSpPr>
          <p:cNvPr id="29" name="28 CuadroTexto"/>
          <p:cNvSpPr txBox="1"/>
          <p:nvPr/>
        </p:nvSpPr>
        <p:spPr>
          <a:xfrm>
            <a:off x="1619672" y="3468277"/>
            <a:ext cx="2736304" cy="307777"/>
          </a:xfrm>
          <a:prstGeom prst="rect">
            <a:avLst/>
          </a:prstGeom>
          <a:noFill/>
        </p:spPr>
        <p:txBody>
          <a:bodyPr wrap="square" rtlCol="0">
            <a:spAutoFit/>
          </a:bodyPr>
          <a:lstStyle/>
          <a:p>
            <a:pPr lvl="0"/>
            <a:r>
              <a:rPr lang="ru-RU" sz="1400" dirty="0"/>
              <a:t>4 палочки 140 мм x 6 мм x 6 мм </a:t>
            </a:r>
          </a:p>
        </p:txBody>
      </p:sp>
      <p:sp>
        <p:nvSpPr>
          <p:cNvPr id="30" name="29 CuadroTexto"/>
          <p:cNvSpPr txBox="1"/>
          <p:nvPr/>
        </p:nvSpPr>
        <p:spPr>
          <a:xfrm>
            <a:off x="1619671" y="3865412"/>
            <a:ext cx="3571437" cy="307777"/>
          </a:xfrm>
          <a:prstGeom prst="rect">
            <a:avLst/>
          </a:prstGeom>
          <a:noFill/>
        </p:spPr>
        <p:txBody>
          <a:bodyPr wrap="square" rtlCol="0">
            <a:spAutoFit/>
          </a:bodyPr>
          <a:lstStyle/>
          <a:p>
            <a:r>
              <a:rPr lang="ru-RU" sz="1400" dirty="0"/>
              <a:t>Пластик (лист прозрачного пластика) </a:t>
            </a:r>
          </a:p>
        </p:txBody>
      </p:sp>
      <p:sp>
        <p:nvSpPr>
          <p:cNvPr id="31" name="30 CuadroTexto"/>
          <p:cNvSpPr txBox="1"/>
          <p:nvPr/>
        </p:nvSpPr>
        <p:spPr>
          <a:xfrm>
            <a:off x="1619672" y="4262547"/>
            <a:ext cx="2736304" cy="307777"/>
          </a:xfrm>
          <a:prstGeom prst="rect">
            <a:avLst/>
          </a:prstGeom>
          <a:noFill/>
        </p:spPr>
        <p:txBody>
          <a:bodyPr wrap="square" rtlCol="0">
            <a:spAutoFit/>
          </a:bodyPr>
          <a:lstStyle>
            <a:defPPr>
              <a:defRPr lang="es-CL"/>
            </a:defPPr>
            <a:lvl1pPr>
              <a:defRPr sz="1400"/>
            </a:lvl1pPr>
          </a:lstStyle>
          <a:p>
            <a:r>
              <a:rPr lang="ru-RU" dirty="0"/>
              <a:t>Жидкий силиконовый клей </a:t>
            </a:r>
          </a:p>
        </p:txBody>
      </p:sp>
      <p:sp>
        <p:nvSpPr>
          <p:cNvPr id="32" name="31 CuadroTexto"/>
          <p:cNvSpPr txBox="1"/>
          <p:nvPr/>
        </p:nvSpPr>
        <p:spPr>
          <a:xfrm>
            <a:off x="1619672" y="4699013"/>
            <a:ext cx="2736304" cy="307777"/>
          </a:xfrm>
          <a:prstGeom prst="rect">
            <a:avLst/>
          </a:prstGeom>
          <a:noFill/>
        </p:spPr>
        <p:txBody>
          <a:bodyPr wrap="square" rtlCol="0">
            <a:spAutoFit/>
          </a:bodyPr>
          <a:lstStyle/>
          <a:p>
            <a:pPr lvl="0"/>
            <a:r>
              <a:rPr lang="ru-RU" sz="1400" dirty="0"/>
              <a:t>Малярная лента </a:t>
            </a:r>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359" y="229889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359" y="508518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5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310108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
        <p:nvSpPr>
          <p:cNvPr id="2" name="TextBox 1"/>
          <p:cNvSpPr txBox="1"/>
          <p:nvPr/>
        </p:nvSpPr>
        <p:spPr>
          <a:xfrm>
            <a:off x="1360096" y="3074685"/>
            <a:ext cx="216024" cy="338554"/>
          </a:xfrm>
          <a:prstGeom prst="rect">
            <a:avLst/>
          </a:prstGeom>
          <a:noFill/>
        </p:spPr>
        <p:txBody>
          <a:bodyPr wrap="square" rtlCol="0">
            <a:spAutoFit/>
          </a:bodyPr>
          <a:lstStyle/>
          <a:p>
            <a:pPr algn="ctr"/>
            <a:r>
              <a:rPr lang="en-US" sz="1600" smtClean="0"/>
              <a:t>3</a:t>
            </a:r>
            <a:endParaRPr lang="en-US" sz="1600"/>
          </a:p>
        </p:txBody>
      </p:sp>
      <p:sp>
        <p:nvSpPr>
          <p:cNvPr id="24" name="TextBox 23"/>
          <p:cNvSpPr txBox="1"/>
          <p:nvPr/>
        </p:nvSpPr>
        <p:spPr>
          <a:xfrm>
            <a:off x="1352906" y="3429220"/>
            <a:ext cx="216024" cy="338554"/>
          </a:xfrm>
          <a:prstGeom prst="rect">
            <a:avLst/>
          </a:prstGeom>
          <a:noFill/>
        </p:spPr>
        <p:txBody>
          <a:bodyPr wrap="square" rtlCol="0">
            <a:spAutoFit/>
          </a:bodyPr>
          <a:lstStyle/>
          <a:p>
            <a:pPr algn="ctr"/>
            <a:r>
              <a:rPr lang="en-US" sz="1600" smtClean="0"/>
              <a:t>4</a:t>
            </a:r>
            <a:endParaRPr lang="en-US" sz="1600"/>
          </a:p>
        </p:txBody>
      </p:sp>
      <p:sp>
        <p:nvSpPr>
          <p:cNvPr id="25" name="TextBox 24"/>
          <p:cNvSpPr txBox="1"/>
          <p:nvPr/>
        </p:nvSpPr>
        <p:spPr>
          <a:xfrm>
            <a:off x="1361116" y="3853058"/>
            <a:ext cx="216024" cy="338554"/>
          </a:xfrm>
          <a:prstGeom prst="rect">
            <a:avLst/>
          </a:prstGeom>
          <a:noFill/>
        </p:spPr>
        <p:txBody>
          <a:bodyPr wrap="square" rtlCol="0">
            <a:spAutoFit/>
          </a:bodyPr>
          <a:lstStyle/>
          <a:p>
            <a:pPr algn="ctr"/>
            <a:r>
              <a:rPr lang="en-US" sz="1600" smtClean="0"/>
              <a:t>5</a:t>
            </a:r>
            <a:endParaRPr lang="en-US" sz="1600"/>
          </a:p>
        </p:txBody>
      </p:sp>
      <p:sp>
        <p:nvSpPr>
          <p:cNvPr id="26" name="TextBox 25"/>
          <p:cNvSpPr txBox="1"/>
          <p:nvPr/>
        </p:nvSpPr>
        <p:spPr>
          <a:xfrm>
            <a:off x="1361116" y="4263840"/>
            <a:ext cx="216024" cy="338554"/>
          </a:xfrm>
          <a:prstGeom prst="rect">
            <a:avLst/>
          </a:prstGeom>
          <a:noFill/>
        </p:spPr>
        <p:txBody>
          <a:bodyPr wrap="square" rtlCol="0">
            <a:spAutoFit/>
          </a:bodyPr>
          <a:lstStyle/>
          <a:p>
            <a:pPr algn="ctr"/>
            <a:r>
              <a:rPr lang="en-US" sz="1600" smtClean="0"/>
              <a:t>6</a:t>
            </a:r>
            <a:endParaRPr lang="en-US" sz="1600"/>
          </a:p>
        </p:txBody>
      </p:sp>
      <p:sp>
        <p:nvSpPr>
          <p:cNvPr id="33" name="TextBox 32"/>
          <p:cNvSpPr txBox="1"/>
          <p:nvPr/>
        </p:nvSpPr>
        <p:spPr>
          <a:xfrm>
            <a:off x="1361116" y="4674622"/>
            <a:ext cx="216024" cy="338554"/>
          </a:xfrm>
          <a:prstGeom prst="rect">
            <a:avLst/>
          </a:prstGeom>
          <a:noFill/>
        </p:spPr>
        <p:txBody>
          <a:bodyPr wrap="square" rtlCol="0">
            <a:spAutoFit/>
          </a:bodyPr>
          <a:lstStyle/>
          <a:p>
            <a:pPr algn="ctr"/>
            <a:r>
              <a:rPr lang="en-US" sz="1600" smtClean="0"/>
              <a:t>7</a:t>
            </a:r>
            <a:endParaRPr lang="en-US" sz="1600"/>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7" name="6 CuadroTexto"/>
          <p:cNvSpPr txBox="1"/>
          <p:nvPr/>
        </p:nvSpPr>
        <p:spPr>
          <a:xfrm>
            <a:off x="1187624" y="2492896"/>
            <a:ext cx="6624736" cy="523220"/>
          </a:xfrm>
          <a:prstGeom prst="rect">
            <a:avLst/>
          </a:prstGeom>
          <a:noFill/>
        </p:spPr>
        <p:txBody>
          <a:bodyPr wrap="square" rtlCol="0">
            <a:spAutoFit/>
          </a:bodyPr>
          <a:lstStyle/>
          <a:p>
            <a:r>
              <a:rPr lang="ru-RU" sz="1400" dirty="0"/>
              <a:t>Для выполнения измерений датчиком окружающей и внешней температуры необходимо произвести следующие настройки Labdisc: </a:t>
            </a:r>
            <a:endParaRPr lang="ru-RU"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Использование Labdisc</a:t>
            </a:r>
            <a:endParaRPr lang="ru-RU" sz="2400" b="1" baseline="30000" dirty="0">
              <a:solidFill>
                <a:schemeClr val="bg1"/>
              </a:solidFill>
            </a:endParaRPr>
          </a:p>
        </p:txBody>
      </p:sp>
      <p:sp>
        <p:nvSpPr>
          <p:cNvPr id="30" name="29 CuadroTexto"/>
          <p:cNvSpPr txBox="1"/>
          <p:nvPr/>
        </p:nvSpPr>
        <p:spPr>
          <a:xfrm>
            <a:off x="1187624" y="3140968"/>
            <a:ext cx="6624736" cy="307777"/>
          </a:xfrm>
          <a:prstGeom prst="rect">
            <a:avLst/>
          </a:prstGeom>
          <a:noFill/>
        </p:spPr>
        <p:txBody>
          <a:bodyPr wrap="square" rtlCol="0">
            <a:spAutoFit/>
          </a:bodyPr>
          <a:lstStyle/>
          <a:p>
            <a:r>
              <a:rPr lang="ru-RU" sz="1400" dirty="0"/>
              <a:t>Включите Labdisc нажатием </a:t>
            </a:r>
            <a:endParaRPr lang="ru-RU"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036" y="3169876"/>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614917"/>
            <a:ext cx="6624736" cy="307777"/>
          </a:xfrm>
          <a:prstGeom prst="rect">
            <a:avLst/>
          </a:prstGeom>
          <a:noFill/>
        </p:spPr>
        <p:txBody>
          <a:bodyPr wrap="square" rtlCol="0">
            <a:spAutoFit/>
          </a:bodyPr>
          <a:lstStyle/>
          <a:p>
            <a:r>
              <a:rPr lang="ru-RU" sz="1400" dirty="0" smtClean="0"/>
              <a:t>Нажмите                  и выберите "УСТАНОВКА", нажав </a:t>
            </a:r>
            <a:endParaRPr lang="ru-RU" sz="1500" dirty="0" smtClean="0"/>
          </a:p>
        </p:txBody>
      </p:sp>
      <p:sp>
        <p:nvSpPr>
          <p:cNvPr id="33" name="32 CuadroTexto"/>
          <p:cNvSpPr txBox="1"/>
          <p:nvPr/>
        </p:nvSpPr>
        <p:spPr>
          <a:xfrm>
            <a:off x="1187624" y="4057000"/>
            <a:ext cx="6624736" cy="307777"/>
          </a:xfrm>
          <a:prstGeom prst="rect">
            <a:avLst/>
          </a:prstGeom>
          <a:noFill/>
        </p:spPr>
        <p:txBody>
          <a:bodyPr wrap="square" rtlCol="0">
            <a:spAutoFit/>
          </a:bodyPr>
          <a:lstStyle/>
          <a:p>
            <a:r>
              <a:rPr lang="ru-RU" sz="1400" dirty="0"/>
              <a:t>Теперь выберите опцию "ЗАДАТЬ ДАТЧИКИ" с помощью </a:t>
            </a:r>
            <a:endParaRPr lang="ru-RU" sz="1500" dirty="0"/>
          </a:p>
        </p:txBody>
      </p:sp>
      <p:sp>
        <p:nvSpPr>
          <p:cNvPr id="34" name="33 CuadroTexto"/>
          <p:cNvSpPr txBox="1"/>
          <p:nvPr/>
        </p:nvSpPr>
        <p:spPr>
          <a:xfrm>
            <a:off x="1187624" y="4509120"/>
            <a:ext cx="6624736" cy="307777"/>
          </a:xfrm>
          <a:prstGeom prst="rect">
            <a:avLst/>
          </a:prstGeom>
          <a:noFill/>
        </p:spPr>
        <p:txBody>
          <a:bodyPr wrap="square" rtlCol="0">
            <a:spAutoFit/>
          </a:bodyPr>
          <a:lstStyle/>
          <a:p>
            <a:r>
              <a:rPr lang="ru-RU" sz="1400" dirty="0"/>
              <a:t>Выберите датчик окружающей температуры и внешней температуры, затем нажмите </a:t>
            </a:r>
            <a:endParaRPr lang="ru-RU" sz="1500" dirty="0" smtClean="0"/>
          </a:p>
        </p:txBody>
      </p:sp>
      <p:sp>
        <p:nvSpPr>
          <p:cNvPr id="35" name="34 CuadroTexto"/>
          <p:cNvSpPr txBox="1"/>
          <p:nvPr/>
        </p:nvSpPr>
        <p:spPr>
          <a:xfrm>
            <a:off x="1187624" y="4993431"/>
            <a:ext cx="6624736" cy="523220"/>
          </a:xfrm>
          <a:prstGeom prst="rect">
            <a:avLst/>
          </a:prstGeom>
          <a:noFill/>
        </p:spPr>
        <p:txBody>
          <a:bodyPr wrap="square" rtlCol="0">
            <a:spAutoFit/>
          </a:bodyPr>
          <a:lstStyle/>
          <a:p>
            <a:r>
              <a:rPr lang="ru-RU" sz="1400" dirty="0"/>
              <a:t>После этого вы вернетесь к настройкам. Нажмите                  один раз и выберите "СКОРОСТЬ ВЫБОРКИ" с помощью                                  </a:t>
            </a:r>
            <a:endParaRPr lang="ru-RU" sz="1500" dirty="0" smtClean="0"/>
          </a:p>
        </p:txBody>
      </p:sp>
      <p:sp>
        <p:nvSpPr>
          <p:cNvPr id="36" name="35 CuadroTexto"/>
          <p:cNvSpPr txBox="1"/>
          <p:nvPr/>
        </p:nvSpPr>
        <p:spPr>
          <a:xfrm>
            <a:off x="1187624" y="5589240"/>
            <a:ext cx="6624736" cy="307777"/>
          </a:xfrm>
          <a:prstGeom prst="rect">
            <a:avLst/>
          </a:prstGeom>
          <a:noFill/>
        </p:spPr>
        <p:txBody>
          <a:bodyPr wrap="square" rtlCol="0">
            <a:spAutoFit/>
          </a:bodyPr>
          <a:lstStyle/>
          <a:p>
            <a:r>
              <a:rPr lang="ru-RU" sz="1400" dirty="0"/>
              <a:t>Выберите "1/мин" с помощью            </a:t>
            </a:r>
            <a:r>
              <a:rPr lang="ru-RU" sz="1400" dirty="0" smtClean="0"/>
              <a:t>        </a:t>
            </a:r>
            <a:r>
              <a:rPr lang="ru-RU" sz="1400" dirty="0"/>
              <a:t>, затем нажмите </a:t>
            </a:r>
            <a:endParaRPr lang="ru-RU"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025" y="3626846"/>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8003" y="3626846"/>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1913" y="4735996"/>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597" y="4973141"/>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7092" y="561136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316987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64730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40636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592" y="45311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592" y="501545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9592" y="56002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1562" y="406967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353" y="5633342"/>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4051" y="522864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47" name="46 CuadroTexto"/>
          <p:cNvSpPr txBox="1"/>
          <p:nvPr/>
        </p:nvSpPr>
        <p:spPr>
          <a:xfrm>
            <a:off x="1187624" y="3256322"/>
            <a:ext cx="6624736" cy="307777"/>
          </a:xfrm>
          <a:prstGeom prst="rect">
            <a:avLst/>
          </a:prstGeom>
          <a:noFill/>
        </p:spPr>
        <p:txBody>
          <a:bodyPr wrap="square" rtlCol="0">
            <a:spAutoFit/>
          </a:bodyPr>
          <a:lstStyle/>
          <a:p>
            <a:r>
              <a:rPr lang="ru-RU" sz="1400" dirty="0"/>
              <a:t>Чтобы вернуться к измерениям, нажмите                      два раза. </a:t>
            </a:r>
            <a:endParaRPr lang="ru-RU" sz="1500" dirty="0" smtClean="0"/>
          </a:p>
        </p:txBody>
      </p:sp>
      <p:sp>
        <p:nvSpPr>
          <p:cNvPr id="48" name="47 CuadroTexto"/>
          <p:cNvSpPr txBox="1"/>
          <p:nvPr/>
        </p:nvSpPr>
        <p:spPr>
          <a:xfrm>
            <a:off x="1187624" y="3750054"/>
            <a:ext cx="6624736" cy="307777"/>
          </a:xfrm>
          <a:prstGeom prst="rect">
            <a:avLst/>
          </a:prstGeom>
          <a:noFill/>
        </p:spPr>
        <p:txBody>
          <a:bodyPr wrap="square" rtlCol="0">
            <a:spAutoFit/>
          </a:bodyPr>
          <a:lstStyle/>
          <a:p>
            <a:r>
              <a:rPr lang="ru-RU" sz="1400" dirty="0"/>
              <a:t>Затем нажмите                        , чтобы начать измерения. </a:t>
            </a:r>
            <a:endParaRPr lang="ru-RU" sz="1500" dirty="0" smtClean="0"/>
          </a:p>
        </p:txBody>
      </p:sp>
      <p:sp>
        <p:nvSpPr>
          <p:cNvPr id="49" name="48 CuadroTexto"/>
          <p:cNvSpPr txBox="1"/>
          <p:nvPr/>
        </p:nvSpPr>
        <p:spPr>
          <a:xfrm>
            <a:off x="1187624" y="4266755"/>
            <a:ext cx="6624736" cy="523220"/>
          </a:xfrm>
          <a:prstGeom prst="rect">
            <a:avLst/>
          </a:prstGeom>
          <a:noFill/>
        </p:spPr>
        <p:txBody>
          <a:bodyPr wrap="square" rtlCol="0">
            <a:spAutoFit/>
          </a:bodyPr>
          <a:lstStyle/>
          <a:p>
            <a:r>
              <a:rPr lang="ru-RU" sz="1400" dirty="0"/>
              <a:t>После завершения измерений, остановите Labdisc, нажав                    (увидите указание "Нажмите кнопку ПРОКРУТКА, чтобы ОСТАНОВИТЬ") и нажмите </a:t>
            </a:r>
            <a:endParaRPr lang="ru-RU"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9286" y="3218856"/>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092" y="375639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27022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9520" y="4571669"/>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029" y="428591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328432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8043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4029" y="228745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4029" y="278092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CuadroTexto"/>
          <p:cNvSpPr txBox="1"/>
          <p:nvPr/>
        </p:nvSpPr>
        <p:spPr>
          <a:xfrm>
            <a:off x="1187624" y="2769914"/>
            <a:ext cx="6624736" cy="307777"/>
          </a:xfrm>
          <a:prstGeom prst="rect">
            <a:avLst/>
          </a:prstGeom>
          <a:noFill/>
        </p:spPr>
        <p:txBody>
          <a:bodyPr wrap="square" rtlCol="0">
            <a:spAutoFit/>
          </a:bodyPr>
          <a:lstStyle/>
          <a:p>
            <a:r>
              <a:rPr lang="ru-RU" sz="1400" dirty="0"/>
              <a:t>Выберите "100" с помощью         </a:t>
            </a:r>
            <a:r>
              <a:rPr lang="ru-RU" sz="1400" dirty="0" smtClean="0"/>
              <a:t>              </a:t>
            </a:r>
            <a:r>
              <a:rPr lang="ru-RU" sz="1400" dirty="0"/>
              <a:t>, затем нажмите </a:t>
            </a:r>
            <a:endParaRPr lang="ru-RU" sz="1500" dirty="0" smtClean="0"/>
          </a:p>
        </p:txBody>
      </p:sp>
      <p:sp>
        <p:nvSpPr>
          <p:cNvPr id="23" name="22 CuadroTexto"/>
          <p:cNvSpPr txBox="1"/>
          <p:nvPr/>
        </p:nvSpPr>
        <p:spPr>
          <a:xfrm>
            <a:off x="1187624" y="2265427"/>
            <a:ext cx="6624736" cy="307777"/>
          </a:xfrm>
          <a:prstGeom prst="rect">
            <a:avLst/>
          </a:prstGeom>
          <a:noFill/>
        </p:spPr>
        <p:txBody>
          <a:bodyPr wrap="square" rtlCol="0">
            <a:spAutoFit/>
          </a:bodyPr>
          <a:lstStyle/>
          <a:p>
            <a:r>
              <a:rPr lang="ru-RU" sz="1400" dirty="0"/>
              <a:t>Нажмите                           и выберите "КОЛИЧЕСТВО ЗАМЕРОВ" с помощью                             </a:t>
            </a:r>
            <a:endParaRPr lang="ru-RU" sz="1500" dirty="0" smtClean="0"/>
          </a:p>
        </p:txBody>
      </p:sp>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520" y="2295387"/>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1481" y="2295387"/>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4221" y="282935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140" y="279822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ru-RU" sz="1400" dirty="0" smtClean="0">
                <a:solidFill>
                  <a:srgbClr val="3490A6"/>
                </a:solidFill>
              </a:rPr>
              <a:t>Следующие шаги поясняют, как проводить эксперимент: </a:t>
            </a:r>
            <a:endParaRPr lang="ru-RU"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7056784" cy="523220"/>
          </a:xfrm>
          <a:prstGeom prst="rect">
            <a:avLst/>
          </a:prstGeom>
          <a:noFill/>
        </p:spPr>
        <p:txBody>
          <a:bodyPr wrap="square" rtlCol="0">
            <a:spAutoFit/>
          </a:bodyPr>
          <a:lstStyle/>
          <a:p>
            <a:r>
              <a:rPr lang="ru-RU" sz="1400" dirty="0"/>
              <a:t>Если используется масштабная модель, постройте теплицу с помощью палочек (14 см, палочки должны использоваться для постройки крыши), как показано на рисунке ниже. </a:t>
            </a:r>
            <a:endParaRPr lang="ru-RU" sz="1500" dirty="0" smtClean="0"/>
          </a:p>
        </p:txBody>
      </p:sp>
      <p:sp>
        <p:nvSpPr>
          <p:cNvPr id="20" name="19 CuadroTexto"/>
          <p:cNvSpPr txBox="1"/>
          <p:nvPr/>
        </p:nvSpPr>
        <p:spPr>
          <a:xfrm>
            <a:off x="1187624" y="3573016"/>
            <a:ext cx="6624736" cy="738664"/>
          </a:xfrm>
          <a:prstGeom prst="rect">
            <a:avLst/>
          </a:prstGeom>
          <a:noFill/>
        </p:spPr>
        <p:txBody>
          <a:bodyPr wrap="square" rtlCol="0">
            <a:spAutoFit/>
          </a:bodyPr>
          <a:lstStyle/>
          <a:p>
            <a:r>
              <a:rPr lang="ru-RU" sz="1400" dirty="0"/>
              <a:t>Накройте конструкцию листом прозрачного пластика и закрепите его с помощью липкой ленты. Затем настройте Labdisc, подключите к нему температурный зонд и поместите его внутрь. </a:t>
            </a:r>
            <a:endParaRPr lang="ru-RU"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5952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75" y="4102792"/>
            <a:ext cx="3024237" cy="259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9" name="18 CuadroTexto"/>
          <p:cNvSpPr txBox="1"/>
          <p:nvPr/>
        </p:nvSpPr>
        <p:spPr>
          <a:xfrm>
            <a:off x="1187624" y="5490606"/>
            <a:ext cx="6624736" cy="307777"/>
          </a:xfrm>
          <a:prstGeom prst="rect">
            <a:avLst/>
          </a:prstGeom>
          <a:noFill/>
        </p:spPr>
        <p:txBody>
          <a:bodyPr wrap="square" rtlCol="0">
            <a:spAutoFit/>
          </a:bodyPr>
          <a:lstStyle/>
          <a:p>
            <a:r>
              <a:rPr lang="ru-RU" sz="1400" dirty="0"/>
              <a:t>Повторите шаг 5 для регистрации наружной температуры.</a:t>
            </a:r>
            <a:endParaRPr lang="ru-RU" sz="1500" dirty="0" smtClean="0"/>
          </a:p>
        </p:txBody>
      </p:sp>
      <p:pic>
        <p:nvPicPr>
          <p:cNvPr id="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51951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30" name="29 CuadroTexto"/>
          <p:cNvSpPr txBox="1"/>
          <p:nvPr/>
        </p:nvSpPr>
        <p:spPr>
          <a:xfrm>
            <a:off x="1187624" y="2386401"/>
            <a:ext cx="6624736" cy="738664"/>
          </a:xfrm>
          <a:prstGeom prst="rect">
            <a:avLst/>
          </a:prstGeom>
          <a:noFill/>
        </p:spPr>
        <p:txBody>
          <a:bodyPr wrap="square" rtlCol="0">
            <a:spAutoFit/>
          </a:bodyPr>
          <a:lstStyle/>
          <a:p>
            <a:r>
              <a:rPr lang="ru-RU" sz="1400" dirty="0"/>
              <a:t>Если используется небольшая пластмассовая камера, надуйте прозрачный нейлоновый пакет, поместив внутрь Labdisc. Настройте Labdisc, как на шаге 2, затем закройте пакет и убедитесь, что воздух остается внутри. </a:t>
            </a:r>
            <a:endParaRPr lang="ru-RU" sz="1500" dirty="0"/>
          </a:p>
        </p:txBody>
      </p:sp>
      <p:sp>
        <p:nvSpPr>
          <p:cNvPr id="31" name="30 CuadroTexto"/>
          <p:cNvSpPr txBox="1"/>
          <p:nvPr/>
        </p:nvSpPr>
        <p:spPr>
          <a:xfrm>
            <a:off x="1187624" y="4653136"/>
            <a:ext cx="6624736" cy="307777"/>
          </a:xfrm>
          <a:prstGeom prst="rect">
            <a:avLst/>
          </a:prstGeom>
          <a:noFill/>
        </p:spPr>
        <p:txBody>
          <a:bodyPr wrap="square" rtlCol="0">
            <a:spAutoFit/>
          </a:bodyPr>
          <a:lstStyle/>
          <a:p>
            <a:r>
              <a:rPr lang="ru-RU" sz="1400" dirty="0"/>
              <a:t>Поставьте модель теплицы под прямые солнечные лучи.</a:t>
            </a:r>
            <a:endParaRPr lang="ru-RU" sz="1500" dirty="0" smtClean="0"/>
          </a:p>
        </p:txBody>
      </p:sp>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639" y="24019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639" y="46620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CuadroTexto"/>
          <p:cNvSpPr txBox="1"/>
          <p:nvPr/>
        </p:nvSpPr>
        <p:spPr>
          <a:xfrm>
            <a:off x="1188742" y="5085184"/>
            <a:ext cx="6624736" cy="307777"/>
          </a:xfrm>
          <a:prstGeom prst="rect">
            <a:avLst/>
          </a:prstGeom>
          <a:noFill/>
        </p:spPr>
        <p:txBody>
          <a:bodyPr wrap="square" rtlCol="0">
            <a:spAutoFit/>
          </a:bodyPr>
          <a:lstStyle/>
          <a:p>
            <a:r>
              <a:rPr lang="ru-RU" sz="1400" dirty="0"/>
              <a:t>Фиксируйте показания температуры в течение 30 минут. По завершении остановите измерения.</a:t>
            </a:r>
            <a:endParaRPr lang="ru-RU" sz="1500" dirty="0" smtClean="0"/>
          </a:p>
        </p:txBody>
      </p:sp>
      <p:pic>
        <p:nvPicPr>
          <p:cNvPr id="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51072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3733" y="3125065"/>
            <a:ext cx="3251043" cy="148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668856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1" name="20 CuadroTexto"/>
          <p:cNvSpPr txBox="1"/>
          <p:nvPr/>
        </p:nvSpPr>
        <p:spPr>
          <a:xfrm>
            <a:off x="1475657" y="2395584"/>
            <a:ext cx="6120680" cy="307777"/>
          </a:xfrm>
          <a:prstGeom prst="rect">
            <a:avLst/>
          </a:prstGeom>
          <a:noFill/>
          <a:ln>
            <a:noFill/>
          </a:ln>
        </p:spPr>
        <p:txBody>
          <a:bodyPr wrap="square" rtlCol="0">
            <a:spAutoFit/>
          </a:bodyPr>
          <a:lstStyle/>
          <a:p>
            <a:r>
              <a:rPr lang="ru-RU" sz="1400" dirty="0">
                <a:solidFill>
                  <a:srgbClr val="F7B047"/>
                </a:solidFill>
              </a:rPr>
              <a:t>Следующие шаги поясняют, как анализировать результаты эксперимента: </a:t>
            </a:r>
          </a:p>
        </p:txBody>
      </p:sp>
      <p:sp>
        <p:nvSpPr>
          <p:cNvPr id="22" name="21 Rectángulo redondeado"/>
          <p:cNvSpPr/>
          <p:nvPr/>
        </p:nvSpPr>
        <p:spPr>
          <a:xfrm>
            <a:off x="1230609" y="2258288"/>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9" name="28 CuadroTexto"/>
          <p:cNvSpPr txBox="1"/>
          <p:nvPr/>
        </p:nvSpPr>
        <p:spPr>
          <a:xfrm>
            <a:off x="1187624" y="2996952"/>
            <a:ext cx="6624736" cy="523220"/>
          </a:xfrm>
          <a:prstGeom prst="rect">
            <a:avLst/>
          </a:prstGeom>
          <a:noFill/>
        </p:spPr>
        <p:txBody>
          <a:bodyPr wrap="square" rtlCol="0">
            <a:spAutoFit/>
          </a:bodyPr>
          <a:lstStyle/>
          <a:p>
            <a:r>
              <a:rPr lang="ru-RU" sz="1400" dirty="0"/>
              <a:t>Подключите Labdisc к компьютеру с помощью соединительного кабеля USB или беспроводного канала связи Bluetooth.</a:t>
            </a:r>
            <a:endParaRPr lang="ru-RU" sz="1500" dirty="0" smtClean="0"/>
          </a:p>
        </p:txBody>
      </p:sp>
      <p:sp>
        <p:nvSpPr>
          <p:cNvPr id="30" name="29 CuadroTexto"/>
          <p:cNvSpPr txBox="1"/>
          <p:nvPr/>
        </p:nvSpPr>
        <p:spPr>
          <a:xfrm>
            <a:off x="1187624" y="3645024"/>
            <a:ext cx="6624736" cy="307777"/>
          </a:xfrm>
          <a:prstGeom prst="rect">
            <a:avLst/>
          </a:prstGeom>
          <a:noFill/>
        </p:spPr>
        <p:txBody>
          <a:bodyPr wrap="square" rtlCol="0">
            <a:spAutoFit/>
          </a:bodyPr>
          <a:lstStyle/>
          <a:p>
            <a:r>
              <a:rPr lang="ru-RU" sz="1400" dirty="0"/>
              <a:t>В верхнем меню нажмите                    </a:t>
            </a:r>
            <a:endParaRPr lang="ru-RU" sz="1500" dirty="0" smtClean="0"/>
          </a:p>
        </p:txBody>
      </p:sp>
      <p:sp>
        <p:nvSpPr>
          <p:cNvPr id="31" name="30 CuadroTexto"/>
          <p:cNvSpPr txBox="1"/>
          <p:nvPr/>
        </p:nvSpPr>
        <p:spPr>
          <a:xfrm>
            <a:off x="1187624" y="4159763"/>
            <a:ext cx="6624736" cy="307777"/>
          </a:xfrm>
          <a:prstGeom prst="rect">
            <a:avLst/>
          </a:prstGeom>
          <a:noFill/>
        </p:spPr>
        <p:txBody>
          <a:bodyPr wrap="square" rtlCol="0">
            <a:spAutoFit/>
          </a:bodyPr>
          <a:lstStyle/>
          <a:p>
            <a:r>
              <a:rPr lang="ru-RU" sz="1400" dirty="0"/>
              <a:t>Посмотрите на график на экране.</a:t>
            </a:r>
            <a:endParaRPr lang="ru-RU" sz="1500" dirty="0"/>
          </a:p>
        </p:txBody>
      </p:sp>
      <p:sp>
        <p:nvSpPr>
          <p:cNvPr id="32" name="31 CuadroTexto"/>
          <p:cNvSpPr txBox="1"/>
          <p:nvPr/>
        </p:nvSpPr>
        <p:spPr>
          <a:xfrm>
            <a:off x="1187624" y="4633972"/>
            <a:ext cx="6624736" cy="523220"/>
          </a:xfrm>
          <a:prstGeom prst="rect">
            <a:avLst/>
          </a:prstGeom>
          <a:noFill/>
        </p:spPr>
        <p:txBody>
          <a:bodyPr wrap="square" rtlCol="0">
            <a:spAutoFit/>
          </a:bodyPr>
          <a:lstStyle/>
          <a:p>
            <a:r>
              <a:rPr lang="ru-RU" sz="1400" dirty="0"/>
              <a:t>Нажмите кнопку                  и нанесите на график примечания, указав начальную и конечную температуры. </a:t>
            </a:r>
            <a:endParaRPr lang="ru-RU"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6563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417077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46449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51382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187624" y="5129513"/>
            <a:ext cx="6624736" cy="307777"/>
          </a:xfrm>
          <a:prstGeom prst="rect">
            <a:avLst/>
          </a:prstGeom>
          <a:noFill/>
        </p:spPr>
        <p:txBody>
          <a:bodyPr wrap="square" rtlCol="0">
            <a:spAutoFit/>
          </a:bodyPr>
          <a:lstStyle/>
          <a:p>
            <a:r>
              <a:rPr lang="ru-RU" sz="1400" dirty="0"/>
              <a:t>Нажмите                      , чтобы выбрать точки на графике и отобрать характерные.</a:t>
            </a:r>
            <a:endParaRPr lang="ru-RU" sz="1500" dirty="0" smtClean="0"/>
          </a:p>
        </p:txBody>
      </p:sp>
      <p:pic>
        <p:nvPicPr>
          <p:cNvPr id="4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3585260"/>
            <a:ext cx="502556" cy="3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784" y="4524893"/>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5990" y="5129513"/>
            <a:ext cx="381794" cy="3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20"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40968"/>
            <a:ext cx="6852488" cy="605349"/>
            <a:chOff x="1132910" y="2254524"/>
            <a:chExt cx="6852488" cy="605349"/>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7924"/>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250918"/>
            <a:ext cx="6468246" cy="523220"/>
          </a:xfrm>
          <a:prstGeom prst="rect">
            <a:avLst/>
          </a:prstGeom>
          <a:noFill/>
        </p:spPr>
        <p:txBody>
          <a:bodyPr wrap="none" rtlCol="0">
            <a:spAutoFit/>
          </a:bodyPr>
          <a:lstStyle/>
          <a:p>
            <a:r>
              <a:rPr lang="ru-RU" sz="1400" b="1" dirty="0"/>
              <a:t>Более значительное колебание температуры наблюдалось внутри или снаружи </a:t>
            </a:r>
            <a:endParaRPr lang="ru-RU" sz="1400" b="1" dirty="0" smtClean="0"/>
          </a:p>
          <a:p>
            <a:r>
              <a:rPr lang="ru-RU" sz="1400" b="1" dirty="0" smtClean="0"/>
              <a:t>теплицы</a:t>
            </a:r>
            <a:r>
              <a:rPr lang="ru-RU" sz="1400" b="1" dirty="0"/>
              <a:t>? </a:t>
            </a:r>
            <a:endParaRPr lang="ru-RU" sz="1400"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ru-RU" sz="1400" b="1" dirty="0"/>
              <a:t>Как эти результаты соотносятся с вашей начальной гипотезой? Поясните.</a:t>
            </a:r>
            <a:endParaRPr lang="ru-RU" sz="1400" dirty="0"/>
          </a:p>
        </p:txBody>
      </p:sp>
      <p:sp>
        <p:nvSpPr>
          <p:cNvPr id="1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16"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ru-RU" sz="1400" dirty="0">
                <a:solidFill>
                  <a:srgbClr val="F7B047"/>
                </a:solidFill>
              </a:rPr>
              <a:t>График ниже должен быть аналогичен графику, полученному учащимися. </a:t>
            </a: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13" name="12 CuadroTexto"/>
          <p:cNvSpPr txBox="1"/>
          <p:nvPr/>
        </p:nvSpPr>
        <p:spPr>
          <a:xfrm>
            <a:off x="1555625" y="2924944"/>
            <a:ext cx="5729266" cy="307777"/>
          </a:xfrm>
          <a:prstGeom prst="rect">
            <a:avLst/>
          </a:prstGeom>
          <a:noFill/>
        </p:spPr>
        <p:txBody>
          <a:bodyPr wrap="square" rtlCol="0">
            <a:spAutoFit/>
          </a:bodyPr>
          <a:lstStyle/>
          <a:p>
            <a:r>
              <a:rPr lang="ru-RU" sz="1400" dirty="0" smtClean="0"/>
              <a:t>Температура как функция времени - внутри/снаружи теплицы</a:t>
            </a:r>
            <a:endParaRPr lang="ru-RU" sz="14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352734"/>
            <a:ext cx="5312992" cy="31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8 Grupo"/>
          <p:cNvGrpSpPr/>
          <p:nvPr/>
        </p:nvGrpSpPr>
        <p:grpSpPr>
          <a:xfrm>
            <a:off x="1149165" y="2708920"/>
            <a:ext cx="6771207" cy="1075763"/>
            <a:chOff x="1132938" y="4987771"/>
            <a:chExt cx="6771207" cy="1075763"/>
          </a:xfrm>
        </p:grpSpPr>
        <p:grpSp>
          <p:nvGrpSpPr>
            <p:cNvPr id="34" name="21 Grupo"/>
            <p:cNvGrpSpPr/>
            <p:nvPr/>
          </p:nvGrpSpPr>
          <p:grpSpPr>
            <a:xfrm>
              <a:off x="1239856" y="5205325"/>
              <a:ext cx="6664289" cy="858209"/>
              <a:chOff x="1321109" y="3224941"/>
              <a:chExt cx="6664289" cy="918652"/>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00381"/>
                <a:ext cx="6664289" cy="8432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2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8 CuadroTexto"/>
          <p:cNvSpPr txBox="1"/>
          <p:nvPr/>
        </p:nvSpPr>
        <p:spPr>
          <a:xfrm>
            <a:off x="1555624" y="2902306"/>
            <a:ext cx="6760791" cy="861774"/>
          </a:xfrm>
          <a:prstGeom prst="rect">
            <a:avLst/>
          </a:prstGeom>
          <a:noFill/>
        </p:spPr>
        <p:txBody>
          <a:bodyPr wrap="square" rtlCol="0">
            <a:spAutoFit/>
          </a:bodyPr>
          <a:lstStyle/>
          <a:p>
            <a:r>
              <a:rPr lang="ru-RU" sz="1200" b="1" dirty="0"/>
              <a:t>Как вы объясните рост температуры внутри теплицы?</a:t>
            </a:r>
          </a:p>
          <a:p>
            <a:r>
              <a:rPr lang="ru-RU" sz="1200" dirty="0" smtClean="0"/>
              <a:t>Учащиеся должны указать, что рост температуры вызван солнечным излучением, </a:t>
            </a:r>
          </a:p>
          <a:p>
            <a:r>
              <a:rPr lang="ru-RU" sz="1200" dirty="0" smtClean="0"/>
              <a:t>которое не находит выхода наружу. Лучи отражаются стенками и крышей теплицы, </a:t>
            </a:r>
          </a:p>
          <a:p>
            <a:r>
              <a:rPr lang="ru-RU" sz="1200" dirty="0" smtClean="0"/>
              <a:t>нагревая воздух внутри. </a:t>
            </a:r>
            <a:endParaRPr lang="ru-RU" sz="1200" dirty="0"/>
          </a:p>
        </p:txBody>
      </p:sp>
      <p:sp>
        <p:nvSpPr>
          <p:cNvPr id="16" name="15 CuadroTexto"/>
          <p:cNvSpPr txBox="1"/>
          <p:nvPr/>
        </p:nvSpPr>
        <p:spPr>
          <a:xfrm>
            <a:off x="1555625" y="2165157"/>
            <a:ext cx="6544767" cy="523220"/>
          </a:xfrm>
          <a:prstGeom prst="rect">
            <a:avLst/>
          </a:prstGeom>
          <a:noFill/>
          <a:ln>
            <a:noFill/>
          </a:ln>
        </p:spPr>
        <p:txBody>
          <a:bodyPr wrap="square" rtlCol="0">
            <a:spAutoFit/>
          </a:bodyPr>
          <a:lstStyle/>
          <a:p>
            <a:r>
              <a:rPr lang="ru-RU" sz="1400" dirty="0">
                <a:solidFill>
                  <a:srgbClr val="29B19A"/>
                </a:solidFill>
              </a:rPr>
              <a:t>Ниже приведены несколько вопросов и ответов, которые должны развить учащиеся, чтобы сделать выводы. </a:t>
            </a:r>
          </a:p>
        </p:txBody>
      </p:sp>
      <p:sp>
        <p:nvSpPr>
          <p:cNvPr id="17" name="16 Rectángulo redondeado"/>
          <p:cNvSpPr/>
          <p:nvPr/>
        </p:nvSpPr>
        <p:spPr>
          <a:xfrm>
            <a:off x="1403647" y="2132856"/>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grpSp>
        <p:nvGrpSpPr>
          <p:cNvPr id="38" name="8 Grupo"/>
          <p:cNvGrpSpPr/>
          <p:nvPr/>
        </p:nvGrpSpPr>
        <p:grpSpPr>
          <a:xfrm>
            <a:off x="1149165" y="3782943"/>
            <a:ext cx="6771207" cy="1230232"/>
            <a:chOff x="1132938" y="4987771"/>
            <a:chExt cx="6771207" cy="1230232"/>
          </a:xfrm>
        </p:grpSpPr>
        <p:grpSp>
          <p:nvGrpSpPr>
            <p:cNvPr id="39" name="21 Grupo"/>
            <p:cNvGrpSpPr/>
            <p:nvPr/>
          </p:nvGrpSpPr>
          <p:grpSpPr>
            <a:xfrm>
              <a:off x="1239856" y="5205325"/>
              <a:ext cx="6664289" cy="1012678"/>
              <a:chOff x="1321109" y="3224941"/>
              <a:chExt cx="6664289" cy="1084000"/>
            </a:xfrm>
          </p:grpSpPr>
          <p:pic>
            <p:nvPicPr>
              <p:cNvPr id="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8"/>
                <a:ext cx="6664289" cy="8902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4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13" name="12 CuadroTexto"/>
          <p:cNvSpPr txBox="1"/>
          <p:nvPr/>
        </p:nvSpPr>
        <p:spPr>
          <a:xfrm>
            <a:off x="1555625" y="3997513"/>
            <a:ext cx="6544768" cy="1015663"/>
          </a:xfrm>
          <a:prstGeom prst="rect">
            <a:avLst/>
          </a:prstGeom>
          <a:noFill/>
        </p:spPr>
        <p:txBody>
          <a:bodyPr wrap="square" rtlCol="0">
            <a:spAutoFit/>
          </a:bodyPr>
          <a:lstStyle/>
          <a:p>
            <a:r>
              <a:rPr lang="ru-RU" sz="1200" b="1" dirty="0"/>
              <a:t>Как вы установили, что солнечный свет действительно проник через лист пластика, но </a:t>
            </a:r>
            <a:endParaRPr lang="ru-RU" sz="1200" b="1" dirty="0" smtClean="0"/>
          </a:p>
          <a:p>
            <a:r>
              <a:rPr lang="ru-RU" sz="1200" b="1" dirty="0" smtClean="0"/>
              <a:t>не смог затем выйти обратно? </a:t>
            </a:r>
          </a:p>
          <a:p>
            <a:r>
              <a:rPr lang="ru-RU" sz="1200" dirty="0" smtClean="0"/>
              <a:t>Учащиеся должны вспомнить теорию и объяснить, что, наблюдая рост температуры, можно сделать вывод, что воздух был нагрет солнечной радиацией, "запертой" внутри теплицы. Рост температуры был зафиксирован датчиком. </a:t>
            </a:r>
            <a:endParaRPr lang="ru-RU" sz="1200" dirty="0"/>
          </a:p>
        </p:txBody>
      </p:sp>
      <p:grpSp>
        <p:nvGrpSpPr>
          <p:cNvPr id="43" name="8 Grupo"/>
          <p:cNvGrpSpPr/>
          <p:nvPr/>
        </p:nvGrpSpPr>
        <p:grpSpPr>
          <a:xfrm>
            <a:off x="1149454" y="5013176"/>
            <a:ext cx="6771207" cy="1230232"/>
            <a:chOff x="1132938" y="4987771"/>
            <a:chExt cx="6771207" cy="1230232"/>
          </a:xfrm>
        </p:grpSpPr>
        <p:grpSp>
          <p:nvGrpSpPr>
            <p:cNvPr id="44" name="21 Grupo"/>
            <p:cNvGrpSpPr/>
            <p:nvPr/>
          </p:nvGrpSpPr>
          <p:grpSpPr>
            <a:xfrm>
              <a:off x="1239856" y="5205325"/>
              <a:ext cx="6664289" cy="1012678"/>
              <a:chOff x="1321109" y="3224941"/>
              <a:chExt cx="6664289" cy="1084000"/>
            </a:xfrm>
          </p:grpSpPr>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8"/>
                <a:ext cx="6664289" cy="8902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4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5"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30" name="29 CuadroTexto"/>
          <p:cNvSpPr txBox="1"/>
          <p:nvPr/>
        </p:nvSpPr>
        <p:spPr>
          <a:xfrm>
            <a:off x="1555625" y="5227746"/>
            <a:ext cx="6544768" cy="1015663"/>
          </a:xfrm>
          <a:prstGeom prst="rect">
            <a:avLst/>
          </a:prstGeom>
          <a:noFill/>
        </p:spPr>
        <p:txBody>
          <a:bodyPr wrap="square" rtlCol="0">
            <a:spAutoFit/>
          </a:bodyPr>
          <a:lstStyle/>
          <a:p>
            <a:r>
              <a:rPr lang="ru-RU" sz="1200" b="1" dirty="0"/>
              <a:t>Как вы можете объяснить, что после начального роста температура в теплице затем оставалась постоянной?</a:t>
            </a:r>
          </a:p>
          <a:p>
            <a:r>
              <a:rPr lang="ru-RU" sz="1200" dirty="0" smtClean="0"/>
              <a:t>Учащиеся должны указать на то, что конструкция и лист пластика защищают внутреннее пространство от резких перепадов внешних условий. Поэтому температура внутри остается довольно постоянной по сравнению с внешней. </a:t>
            </a:r>
            <a:endParaRPr lang="ru-RU" sz="1200" dirty="0"/>
          </a:p>
        </p:txBody>
      </p:sp>
      <p:sp>
        <p:nvSpPr>
          <p:cNvPr id="25"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1884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36815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ru-RU" sz="1600" dirty="0">
                <a:solidFill>
                  <a:schemeClr val="bg1"/>
                </a:solidFill>
              </a:rPr>
              <a:t>Целью данной работы является исследование разницы в температуре внутри и снаружи теплицы и выдвижение гипотезы, которая будет проверена опытным путем с помощью датчика внешней температуры Labdisc. </a:t>
            </a:r>
            <a:endParaRPr lang="ru-RU" sz="1600" baseline="30000" dirty="0">
              <a:solidFill>
                <a:schemeClr val="bg1"/>
              </a:solidFill>
            </a:endParaRPr>
          </a:p>
        </p:txBody>
      </p:sp>
      <p:sp>
        <p:nvSpPr>
          <p:cNvPr id="9"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8 Grupo"/>
          <p:cNvGrpSpPr/>
          <p:nvPr/>
        </p:nvGrpSpPr>
        <p:grpSpPr>
          <a:xfrm>
            <a:off x="1149165" y="1988840"/>
            <a:ext cx="7167251" cy="2092302"/>
            <a:chOff x="1132938" y="4987771"/>
            <a:chExt cx="6771207" cy="2092302"/>
          </a:xfrm>
        </p:grpSpPr>
        <p:grpSp>
          <p:nvGrpSpPr>
            <p:cNvPr id="14" name="21 Grupo"/>
            <p:cNvGrpSpPr/>
            <p:nvPr/>
          </p:nvGrpSpPr>
          <p:grpSpPr>
            <a:xfrm>
              <a:off x="1239856" y="5205326"/>
              <a:ext cx="6664289" cy="1874747"/>
              <a:chOff x="1321109" y="3224941"/>
              <a:chExt cx="6664289" cy="2006783"/>
            </a:xfrm>
          </p:grpSpPr>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418718"/>
                <a:ext cx="6664289" cy="181300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84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10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8" name="17 CuadroTexto"/>
          <p:cNvSpPr txBox="1"/>
          <p:nvPr/>
        </p:nvSpPr>
        <p:spPr>
          <a:xfrm>
            <a:off x="1555624" y="2219093"/>
            <a:ext cx="6904808" cy="1938992"/>
          </a:xfrm>
          <a:prstGeom prst="rect">
            <a:avLst/>
          </a:prstGeom>
          <a:noFill/>
        </p:spPr>
        <p:txBody>
          <a:bodyPr wrap="square" rtlCol="0">
            <a:spAutoFit/>
          </a:bodyPr>
          <a:lstStyle/>
          <a:p>
            <a:r>
              <a:rPr lang="ru-RU" sz="1400" b="1" dirty="0"/>
              <a:t>Какова разница между значениями максимальной температуры </a:t>
            </a:r>
            <a:endParaRPr lang="ru-RU" sz="1400" b="1" dirty="0" smtClean="0"/>
          </a:p>
          <a:p>
            <a:r>
              <a:rPr lang="ru-RU" sz="1400" b="1" dirty="0" smtClean="0"/>
              <a:t>внутри и снаружи теплицы? Если экстраполировать результаты на биосферу, </a:t>
            </a:r>
          </a:p>
          <a:p>
            <a:r>
              <a:rPr lang="ru-RU" sz="1400" b="1" dirty="0" smtClean="0"/>
              <a:t>какие можно ожидать последствия? </a:t>
            </a:r>
          </a:p>
          <a:p>
            <a:endParaRPr lang="ru-RU" sz="600" dirty="0"/>
          </a:p>
          <a:p>
            <a:r>
              <a:rPr lang="ru-RU" sz="1200" dirty="0"/>
              <a:t>После выбора характерных точек на каждом графике, учащиеся должны определить разницу в значениях и связать глобальное потепление с этим результатом. Основываясь на теории, </a:t>
            </a:r>
            <a:endParaRPr lang="ru-RU" sz="1200" dirty="0" smtClean="0"/>
          </a:p>
          <a:p>
            <a:r>
              <a:rPr lang="ru-RU" sz="1200" dirty="0" smtClean="0"/>
              <a:t>учащиеся смогут дополнить свой ответ упоминанием различных последствий климатических изменений (таяние полюсов, повышение уровня океана, более частые ураганы и цунами, более длительные лета и зимы, наводнения и нехватка воды, а также негативное влияние на биоразнообразие и самочувствие человека). </a:t>
            </a:r>
            <a:endParaRPr lang="ru-RU" sz="12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grpSp>
        <p:nvGrpSpPr>
          <p:cNvPr id="31" name="8 Grupo"/>
          <p:cNvGrpSpPr/>
          <p:nvPr/>
        </p:nvGrpSpPr>
        <p:grpSpPr>
          <a:xfrm>
            <a:off x="1149165" y="4077072"/>
            <a:ext cx="7167251" cy="2092302"/>
            <a:chOff x="1132938" y="4987771"/>
            <a:chExt cx="6771207" cy="2092302"/>
          </a:xfrm>
        </p:grpSpPr>
        <p:grpSp>
          <p:nvGrpSpPr>
            <p:cNvPr id="32" name="21 Grupo"/>
            <p:cNvGrpSpPr/>
            <p:nvPr/>
          </p:nvGrpSpPr>
          <p:grpSpPr>
            <a:xfrm>
              <a:off x="1239856" y="5205326"/>
              <a:ext cx="6664289" cy="1874747"/>
              <a:chOff x="1321109" y="3224941"/>
              <a:chExt cx="6664289" cy="2006783"/>
            </a:xfrm>
          </p:grpSpPr>
          <p:pic>
            <p:nvPicPr>
              <p:cNvPr id="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418718"/>
                <a:ext cx="6664289" cy="181300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53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3" name="10 Imagen"/>
            <p:cNvPicPr>
              <a:picLocks noChangeAspect="1"/>
            </p:cNvPicPr>
            <p:nvPr/>
          </p:nvPicPr>
          <p:blipFill rotWithShape="1">
            <a:blip r:embed="rId4" cstate="print">
              <a:extLst>
                <a:ext uri="{28A0092B-C50C-407E-A947-70E740481C1C}">
                  <a14:useLocalDpi xmlns:a14="http://schemas.microsoft.com/office/drawing/2010/main" val="0"/>
                </a:ext>
              </a:extLst>
            </a:blip>
            <a:srcRect l="5650" t="1808" r="2750" b="8911"/>
            <a:stretch/>
          </p:blipFill>
          <p:spPr>
            <a:xfrm>
              <a:off x="1132938" y="4987771"/>
              <a:ext cx="400042" cy="398582"/>
            </a:xfrm>
            <a:prstGeom prst="ellipse">
              <a:avLst/>
            </a:prstGeom>
          </p:spPr>
        </p:pic>
      </p:grpSp>
      <p:sp>
        <p:nvSpPr>
          <p:cNvPr id="24" name="23 CuadroTexto"/>
          <p:cNvSpPr txBox="1"/>
          <p:nvPr/>
        </p:nvSpPr>
        <p:spPr>
          <a:xfrm>
            <a:off x="1547369" y="4293096"/>
            <a:ext cx="6769047" cy="1723549"/>
          </a:xfrm>
          <a:prstGeom prst="rect">
            <a:avLst/>
          </a:prstGeom>
          <a:noFill/>
        </p:spPr>
        <p:txBody>
          <a:bodyPr wrap="square" rtlCol="0">
            <a:spAutoFit/>
          </a:bodyPr>
          <a:lstStyle/>
          <a:p>
            <a:r>
              <a:rPr lang="ru-RU" sz="1400" b="1" dirty="0"/>
              <a:t>Чем данный эксперимент похож на искусственный парниковый эффект на Земле?</a:t>
            </a:r>
          </a:p>
          <a:p>
            <a:endParaRPr lang="ru-RU" sz="2000" dirty="0"/>
          </a:p>
          <a:p>
            <a:r>
              <a:rPr lang="ru-RU" sz="1200" dirty="0"/>
              <a:t>Учащиеся должны проанализировать информацию, приведенную в теоретическом блоке, и указать, что парниковый эффект в построенной ими теплице аналогичен тому, который наблюдается в атмосфере. В обоих случаях солнечный свет проходит через атмосферу и отражается от земли, но </a:t>
            </a:r>
            <a:endParaRPr lang="ru-RU" sz="1200" dirty="0" smtClean="0"/>
          </a:p>
          <a:p>
            <a:r>
              <a:rPr lang="ru-RU" sz="1200" dirty="0" smtClean="0"/>
              <a:t>из-за парниковых газов лишь небольшая его часть возвращается от земной поверхности в открытый космос. Эти газы формируют слой, который удерживает излучение в атмосфере, что приводит к повышению средней температуры поверхности планеты. </a:t>
            </a:r>
            <a:endParaRPr lang="ru-RU" sz="1200" dirty="0"/>
          </a:p>
        </p:txBody>
      </p:sp>
      <p:sp>
        <p:nvSpPr>
          <p:cNvPr id="17"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grpSp>
        <p:nvGrpSpPr>
          <p:cNvPr id="3" name="2 Grupo"/>
          <p:cNvGrpSpPr/>
          <p:nvPr/>
        </p:nvGrpSpPr>
        <p:grpSpPr>
          <a:xfrm>
            <a:off x="1311020" y="2411182"/>
            <a:ext cx="6659374" cy="2125465"/>
            <a:chOff x="1311020" y="2411182"/>
            <a:chExt cx="6659374" cy="2125465"/>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020" y="2996952"/>
              <a:ext cx="6659374" cy="15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713"/>
            <a:stretch/>
          </p:blipFill>
          <p:spPr bwMode="auto">
            <a:xfrm>
              <a:off x="1311020" y="2411182"/>
              <a:ext cx="6659374" cy="122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18 CuadroTexto"/>
          <p:cNvSpPr txBox="1"/>
          <p:nvPr/>
        </p:nvSpPr>
        <p:spPr>
          <a:xfrm>
            <a:off x="1555624" y="2541633"/>
            <a:ext cx="6256735" cy="1815882"/>
          </a:xfrm>
          <a:prstGeom prst="rect">
            <a:avLst/>
          </a:prstGeom>
          <a:noFill/>
        </p:spPr>
        <p:txBody>
          <a:bodyPr wrap="square" rtlCol="0">
            <a:spAutoFit/>
          </a:bodyPr>
          <a:lstStyle/>
          <a:p>
            <a:r>
              <a:rPr lang="ru-RU" sz="1400" b="1" dirty="0"/>
              <a:t>Учащиеся должны прийти к следующим выводам: </a:t>
            </a:r>
            <a:endParaRPr lang="ru-RU" sz="1400" b="1" dirty="0" smtClean="0"/>
          </a:p>
          <a:p>
            <a:endParaRPr lang="ru-RU" sz="1400" b="1" dirty="0"/>
          </a:p>
          <a:p>
            <a:r>
              <a:rPr lang="ru-RU" sz="1400" dirty="0"/>
              <a:t>Парниковый эффект - это явление, которое вызывает повышение и стабилизацию температуры внутри закрытой системы, в которую поступает определенное количество излучения. Излучение поступает от солнца и проходит через атмосферу. Затем оно удерживается между внешними слоями атмосферы и поверхностью Земли, нагревая воздух. Наружные барьеры защищают внутреннее пространство от изменений, которые могут происходить в окружающей среде. </a:t>
            </a:r>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9"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842104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4" name="21 Grupo"/>
          <p:cNvGrpSpPr/>
          <p:nvPr/>
        </p:nvGrpSpPr>
        <p:grpSpPr>
          <a:xfrm>
            <a:off x="1262336" y="4000476"/>
            <a:ext cx="7054079" cy="1732780"/>
            <a:chOff x="1321109" y="3224941"/>
            <a:chExt cx="6664289" cy="1476947"/>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17"/>
              <a:ext cx="6664289" cy="12831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39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1555625" y="2420888"/>
            <a:ext cx="6904807" cy="1384995"/>
          </a:xfrm>
          <a:prstGeom prst="rect">
            <a:avLst/>
          </a:prstGeom>
          <a:noFill/>
          <a:ln>
            <a:noFill/>
          </a:ln>
        </p:spPr>
        <p:txBody>
          <a:bodyPr wrap="square" rtlCol="0">
            <a:spAutoFit/>
          </a:bodyPr>
          <a:lstStyle/>
          <a:p>
            <a:r>
              <a:rPr lang="ru-RU" sz="1400" dirty="0" smtClean="0">
                <a:solidFill>
                  <a:srgbClr val="3490A6"/>
                </a:solidFill>
              </a:rPr>
              <a:t>Цель данного раздела - чтобы учащиеся могли экстраполировать полученные на данном занятии знания путем применения их в различных контекстах и ситуациях. Кроме того, он предназначен, чтобы учащиеся задавали вопросы и представляли возможные объяснения явлений, которые наблюдают в ходе эксперимента. </a:t>
            </a:r>
          </a:p>
          <a:p>
            <a:endParaRPr lang="ru-RU" sz="1400" dirty="0" smtClean="0">
              <a:solidFill>
                <a:srgbClr val="3490A6"/>
              </a:solidFill>
            </a:endParaRPr>
          </a:p>
          <a:p>
            <a:r>
              <a:rPr lang="ru-RU" sz="1400" dirty="0">
                <a:solidFill>
                  <a:srgbClr val="3490A6"/>
                </a:solidFill>
              </a:rPr>
              <a:t>Дальнейшие вопросы: </a:t>
            </a:r>
          </a:p>
        </p:txBody>
      </p:sp>
      <p:sp>
        <p:nvSpPr>
          <p:cNvPr id="18" name="17 Rectángulo redondeado"/>
          <p:cNvSpPr/>
          <p:nvPr/>
        </p:nvSpPr>
        <p:spPr>
          <a:xfrm>
            <a:off x="1403647" y="2348880"/>
            <a:ext cx="7128793"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CuadroTexto"/>
          <p:cNvSpPr txBox="1"/>
          <p:nvPr/>
        </p:nvSpPr>
        <p:spPr>
          <a:xfrm>
            <a:off x="1601686" y="3995254"/>
            <a:ext cx="6383712" cy="1600438"/>
          </a:xfrm>
          <a:prstGeom prst="rect">
            <a:avLst/>
          </a:prstGeom>
          <a:noFill/>
        </p:spPr>
        <p:txBody>
          <a:bodyPr wrap="square" rtlCol="0">
            <a:spAutoFit/>
          </a:bodyPr>
          <a:lstStyle/>
          <a:p>
            <a:r>
              <a:rPr lang="ru-RU" sz="1400" b="1" dirty="0"/>
              <a:t>Зачем агрономы используют теплицы для выращивания некоторых видов овощей</a:t>
            </a:r>
            <a:r>
              <a:rPr lang="ru-RU" sz="1400" b="1"/>
              <a:t>? </a:t>
            </a:r>
            <a:endParaRPr lang="en-US" sz="1400" b="1" smtClean="0"/>
          </a:p>
          <a:p>
            <a:endParaRPr lang="ru-RU" sz="1400" b="1" dirty="0" smtClean="0"/>
          </a:p>
          <a:p>
            <a:r>
              <a:rPr lang="ru-RU" sz="1400" dirty="0" smtClean="0"/>
              <a:t>Учащиеся </a:t>
            </a:r>
            <a:r>
              <a:rPr lang="ru-RU" sz="1400" dirty="0"/>
              <a:t>должны пояснить, что теплица помогает максимально эффективно использовать солнечную радиацию там, где ее мало, например в полярных странах. Кроме того, теплица защищает овощи от неблагоприятных внешних условий. </a:t>
            </a:r>
            <a:endParaRPr lang="ru-RU" sz="1300" dirty="0"/>
          </a:p>
        </p:txBody>
      </p:sp>
      <p:sp>
        <p:nvSpPr>
          <p:cNvPr id="12"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8" name="21 Grupo"/>
          <p:cNvGrpSpPr/>
          <p:nvPr/>
        </p:nvGrpSpPr>
        <p:grpSpPr>
          <a:xfrm>
            <a:off x="1262334" y="5012596"/>
            <a:ext cx="7054079" cy="1152709"/>
            <a:chOff x="1321109" y="3224942"/>
            <a:chExt cx="6664289" cy="1233892"/>
          </a:xfrm>
        </p:grpSpPr>
        <p:pic>
          <p:nvPicPr>
            <p:cNvPr id="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23"/>
              <a:ext cx="6664289" cy="104011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5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21 Grupo"/>
          <p:cNvGrpSpPr/>
          <p:nvPr/>
        </p:nvGrpSpPr>
        <p:grpSpPr>
          <a:xfrm>
            <a:off x="1262335" y="3726523"/>
            <a:ext cx="7054079" cy="1139736"/>
            <a:chOff x="1321109" y="3224942"/>
            <a:chExt cx="6664289" cy="1220005"/>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22"/>
              <a:ext cx="6664289" cy="102622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37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21 Grupo"/>
          <p:cNvGrpSpPr/>
          <p:nvPr/>
        </p:nvGrpSpPr>
        <p:grpSpPr>
          <a:xfrm>
            <a:off x="1262336" y="2260398"/>
            <a:ext cx="7054079" cy="1299329"/>
            <a:chOff x="1321109" y="3224942"/>
            <a:chExt cx="6664289" cy="1390838"/>
          </a:xfrm>
        </p:grpSpPr>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18722"/>
              <a:ext cx="6664289" cy="119705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5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06084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267062"/>
            <a:ext cx="6383712" cy="1292662"/>
          </a:xfrm>
          <a:prstGeom prst="rect">
            <a:avLst/>
          </a:prstGeom>
          <a:noFill/>
        </p:spPr>
        <p:txBody>
          <a:bodyPr wrap="square" rtlCol="0">
            <a:spAutoFit/>
          </a:bodyPr>
          <a:lstStyle/>
          <a:p>
            <a:r>
              <a:rPr lang="ru-RU" sz="1400" b="1" dirty="0"/>
              <a:t>Если нужно добиться максимального парникового эффекта в системе, какими переменными следует оперировать на структурном уровне? </a:t>
            </a:r>
            <a:endParaRPr lang="ru-RU" sz="1400" b="1" dirty="0" smtClean="0"/>
          </a:p>
          <a:p>
            <a:endParaRPr lang="ru-RU" sz="1100" b="1" dirty="0"/>
          </a:p>
          <a:p>
            <a:r>
              <a:rPr lang="ru-RU" sz="1200" dirty="0"/>
              <a:t>Учащиеся должны указать, что для минимизации потерь тепла через стенки теплицы нужно использовать более толстый пластик. Можно также выбрать цвет пластика, который лучше поглощает излучение, например черный.</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57301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3789040"/>
            <a:ext cx="6383712" cy="1031051"/>
          </a:xfrm>
          <a:prstGeom prst="rect">
            <a:avLst/>
          </a:prstGeom>
          <a:noFill/>
        </p:spPr>
        <p:txBody>
          <a:bodyPr wrap="square" rtlCol="0">
            <a:spAutoFit/>
          </a:bodyPr>
          <a:lstStyle/>
          <a:p>
            <a:r>
              <a:rPr lang="ru-RU" sz="1400" b="1" dirty="0"/>
              <a:t>Как свести к минимуму выбросы парниковых газов?</a:t>
            </a:r>
          </a:p>
          <a:p>
            <a:endParaRPr lang="ru-RU" sz="1100" b="1" dirty="0"/>
          </a:p>
          <a:p>
            <a:r>
              <a:rPr lang="ru-RU" sz="1200" dirty="0"/>
              <a:t>Учащиеся должны придумать, что можно сделать для уменьшения выбросов парниковых газов. Например, пользоваться экологически чистым транспортом (велосипедами), восстанавливать леса и/или снижать выбросы углеводородов. </a:t>
            </a:r>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86916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601686" y="4995753"/>
            <a:ext cx="6383712" cy="1238801"/>
          </a:xfrm>
          <a:prstGeom prst="rect">
            <a:avLst/>
          </a:prstGeom>
          <a:noFill/>
        </p:spPr>
        <p:txBody>
          <a:bodyPr wrap="square" rtlCol="0">
            <a:spAutoFit/>
          </a:bodyPr>
          <a:lstStyle/>
          <a:p>
            <a:r>
              <a:rPr lang="ru-RU" sz="1400" b="1" dirty="0"/>
              <a:t>Как восстановление лесов помогает снижать концентрацию парниковых газов, в частности углекислого газа (CO</a:t>
            </a:r>
            <a:r>
              <a:rPr lang="ru-RU" sz="800" b="1" dirty="0"/>
              <a:t>2</a:t>
            </a:r>
            <a:r>
              <a:rPr lang="ru-RU" sz="1400" b="1" dirty="0" smtClean="0"/>
              <a:t>)? </a:t>
            </a:r>
          </a:p>
          <a:p>
            <a:endParaRPr lang="ru-RU" sz="1000" b="1" dirty="0"/>
          </a:p>
          <a:p>
            <a:r>
              <a:rPr lang="ru-RU" sz="1200" dirty="0"/>
              <a:t>Учащиеся должны пояснить, что восстановление лесов снижает концентрацию CO2, потому что растения используют этот газ для фотосинтеза, поглощая его из окружающей среды и отдавая кислород.</a:t>
            </a:r>
          </a:p>
        </p:txBody>
      </p:sp>
      <p:sp>
        <p:nvSpPr>
          <p:cNvPr id="20"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21 Grupo"/>
          <p:cNvGrpSpPr/>
          <p:nvPr/>
        </p:nvGrpSpPr>
        <p:grpSpPr>
          <a:xfrm>
            <a:off x="1262336" y="2267061"/>
            <a:ext cx="7054079" cy="1882019"/>
            <a:chOff x="1321109" y="3224940"/>
            <a:chExt cx="6664289" cy="1517664"/>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19568"/>
              <a:ext cx="6664289" cy="112303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82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06084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267062"/>
            <a:ext cx="6383712" cy="2462213"/>
          </a:xfrm>
          <a:prstGeom prst="rect">
            <a:avLst/>
          </a:prstGeom>
          <a:noFill/>
        </p:spPr>
        <p:txBody>
          <a:bodyPr wrap="square" rtlCol="0">
            <a:spAutoFit/>
          </a:bodyPr>
          <a:lstStyle/>
          <a:p>
            <a:r>
              <a:rPr lang="ru-RU" sz="1400" b="1" dirty="0"/>
              <a:t>Представьте себе теплицу на поверхности Земли и растения внутри нее, защищенные от изменений климата. Теперь представьте себе атмосферу Земли как вторую, более крупную теплицу, созданную парниковыми газами. Какие еще факторы защищают растения в земной атмосфере? </a:t>
            </a:r>
            <a:endParaRPr lang="ru-RU" sz="1400" b="1" dirty="0" smtClean="0"/>
          </a:p>
          <a:p>
            <a:endParaRPr lang="ru-RU" sz="1400" b="1" dirty="0"/>
          </a:p>
          <a:p>
            <a:r>
              <a:rPr lang="ru-RU" sz="1400" dirty="0"/>
              <a:t>Учащиеся должны указать, что Земля находится в солнечной атмосфере, а крыша, сформированная парниковыми газами, защищает поверхность от изменений, происходящих в гелиосфере. </a:t>
            </a:r>
            <a:endParaRPr lang="ru-RU" sz="1400" dirty="0" smtClean="0"/>
          </a:p>
          <a:p>
            <a:endParaRPr lang="ru-RU" sz="1400" dirty="0"/>
          </a:p>
          <a:p>
            <a:r>
              <a:rPr lang="ru-RU" sz="1400" b="1" dirty="0"/>
              <a:t>*Изучите, что еще защищает Землю от влияния солнечной атмосферы.</a:t>
            </a:r>
            <a:endParaRPr lang="ru-RU" sz="13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12"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4365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ru-RU" sz="1400" dirty="0" smtClean="0">
                <a:solidFill>
                  <a:srgbClr val="29B19A"/>
                </a:solidFill>
              </a:rPr>
              <a:t>Цель введения - сконцентрировать внимание учащихся на теме урока путем освежения приобретенных знаний и постановки вопросов, стимулирующих исследовательскую деятельность. Даются ключевые концепции теории, которая используется учащимися в данном уроке. </a:t>
            </a:r>
            <a:endParaRPr lang="ru-RU"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74757"/>
            <a:ext cx="2800350" cy="323850"/>
          </a:xfrm>
          <a:prstGeom prst="rect">
            <a:avLst/>
          </a:prstGeom>
        </p:spPr>
      </p:pic>
      <p:sp>
        <p:nvSpPr>
          <p:cNvPr id="15" name="2 Subtítulo"/>
          <p:cNvSpPr txBox="1">
            <a:spLocks/>
          </p:cNvSpPr>
          <p:nvPr/>
        </p:nvSpPr>
        <p:spPr>
          <a:xfrm>
            <a:off x="1555626" y="366337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16" name="15 CuadroTexto"/>
          <p:cNvSpPr txBox="1"/>
          <p:nvPr/>
        </p:nvSpPr>
        <p:spPr>
          <a:xfrm>
            <a:off x="1555626" y="3916794"/>
            <a:ext cx="6429772" cy="1600438"/>
          </a:xfrm>
          <a:prstGeom prst="rect">
            <a:avLst/>
          </a:prstGeom>
          <a:noFill/>
          <a:ln>
            <a:noFill/>
          </a:ln>
        </p:spPr>
        <p:txBody>
          <a:bodyPr wrap="square" rtlCol="0">
            <a:spAutoFit/>
          </a:bodyPr>
          <a:lstStyle/>
          <a:p>
            <a:r>
              <a:rPr lang="ru-RU" sz="1400" dirty="0"/>
              <a:t>В некоторых точках мира принято строить пластмассовые или стеклянные помещения для защиты овощей и цветов в холодное время года. Такие сооружения называются теплицами или парниками. Более высокая температура внутри них благоприятна для роста разных видов растений. Повышение температуры вызвано тем, что солнечный свет свободно проникает внутрь, и лишь небольшая часть его может покинуть теплицу в результате отражения или поглощения. Аналогичный процесс приводит к нагреву атмосферы Земли, благодаря чему на планете может существовать жизнь.</a:t>
            </a:r>
          </a:p>
        </p:txBody>
      </p:sp>
      <p:sp>
        <p:nvSpPr>
          <p:cNvPr id="1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10"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115616" y="3140968"/>
            <a:ext cx="6869782" cy="705701"/>
            <a:chOff x="1115616" y="3154766"/>
            <a:chExt cx="6869782" cy="705701"/>
          </a:xfrm>
        </p:grpSpPr>
        <p:pic>
          <p:nvPicPr>
            <p:cNvPr id="20" name="1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563516"/>
            </a:xfrm>
            <a:prstGeom prst="rect">
              <a:avLst/>
            </a:prstGeom>
          </p:spPr>
        </p:pic>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26" name="25 CuadroTexto"/>
          <p:cNvSpPr txBox="1"/>
          <p:nvPr/>
        </p:nvSpPr>
        <p:spPr>
          <a:xfrm>
            <a:off x="1555626" y="3933056"/>
            <a:ext cx="6313686" cy="307777"/>
          </a:xfrm>
          <a:prstGeom prst="rect">
            <a:avLst/>
          </a:prstGeom>
          <a:noFill/>
          <a:ln>
            <a:noFill/>
          </a:ln>
        </p:spPr>
        <p:txBody>
          <a:bodyPr wrap="square" rtlCol="0">
            <a:spAutoFit/>
          </a:bodyPr>
          <a:lstStyle/>
          <a:p>
            <a:r>
              <a:rPr lang="ru-RU" sz="1400" dirty="0"/>
              <a:t>В конце данного занятия вы сможете ответить на следующий вопрос и провести исследование! </a:t>
            </a:r>
          </a:p>
        </p:txBody>
      </p:sp>
      <p:grpSp>
        <p:nvGrpSpPr>
          <p:cNvPr id="2" name="1 Grupo"/>
          <p:cNvGrpSpPr/>
          <p:nvPr/>
        </p:nvGrpSpPr>
        <p:grpSpPr>
          <a:xfrm>
            <a:off x="1115616" y="4450910"/>
            <a:ext cx="6869782" cy="562266"/>
            <a:chOff x="1115616" y="3154766"/>
            <a:chExt cx="6869782" cy="562266"/>
          </a:xfrm>
        </p:grpSpPr>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9" name="28 CuadroTexto"/>
          <p:cNvSpPr txBox="1"/>
          <p:nvPr/>
        </p:nvSpPr>
        <p:spPr>
          <a:xfrm>
            <a:off x="1555626" y="4633391"/>
            <a:ext cx="3124766" cy="307777"/>
          </a:xfrm>
          <a:prstGeom prst="rect">
            <a:avLst/>
          </a:prstGeom>
          <a:noFill/>
        </p:spPr>
        <p:txBody>
          <a:bodyPr wrap="none" rtlCol="0">
            <a:spAutoFit/>
          </a:bodyPr>
          <a:lstStyle/>
          <a:p>
            <a:r>
              <a:rPr lang="ru-RU" sz="1400" b="1" dirty="0"/>
              <a:t>Почему агрономы используют теплицы? </a:t>
            </a:r>
            <a:endParaRPr lang="ru-RU" sz="1400" dirty="0"/>
          </a:p>
        </p:txBody>
      </p:sp>
      <p:grpSp>
        <p:nvGrpSpPr>
          <p:cNvPr id="12" name="11 Grupo"/>
          <p:cNvGrpSpPr/>
          <p:nvPr/>
        </p:nvGrpSpPr>
        <p:grpSpPr>
          <a:xfrm>
            <a:off x="1115616" y="2434686"/>
            <a:ext cx="6869782" cy="562266"/>
            <a:chOff x="1115616" y="3154766"/>
            <a:chExt cx="6869782" cy="562266"/>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15" name="14 CuadroTexto"/>
          <p:cNvSpPr txBox="1"/>
          <p:nvPr/>
        </p:nvSpPr>
        <p:spPr>
          <a:xfrm>
            <a:off x="1555626" y="2617167"/>
            <a:ext cx="5032788" cy="307777"/>
          </a:xfrm>
          <a:prstGeom prst="rect">
            <a:avLst/>
          </a:prstGeom>
          <a:noFill/>
        </p:spPr>
        <p:txBody>
          <a:bodyPr wrap="none" rtlCol="0">
            <a:spAutoFit/>
          </a:bodyPr>
          <a:lstStyle/>
          <a:p>
            <a:r>
              <a:rPr lang="ru-RU" sz="1400" b="1" dirty="0"/>
              <a:t>Как вы думаете, в каких регионах мира используются теплицы? </a:t>
            </a:r>
            <a:endParaRPr lang="ru-RU" sz="14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22" name="21 CuadroTexto"/>
          <p:cNvSpPr txBox="1"/>
          <p:nvPr/>
        </p:nvSpPr>
        <p:spPr>
          <a:xfrm>
            <a:off x="1555626" y="3323449"/>
            <a:ext cx="6166047" cy="523220"/>
          </a:xfrm>
          <a:prstGeom prst="rect">
            <a:avLst/>
          </a:prstGeom>
          <a:noFill/>
        </p:spPr>
        <p:txBody>
          <a:bodyPr wrap="none" rtlCol="0">
            <a:spAutoFit/>
          </a:bodyPr>
          <a:lstStyle/>
          <a:p>
            <a:r>
              <a:rPr lang="ru-RU" sz="1400" b="1" dirty="0"/>
              <a:t>Как вы думаете, существует ли связь между тем, что происходит в теплице </a:t>
            </a:r>
            <a:endParaRPr lang="ru-RU" sz="1400" b="1" dirty="0" smtClean="0"/>
          </a:p>
          <a:p>
            <a:r>
              <a:rPr lang="ru-RU" sz="1400" b="1" dirty="0" smtClean="0"/>
              <a:t>и глобальным потеплением? </a:t>
            </a:r>
            <a:endParaRPr lang="ru-RU" sz="1400" dirty="0"/>
          </a:p>
        </p:txBody>
      </p:sp>
      <p:sp>
        <p:nvSpPr>
          <p:cNvPr id="24"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486424"/>
            <a:ext cx="2800350" cy="323850"/>
          </a:xfrm>
          <a:prstGeom prst="rect">
            <a:avLst/>
          </a:prstGeom>
        </p:spPr>
      </p:pic>
      <p:sp>
        <p:nvSpPr>
          <p:cNvPr id="10" name="2 Subtítulo"/>
          <p:cNvSpPr txBox="1">
            <a:spLocks/>
          </p:cNvSpPr>
          <p:nvPr/>
        </p:nvSpPr>
        <p:spPr>
          <a:xfrm>
            <a:off x="1259632" y="2468329"/>
            <a:ext cx="149711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Теория</a:t>
            </a:r>
            <a:r>
              <a:rPr lang="ru-RU" sz="2400" dirty="0" smtClean="0"/>
              <a:t> </a:t>
            </a:r>
            <a:endParaRPr lang="ru-RU" sz="2400" b="1" baseline="30000" dirty="0">
              <a:solidFill>
                <a:schemeClr val="bg1"/>
              </a:solidFill>
              <a:latin typeface="+mj-lt"/>
            </a:endParaRPr>
          </a:p>
        </p:txBody>
      </p:sp>
      <p:sp>
        <p:nvSpPr>
          <p:cNvPr id="12" name="11 CuadroTexto"/>
          <p:cNvSpPr txBox="1"/>
          <p:nvPr/>
        </p:nvSpPr>
        <p:spPr>
          <a:xfrm>
            <a:off x="1115616" y="2852936"/>
            <a:ext cx="7200800" cy="1384995"/>
          </a:xfrm>
          <a:prstGeom prst="rect">
            <a:avLst/>
          </a:prstGeom>
          <a:noFill/>
        </p:spPr>
        <p:txBody>
          <a:bodyPr wrap="square" rtlCol="0">
            <a:spAutoFit/>
          </a:bodyPr>
          <a:lstStyle/>
          <a:p>
            <a:pPr algn="just"/>
            <a:r>
              <a:rPr lang="ru-RU" sz="1400" dirty="0"/>
              <a:t>Теплица представляет собой металлическую или деревянную конструкцию, покрытую пропускающим свет материалом наподобие пластика или стекла. Такие материалы используют, потому что солнечное излучение может через них проникнуть внутрь, но затем не может выйти наружу. Это приводит к повышению температуры в теплице, поскольку инфракрасные лучи солнца (часть спектра с наибольшей тепловой энергией) отражаются от пола и стен и остаются внутри. Такое явление называется парниковым эффектом. </a:t>
            </a:r>
            <a:endParaRPr lang="ru-RU"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8"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437112"/>
            <a:ext cx="2311127" cy="230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468243" y="2492896"/>
            <a:ext cx="6313686" cy="2462213"/>
          </a:xfrm>
          <a:prstGeom prst="rect">
            <a:avLst/>
          </a:prstGeom>
          <a:noFill/>
          <a:ln>
            <a:noFill/>
          </a:ln>
        </p:spPr>
        <p:txBody>
          <a:bodyPr wrap="square" rtlCol="0">
            <a:spAutoFit/>
          </a:bodyPr>
          <a:lstStyle/>
          <a:p>
            <a:pPr algn="just"/>
            <a:r>
              <a:rPr lang="ru-RU" sz="1400" dirty="0"/>
              <a:t>То же самое, только в более крупных масштабах, мы наблюдаем на земной поверхности. Как и в теплице, природный парниковый эффект поддерживает на Земле теплый климат, благодаря чему возможна жизнь. Парниковый эффект в атмосфере создается парниковыми газами -  метан (CH4), двуокись углерода (CO</a:t>
            </a:r>
            <a:r>
              <a:rPr lang="ru-RU" sz="800" dirty="0"/>
              <a:t>2</a:t>
            </a:r>
            <a:r>
              <a:rPr lang="ru-RU" sz="1400" dirty="0"/>
              <a:t>) и водяной пар (H</a:t>
            </a:r>
            <a:r>
              <a:rPr lang="ru-RU" sz="800" dirty="0"/>
              <a:t>2</a:t>
            </a:r>
            <a:r>
              <a:rPr lang="ru-RU" sz="1400" dirty="0"/>
              <a:t>O). </a:t>
            </a:r>
            <a:endParaRPr lang="ru-RU" sz="1400" dirty="0" smtClean="0"/>
          </a:p>
          <a:p>
            <a:pPr algn="just"/>
            <a:endParaRPr lang="ru-RU" sz="1400" dirty="0"/>
          </a:p>
          <a:p>
            <a:pPr algn="just"/>
            <a:r>
              <a:rPr lang="ru-RU" sz="1400" dirty="0"/>
              <a:t>Солнечные лучи контактируют с поверхностью Земли и нагревают ее. Затем тепло излучается обратно в атмосферу, где задерживается парниковыми газами, не выпускающими его снова в открытый космос. Это тепло циркулирует между внешними слоями атмосферы и поверхностью Земли, поддерживая оптимальные условия для существования жизни. </a:t>
            </a:r>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6"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187624" y="2276872"/>
            <a:ext cx="7128792" cy="1169551"/>
          </a:xfrm>
          <a:prstGeom prst="rect">
            <a:avLst/>
          </a:prstGeom>
          <a:noFill/>
          <a:ln>
            <a:noFill/>
          </a:ln>
        </p:spPr>
        <p:txBody>
          <a:bodyPr wrap="square" rtlCol="0">
            <a:spAutoFit/>
          </a:bodyPr>
          <a:lstStyle/>
          <a:p>
            <a:pPr algn="just"/>
            <a:r>
              <a:rPr lang="ru-RU" sz="1400" dirty="0"/>
              <a:t>Парниковый эффект происходит при определенной концентрации парниковых газов. За последние годы количество парниковых газов сильно возросло в связи с промышленной деятельностью человека. Так, промышленные выбросы углекислого газа усиливают природный парниковый эффект, вызывая дальнейший рост температуры. Такое явление называется глобальным потеплением. </a:t>
            </a:r>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2813" y="3573016"/>
            <a:ext cx="4284783" cy="288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4108955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183618" y="2276872"/>
            <a:ext cx="6681688" cy="1600438"/>
          </a:xfrm>
          <a:prstGeom prst="rect">
            <a:avLst/>
          </a:prstGeom>
          <a:noFill/>
          <a:ln>
            <a:noFill/>
          </a:ln>
        </p:spPr>
        <p:txBody>
          <a:bodyPr wrap="square" rtlCol="0">
            <a:spAutoFit/>
          </a:bodyPr>
          <a:lstStyle/>
          <a:p>
            <a:pPr algn="just"/>
            <a:r>
              <a:rPr lang="ru-RU" sz="1400" dirty="0"/>
              <a:t>Глобальное потепление - это повышение средней температуры атмосферы и моря во всем мире. Ученым известно, что повышение температуры носит циклический характер. </a:t>
            </a:r>
            <a:endParaRPr lang="ru-RU" sz="1400" dirty="0" smtClean="0"/>
          </a:p>
          <a:p>
            <a:pPr algn="just"/>
            <a:r>
              <a:rPr lang="ru-RU" sz="1400" smtClean="0"/>
              <a:t>В </a:t>
            </a:r>
            <a:r>
              <a:rPr lang="ru-RU" sz="1400" dirty="0"/>
              <a:t>начале 19 века имело место значительное увеличение количества парниковых газов вследствие промышленной революции. В этот период времени сжигание таких видов топлива, как уголь и нефть, для получения энергии привело к увеличению выбросов парниковых газов. </a:t>
            </a:r>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150" y="3984620"/>
            <a:ext cx="34766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46429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20" name="19 CuadroTexto"/>
          <p:cNvSpPr txBox="1"/>
          <p:nvPr/>
        </p:nvSpPr>
        <p:spPr>
          <a:xfrm>
            <a:off x="1555625" y="3494701"/>
            <a:ext cx="6364747" cy="523220"/>
          </a:xfrm>
          <a:prstGeom prst="rect">
            <a:avLst/>
          </a:prstGeom>
          <a:noFill/>
          <a:ln>
            <a:noFill/>
          </a:ln>
        </p:spPr>
        <p:txBody>
          <a:bodyPr wrap="square" rtlCol="0">
            <a:spAutoFit/>
          </a:bodyPr>
          <a:lstStyle/>
          <a:p>
            <a:r>
              <a:rPr lang="ru-RU" sz="1400" dirty="0">
                <a:solidFill>
                  <a:srgbClr val="29B19A"/>
                </a:solidFill>
              </a:rPr>
              <a:t>Теперь учащимся предлагается выдвинуть гипотезу в соответствии со следующим вопросом. Изучите в классе сказанное выше, чтобы суметь ответить! </a:t>
            </a:r>
          </a:p>
        </p:txBody>
      </p:sp>
      <p:sp>
        <p:nvSpPr>
          <p:cNvPr id="21" name="20 Rectángulo redondeado"/>
          <p:cNvSpPr/>
          <p:nvPr/>
        </p:nvSpPr>
        <p:spPr>
          <a:xfrm>
            <a:off x="1358816" y="3494701"/>
            <a:ext cx="6741576"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437707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234886"/>
            <a:ext cx="428625" cy="438150"/>
          </a:xfrm>
          <a:prstGeom prst="ellipse">
            <a:avLst/>
          </a:prstGeom>
        </p:spPr>
      </p:pic>
      <p:sp>
        <p:nvSpPr>
          <p:cNvPr id="24" name="23 CuadroTexto"/>
          <p:cNvSpPr txBox="1"/>
          <p:nvPr/>
        </p:nvSpPr>
        <p:spPr>
          <a:xfrm>
            <a:off x="1555626" y="4417367"/>
            <a:ext cx="6211765" cy="523220"/>
          </a:xfrm>
          <a:prstGeom prst="rect">
            <a:avLst/>
          </a:prstGeom>
          <a:noFill/>
        </p:spPr>
        <p:txBody>
          <a:bodyPr wrap="none" rtlCol="0">
            <a:spAutoFit/>
          </a:bodyPr>
          <a:lstStyle/>
          <a:p>
            <a:r>
              <a:rPr lang="ru-RU" sz="1400" b="1" dirty="0"/>
              <a:t>Если небольшая теплица освещается солнцем, на сколько градусов изменится </a:t>
            </a:r>
            <a:endParaRPr lang="ru-RU" sz="1400" b="1" dirty="0" smtClean="0"/>
          </a:p>
          <a:p>
            <a:r>
              <a:rPr lang="ru-RU" sz="1400" b="1" dirty="0" smtClean="0"/>
              <a:t>температура внутри? </a:t>
            </a:r>
            <a:endParaRPr lang="ru-RU" sz="1400" dirty="0"/>
          </a:p>
        </p:txBody>
      </p:sp>
      <p:sp>
        <p:nvSpPr>
          <p:cNvPr id="13" name="12 CuadroTexto"/>
          <p:cNvSpPr txBox="1"/>
          <p:nvPr/>
        </p:nvSpPr>
        <p:spPr>
          <a:xfrm>
            <a:off x="1329928" y="2259449"/>
            <a:ext cx="6539384" cy="1169551"/>
          </a:xfrm>
          <a:prstGeom prst="rect">
            <a:avLst/>
          </a:prstGeom>
          <a:noFill/>
          <a:ln>
            <a:noFill/>
          </a:ln>
        </p:spPr>
        <p:txBody>
          <a:bodyPr wrap="square" rtlCol="0">
            <a:spAutoFit/>
          </a:bodyPr>
          <a:lstStyle/>
          <a:p>
            <a:pPr algn="just"/>
            <a:r>
              <a:rPr lang="ru-RU" sz="1400" dirty="0"/>
              <a:t>В результате, температура поверхности Земли непрерывно растет. Сейчас повышение средней температуры достигает 8 C°. Последствиями данного явления являются таяние снегов на полюсах, повышение уровня моря, более частое возникновение ураганов, торнадо и штормов, а также более горячий летний период и более холодный и долгий зимний. </a:t>
            </a:r>
          </a:p>
        </p:txBody>
      </p:sp>
      <p:sp>
        <p:nvSpPr>
          <p:cNvPr id="14"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baseline="30000" dirty="0">
                <a:solidFill>
                  <a:schemeClr val="bg1"/>
                </a:solidFill>
                <a:latin typeface="+mj-lt"/>
              </a:rPr>
              <a:t>Парниковый эффект</a:t>
            </a:r>
            <a:endParaRPr lang="ru-RU" b="1" baseline="30000" dirty="0">
              <a:solidFill>
                <a:schemeClr val="bg1"/>
              </a:solidFill>
              <a:latin typeface="+mj-lt"/>
              <a:cs typeface="Calibri" pitchFamily="34" charset="0"/>
            </a:endParaRPr>
          </a:p>
        </p:txBody>
      </p:sp>
      <p:sp>
        <p:nvSpPr>
          <p:cNvPr id="11" name="8 CuadroTexto"/>
          <p:cNvSpPr txBox="1"/>
          <p:nvPr/>
        </p:nvSpPr>
        <p:spPr>
          <a:xfrm>
            <a:off x="5652120" y="1484784"/>
            <a:ext cx="3384376" cy="253916"/>
          </a:xfrm>
          <a:prstGeom prst="rect">
            <a:avLst/>
          </a:prstGeom>
          <a:noFill/>
        </p:spPr>
        <p:txBody>
          <a:bodyPr wrap="square" rtlCol="0" anchor="b">
            <a:spAutoFit/>
          </a:bodyPr>
          <a:lstStyle/>
          <a:p>
            <a:r>
              <a:rPr lang="ru-RU" sz="1050" dirty="0">
                <a:solidFill>
                  <a:schemeClr val="bg1">
                    <a:lumMod val="50000"/>
                  </a:schemeClr>
                </a:solidFill>
              </a:rPr>
              <a:t>Измерение температуры внутри </a:t>
            </a:r>
            <a:r>
              <a:rPr lang="ru-RU" sz="1050">
                <a:solidFill>
                  <a:schemeClr val="bg1">
                    <a:lumMod val="50000"/>
                  </a:schemeClr>
                </a:solidFill>
              </a:rPr>
              <a:t>и </a:t>
            </a:r>
            <a:r>
              <a:rPr lang="ru-RU" sz="1050" smtClean="0">
                <a:solidFill>
                  <a:schemeClr val="bg1">
                    <a:lumMod val="50000"/>
                  </a:schemeClr>
                </a:solidFill>
              </a:rPr>
              <a:t>снаружи</a:t>
            </a:r>
            <a:r>
              <a:rPr lang="en-US" sz="1050" smtClean="0">
                <a:solidFill>
                  <a:schemeClr val="bg1">
                    <a:lumMod val="50000"/>
                  </a:schemeClr>
                </a:solidFill>
              </a:rPr>
              <a:t> </a:t>
            </a:r>
            <a:r>
              <a:rPr lang="ru-RU" sz="1050" smtClean="0">
                <a:solidFill>
                  <a:schemeClr val="bg1">
                    <a:lumMod val="50000"/>
                  </a:schemeClr>
                </a:solidFill>
              </a:rPr>
              <a:t>теплицы</a:t>
            </a:r>
            <a:endParaRPr lang="ru-RU"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1948</Words>
  <Application>Microsoft Office PowerPoint</Application>
  <PresentationFormat>‫הצגה על המסך (4:3)</PresentationFormat>
  <Paragraphs>190</Paragraphs>
  <Slides>25</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151</cp:revision>
  <dcterms:created xsi:type="dcterms:W3CDTF">2012-09-11T15:34:37Z</dcterms:created>
  <dcterms:modified xsi:type="dcterms:W3CDTF">2017-11-24T14:23:16Z</dcterms:modified>
</cp:coreProperties>
</file>