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80" r:id="rId15"/>
    <p:sldId id="273" r:id="rId16"/>
    <p:sldId id="274" r:id="rId17"/>
    <p:sldId id="275" r:id="rId18"/>
    <p:sldId id="276" r:id="rId19"/>
    <p:sldId id="278" r:id="rId20"/>
    <p:sldId id="277" r:id="rId21"/>
    <p:sldId id="279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94A5"/>
    <a:srgbClr val="39818F"/>
    <a:srgbClr val="47A1B3"/>
    <a:srgbClr val="3490A6"/>
    <a:srgbClr val="34A6A1"/>
    <a:srgbClr val="F7B047"/>
    <a:srgbClr val="F68426"/>
    <a:srgbClr val="ECA902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>
        <p:scale>
          <a:sx n="90" d="100"/>
          <a:sy n="90" d="100"/>
        </p:scale>
        <p:origin x="-58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346F5-33BB-4A67-B7B6-1698C1461EE4}" type="datetimeFigureOut">
              <a:rPr lang="en-GB" smtClean="0"/>
              <a:pPr/>
              <a:t>25/11/2017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D6431-DDFB-47EC-9707-72BC7EEF8644}" type="slidenum">
              <a:rPr lang="en-GB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7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D6431-DDFB-47EC-9707-72BC7EEF8644}" type="slidenum">
              <a:rPr lang="en-GB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25-11-2017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5004048" y="1791400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baseline="30000" dirty="0" smtClean="0">
                <a:solidFill>
                  <a:schemeClr val="bg1"/>
                </a:solidFill>
                <a:latin typeface="+mj-lt"/>
              </a:rPr>
              <a:t>Нырятельный рефлекс</a:t>
            </a:r>
            <a:endParaRPr lang="ru-RU" sz="4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4048" y="2329716"/>
            <a:ext cx="3672408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</a:rPr>
              <a:t>Уменьшение частоты сердцебиения при погружении в холодную воду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" t="10339" r="5633" b="6266"/>
          <a:stretch/>
        </p:blipFill>
        <p:spPr bwMode="auto">
          <a:xfrm>
            <a:off x="3606325" y="4941168"/>
            <a:ext cx="1607609" cy="154509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87624" y="2938585"/>
            <a:ext cx="662473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выполнения измерений необходимо произвести следующие настройки Labdisc.</a:t>
            </a:r>
          </a:p>
          <a:p>
            <a:r>
              <a:rPr lang="ru-RU" sz="1500" dirty="0"/>
              <a:t> </a:t>
            </a:r>
            <a:endParaRPr lang="ru-RU" sz="1500" dirty="0" smtClean="0"/>
          </a:p>
          <a:p>
            <a:endParaRPr lang="ru-RU" sz="1500" dirty="0"/>
          </a:p>
          <a:p>
            <a:pPr lvl="0"/>
            <a:r>
              <a:rPr lang="ru-RU" sz="1500" dirty="0"/>
              <a:t>Откройте программу GlobiLab и включите Labdisc.</a:t>
            </a:r>
          </a:p>
          <a:p>
            <a:pPr lvl="0"/>
            <a:endParaRPr lang="ru-RU" sz="1500" dirty="0"/>
          </a:p>
          <a:p>
            <a:pPr lvl="0"/>
            <a:r>
              <a:rPr lang="ru-RU" sz="1500" dirty="0"/>
              <a:t>Нажмите на пиктограмму Bluetooth в нижнем правом углу экрана GlobiLab. Выберите используемый в настоящий момент Labdisc. После распознавания Labdisc программой, пиктограмма изменит цвет с серого на синий               .  Если вы предпочитаете USB-соединение, выполните те же указания, нажав на пиктограмму USB. Вы увидите то же изменение цвета, когда Labdisc будет опознан                 .</a:t>
            </a:r>
          </a:p>
          <a:p>
            <a:endParaRPr lang="ru-RU" sz="1500" dirty="0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241517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Настройка Labdisc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29" y="4575966"/>
            <a:ext cx="533400" cy="21907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216" y="5307310"/>
            <a:ext cx="533400" cy="219075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420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935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403648" y="2309971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Нажмите            , чтобы настроить Labdisc. Выберите "Колориметр" в окне "Выбор регистратора". Введите "Ручная" в качестве частоты выборки.</a:t>
            </a:r>
          </a:p>
          <a:p>
            <a:endParaRPr lang="ru-RU" sz="16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63" y="2273993"/>
            <a:ext cx="386333" cy="362919"/>
          </a:xfrm>
          <a:prstGeom prst="rect">
            <a:avLst/>
          </a:prstGeom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235116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13 Imagen" descr="Conf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3026656"/>
            <a:ext cx="3240360" cy="357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796902" y="2924944"/>
            <a:ext cx="62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dirty="0"/>
              <a:t>После завершения настройки датчика, начинайте измерения, нажав       </a:t>
            </a:r>
          </a:p>
          <a:p>
            <a:pPr lvl="0"/>
            <a:r>
              <a:rPr lang="ru-RU" dirty="0" smtClean="0"/>
              <a:t> </a:t>
            </a:r>
            <a:endParaRPr lang="ru-RU" sz="1600" dirty="0"/>
          </a:p>
          <a:p>
            <a:r>
              <a:rPr lang="ru-RU" sz="1600" dirty="0"/>
              <a:t>После завершения измерений, остановите Labdisc, нажав        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84" y="2941326"/>
            <a:ext cx="289638" cy="35226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888" y="3509927"/>
            <a:ext cx="344434" cy="352262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4132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37" y="355242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3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63688" y="2314615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Прицепите клипсу к пальцу или к коже между большим и указательным пальцами.</a:t>
            </a:r>
          </a:p>
          <a:p>
            <a:endParaRPr lang="ru-RU" sz="1600" dirty="0" smtClean="0"/>
          </a:p>
          <a:p>
            <a:r>
              <a:rPr lang="ru-RU" sz="1600" dirty="0" smtClean="0"/>
              <a:t>Начните с измерения пульса и температуры кожи, затем погрузите лицо в воду с датчиком температуры и продолжите регистрацию.</a:t>
            </a:r>
            <a:endParaRPr lang="ru-RU" sz="1600" i="1" dirty="0" smtClean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305" y="2266276"/>
            <a:ext cx="405383" cy="4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1470" y="3058364"/>
            <a:ext cx="382218" cy="3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13 Imagen" descr="BajoAgu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883955"/>
            <a:ext cx="3312368" cy="26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763688" y="2265834"/>
            <a:ext cx="60486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Прицепите клипсу к пальцу или к коже между большим и указательным пальцами.</a:t>
            </a:r>
          </a:p>
          <a:p>
            <a:endParaRPr lang="ru-RU" sz="1600" dirty="0" smtClean="0"/>
          </a:p>
          <a:p>
            <a:r>
              <a:rPr lang="ru-RU" sz="1600" dirty="0" smtClean="0"/>
              <a:t>Начните с измерения пульса и температуры кожи, затем погрузите лицо в воду с датчиком температуры и продолжите регистрацию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i="1" dirty="0" smtClean="0"/>
          </a:p>
          <a:p>
            <a:pPr algn="just"/>
            <a:endParaRPr lang="ru-RU" sz="1600" i="1" dirty="0" smtClean="0"/>
          </a:p>
          <a:p>
            <a:pPr algn="just"/>
            <a:endParaRPr lang="ru-RU" sz="1600" i="1" dirty="0" smtClean="0"/>
          </a:p>
          <a:p>
            <a:pPr algn="just"/>
            <a:r>
              <a:rPr lang="ru-RU" sz="1600" i="1" dirty="0" smtClean="0"/>
              <a:t>ПРИМЕЧАНИЕ: </a:t>
            </a:r>
            <a:r>
              <a:rPr lang="ru-RU" i="1" dirty="0" smtClean="0"/>
              <a:t>Перед началом эксперимента, измерьте температуру воды.</a:t>
            </a:r>
            <a:r>
              <a:rPr lang="ru-RU" sz="1600" i="1" dirty="0" smtClean="0"/>
              <a:t> </a:t>
            </a:r>
            <a:r>
              <a:rPr lang="ru-RU" i="1" dirty="0" smtClean="0"/>
              <a:t>Она должна быть ниже 16°C. Для охлаждения воды можно использовать кубики льда.</a:t>
            </a:r>
          </a:p>
          <a:p>
            <a:pPr algn="just"/>
            <a:endParaRPr lang="ru-RU" sz="1600" i="1" dirty="0" smtClean="0"/>
          </a:p>
          <a:p>
            <a:pPr algn="just"/>
            <a:r>
              <a:rPr lang="ru-RU" dirty="0" smtClean="0"/>
              <a:t>Налейте воду в таз.</a:t>
            </a:r>
            <a:r>
              <a:rPr lang="ru-RU" sz="1600" dirty="0" smtClean="0"/>
              <a:t> </a:t>
            </a:r>
            <a:r>
              <a:rPr lang="ru-RU" dirty="0" smtClean="0"/>
              <a:t>Таз должен быть достаточно большим, чтобы в него помещалась голова.</a:t>
            </a:r>
            <a:r>
              <a:rPr lang="ru-RU" sz="1600" dirty="0" smtClean="0"/>
              <a:t> </a:t>
            </a:r>
            <a:r>
              <a:rPr lang="ru-RU" dirty="0" smtClean="0"/>
              <a:t>Полностью погрузите лицо в воду и как можно дольше задерживайте дыхание.</a:t>
            </a:r>
            <a:endParaRPr lang="ru-RU" sz="16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305" y="2708920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305" y="2636912"/>
            <a:ext cx="405383" cy="405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1470" y="3429000"/>
            <a:ext cx="382218" cy="37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880" y="5351038"/>
            <a:ext cx="370636" cy="38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Нырятельный эффект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620688"/>
            <a:ext cx="480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548680"/>
            <a:ext cx="1452958" cy="10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Imagen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2051720" y="2708920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/>
              <a:t>ПРИМЕЧАНИЕ: </a:t>
            </a:r>
            <a:r>
              <a:rPr lang="ru-RU" i="1" dirty="0" smtClean="0"/>
              <a:t>Перед началом эксперимента, измерьте температуру воды.</a:t>
            </a:r>
            <a:r>
              <a:rPr lang="ru-RU" sz="1600" i="1" dirty="0" smtClean="0"/>
              <a:t> </a:t>
            </a:r>
            <a:r>
              <a:rPr lang="ru-RU" i="1" dirty="0" smtClean="0"/>
              <a:t>Она должна быть ниже 16°C. Для охлаждения воды можно использовать кубики льда.</a:t>
            </a:r>
          </a:p>
          <a:p>
            <a:pPr algn="just"/>
            <a:endParaRPr lang="ru-RU" sz="1600" i="1" dirty="0" smtClean="0"/>
          </a:p>
          <a:p>
            <a:pPr algn="just"/>
            <a:r>
              <a:rPr lang="ru-RU" dirty="0" smtClean="0"/>
              <a:t>Налейте воду в таз.</a:t>
            </a:r>
            <a:r>
              <a:rPr lang="ru-RU" sz="1600" dirty="0" smtClean="0"/>
              <a:t> </a:t>
            </a:r>
            <a:r>
              <a:rPr lang="ru-RU" dirty="0" smtClean="0"/>
              <a:t>Таз должен быть достаточно большим, чтобы в него помещалась голова.</a:t>
            </a:r>
            <a:r>
              <a:rPr lang="ru-RU" sz="1600" dirty="0" smtClean="0"/>
              <a:t> </a:t>
            </a:r>
            <a:r>
              <a:rPr lang="ru-RU" dirty="0" smtClean="0"/>
              <a:t>Полностью погрузите лицо в воду и как можно дольше задерживайте дыхание.</a:t>
            </a:r>
            <a:endParaRPr lang="ru-RU" sz="1600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9194" y="4027242"/>
            <a:ext cx="370636" cy="38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5436096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436096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436096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19672" y="3052698"/>
            <a:ext cx="61926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Выберите в меню GlobiLab инструмент </a:t>
            </a:r>
            <a:r>
              <a:rPr lang="en-US" sz="1400" dirty="0" smtClean="0"/>
              <a:t>	</a:t>
            </a:r>
            <a:r>
              <a:rPr lang="ru-RU" sz="1400" dirty="0" smtClean="0"/>
              <a:t>, чтобы нанести на график пометки о ваших действиях. </a:t>
            </a:r>
          </a:p>
          <a:p>
            <a:pPr lvl="0"/>
            <a:r>
              <a:rPr lang="ru-RU" dirty="0" smtClean="0"/>
              <a:t> </a:t>
            </a:r>
            <a:endParaRPr lang="ru-RU" sz="1400" dirty="0" smtClean="0"/>
          </a:p>
          <a:p>
            <a:pPr lvl="0"/>
            <a:r>
              <a:rPr lang="ru-RU" sz="1400" dirty="0" smtClean="0"/>
              <a:t>Выберите на кривой температуры (</a:t>
            </a:r>
            <a:r>
              <a:rPr lang="en-US" sz="1400" dirty="0" smtClean="0"/>
              <a:t>	</a:t>
            </a:r>
            <a:r>
              <a:rPr lang="ru-RU" sz="1400" dirty="0" smtClean="0"/>
              <a:t>           ) две точки, представляющие крайние значения замеров.  </a:t>
            </a:r>
            <a:r>
              <a:rPr lang="en-US" sz="1400" dirty="0" smtClean="0"/>
              <a:t>	</a:t>
            </a:r>
          </a:p>
          <a:p>
            <a:pPr lvl="0"/>
            <a:endParaRPr lang="ru-RU" sz="1400" dirty="0"/>
          </a:p>
          <a:p>
            <a:pPr lvl="0"/>
            <a:r>
              <a:rPr lang="ru-RU" dirty="0" smtClean="0"/>
              <a:t> </a:t>
            </a:r>
            <a:r>
              <a:rPr lang="ru-RU" sz="1400" dirty="0" smtClean="0"/>
              <a:t>Используя </a:t>
            </a:r>
            <a:r>
              <a:rPr lang="ru-RU" sz="1400" dirty="0"/>
              <a:t>инструмент статистики </a:t>
            </a:r>
            <a:r>
              <a:rPr lang="en-US" sz="1400" dirty="0"/>
              <a:t>		</a:t>
            </a:r>
            <a:r>
              <a:rPr lang="ru-RU" sz="1400" dirty="0"/>
              <a:t>, получите минимальное и максимальное значения сердечного ритма.  </a:t>
            </a:r>
          </a:p>
          <a:p>
            <a:endParaRPr lang="ru-RU" sz="14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83" y="2994135"/>
            <a:ext cx="371475" cy="352425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90" y="4241212"/>
            <a:ext cx="390525" cy="457200"/>
          </a:xfrm>
          <a:prstGeom prst="rect">
            <a:avLst/>
          </a:prstGeom>
        </p:spPr>
      </p:pic>
      <p:sp>
        <p:nvSpPr>
          <p:cNvPr id="1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18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3454" y="3652331"/>
            <a:ext cx="345212" cy="33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0184" y="2996508"/>
            <a:ext cx="341496" cy="37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3901" y="3661710"/>
            <a:ext cx="318729" cy="35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3900" y="4527664"/>
            <a:ext cx="31873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26" y="2924946"/>
            <a:ext cx="6267450" cy="576064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41" y="2852937"/>
            <a:ext cx="504825" cy="447675"/>
          </a:xfrm>
          <a:prstGeom prst="rect">
            <a:avLst/>
          </a:prstGeom>
        </p:spPr>
      </p:pic>
      <p:sp>
        <p:nvSpPr>
          <p:cNvPr id="8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06663" y="2996952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эти результаты соотносятся с вашей начальной гипотезой? Поясните.</a:t>
            </a:r>
            <a:endParaRPr lang="ru-RU" sz="1400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26" y="3717033"/>
            <a:ext cx="6267450" cy="57606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41" y="3645024"/>
            <a:ext cx="504825" cy="447675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906662" y="3789040"/>
            <a:ext cx="59777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Какой была взаимосвязь между сердечным ритмом и температурой воды?</a:t>
            </a:r>
            <a:endParaRPr lang="ru-RU" sz="1400" dirty="0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925" y="4528865"/>
            <a:ext cx="6267450" cy="700335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40" y="4456857"/>
            <a:ext cx="504825" cy="447675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6661" y="4663009"/>
            <a:ext cx="5977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Отличается ли поведение кривой сердечного ритма на графике до</a:t>
            </a:r>
            <a:r>
              <a:rPr lang="ru-RU" sz="1400" b="1" smtClean="0"/>
              <a:t>, </a:t>
            </a:r>
            <a:r>
              <a:rPr lang="en-US" sz="1400" b="1" smtClean="0"/>
              <a:t/>
            </a:r>
            <a:br>
              <a:rPr lang="en-US" sz="1400" b="1" smtClean="0"/>
            </a:br>
            <a:r>
              <a:rPr lang="ru-RU" sz="1400" b="1" smtClean="0"/>
              <a:t>во </a:t>
            </a:r>
            <a:r>
              <a:rPr lang="ru-RU" sz="1400" b="1" dirty="0" smtClean="0"/>
              <a:t>время и после погружения лица в воду?</a:t>
            </a:r>
            <a:endParaRPr lang="ru-RU" sz="1400" dirty="0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3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521479" y="2204864"/>
            <a:ext cx="6218873" cy="504056"/>
          </a:xfrm>
          <a:prstGeom prst="roundRect">
            <a:avLst/>
          </a:prstGeom>
          <a:ln>
            <a:solidFill>
              <a:srgbClr val="F7B0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2 CuadroTexto"/>
          <p:cNvSpPr txBox="1"/>
          <p:nvPr/>
        </p:nvSpPr>
        <p:spPr>
          <a:xfrm>
            <a:off x="1763688" y="2276872"/>
            <a:ext cx="565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F7B047"/>
                </a:solidFill>
              </a:rPr>
              <a:t>График ниже должен быть аналогичен графику, полученному учащимися:</a:t>
            </a:r>
            <a:r>
              <a:rPr lang="ru-RU" dirty="0" smtClean="0"/>
              <a:t> </a:t>
            </a:r>
            <a:endParaRPr lang="ru-RU" sz="1400" dirty="0">
              <a:solidFill>
                <a:srgbClr val="F7B047"/>
              </a:solidFill>
            </a:endParaRPr>
          </a:p>
          <a:p>
            <a:endParaRPr lang="ru-RU" sz="14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0" y="5445224"/>
            <a:ext cx="1691680" cy="140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8460432" y="4365104"/>
            <a:ext cx="683568" cy="2160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4" name="13 Imagen" descr="MAMM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852936"/>
            <a:ext cx="8214441" cy="3600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-681681" y="4512022"/>
            <a:ext cx="23402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000" b="1"/>
              <a:t>сердечный </a:t>
            </a:r>
            <a:r>
              <a:rPr lang="ru-RU" sz="1000" b="1" smtClean="0"/>
              <a:t>ритм</a:t>
            </a:r>
            <a:r>
              <a:rPr lang="en-US" sz="1000" b="1" smtClean="0"/>
              <a:t> (</a:t>
            </a:r>
            <a:r>
              <a:rPr lang="ru-RU" sz="1000" b="1" smtClean="0"/>
              <a:t>ударов </a:t>
            </a:r>
            <a:r>
              <a:rPr lang="ru-RU" sz="1000" b="1"/>
              <a:t>в минуту</a:t>
            </a:r>
            <a:r>
              <a:rPr lang="en-US" sz="1000" b="1" smtClean="0"/>
              <a:t>)</a:t>
            </a:r>
            <a:endParaRPr lang="en-US" sz="1000" b="1"/>
          </a:p>
        </p:txBody>
      </p:sp>
      <p:sp>
        <p:nvSpPr>
          <p:cNvPr id="15" name="TextBox 14"/>
          <p:cNvSpPr txBox="1"/>
          <p:nvPr/>
        </p:nvSpPr>
        <p:spPr>
          <a:xfrm>
            <a:off x="3282018" y="6279123"/>
            <a:ext cx="234026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/>
              <a:t>время (мин)</a:t>
            </a:r>
            <a:endParaRPr lang="en-US" sz="1000" b="1"/>
          </a:p>
        </p:txBody>
      </p:sp>
      <p:sp>
        <p:nvSpPr>
          <p:cNvPr id="16" name="TextBox 15"/>
          <p:cNvSpPr txBox="1"/>
          <p:nvPr/>
        </p:nvSpPr>
        <p:spPr>
          <a:xfrm>
            <a:off x="2123728" y="3501008"/>
            <a:ext cx="13023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smtClean="0"/>
              <a:t>погружая голов</a:t>
            </a:r>
            <a:r>
              <a:rPr lang="ru-RU" sz="1000" b="1"/>
              <a:t>у</a:t>
            </a:r>
            <a:r>
              <a:rPr lang="ru-RU" sz="1000" b="1" smtClean="0"/>
              <a:t> </a:t>
            </a:r>
            <a:r>
              <a:rPr lang="ru-RU" sz="1000" b="1"/>
              <a:t>в </a:t>
            </a:r>
            <a:r>
              <a:rPr lang="ru-RU" sz="1000" b="1"/>
              <a:t>холодную воду</a:t>
            </a:r>
            <a:endParaRPr lang="en-US" sz="1000" b="1"/>
          </a:p>
        </p:txBody>
      </p:sp>
      <p:sp>
        <p:nvSpPr>
          <p:cNvPr id="17" name="TextBox 16"/>
          <p:cNvSpPr txBox="1"/>
          <p:nvPr/>
        </p:nvSpPr>
        <p:spPr>
          <a:xfrm>
            <a:off x="4263368" y="3701063"/>
            <a:ext cx="130230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/>
              <a:t>поднимая голову из воды</a:t>
            </a:r>
            <a:endParaRPr lang="en-US" sz="1000" b="1"/>
          </a:p>
        </p:txBody>
      </p:sp>
      <p:sp>
        <p:nvSpPr>
          <p:cNvPr id="18" name="TextBox 17"/>
          <p:cNvSpPr txBox="1"/>
          <p:nvPr/>
        </p:nvSpPr>
        <p:spPr>
          <a:xfrm>
            <a:off x="5940152" y="4241993"/>
            <a:ext cx="130230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/>
              <a:t>высушенная </a:t>
            </a:r>
            <a:r>
              <a:rPr lang="ru-RU" sz="1000" b="1" smtClean="0"/>
              <a:t>голова</a:t>
            </a:r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40425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2598384"/>
            <a:ext cx="6267450" cy="140940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38205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475656" y="2348880"/>
            <a:ext cx="60486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  <a:r>
              <a:rPr lang="ru-RU" sz="1400" b="1" dirty="0" smtClean="0"/>
              <a:t>Какие переменные имеют корреляцию в данном эксперименте? Предполагали ли вы такой результат? </a:t>
            </a:r>
          </a:p>
          <a:p>
            <a:endParaRPr lang="ru-RU" sz="1000" dirty="0"/>
          </a:p>
          <a:p>
            <a:pPr algn="just"/>
            <a:r>
              <a:rPr lang="ru-RU" sz="1400" dirty="0" smtClean="0"/>
              <a:t>Учащиеся должны указать, что сердечный ритм и температура воды являются коррелированными переменными. Они могут вспомнить из теории, что температура является одним из предсказательных факторов в условиях такого испытания.  </a:t>
            </a:r>
            <a:endParaRPr lang="ru-RU" sz="1400" dirty="0"/>
          </a:p>
          <a:p>
            <a:pPr algn="just"/>
            <a:endParaRPr lang="ru-RU" sz="14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411986"/>
            <a:ext cx="6267450" cy="153729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4151808"/>
            <a:ext cx="6629400" cy="416079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475656" y="4220795"/>
            <a:ext cx="604867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/>
              <a:t>Какая польза от снижения сердечного ритма при нырянии? </a:t>
            </a:r>
            <a:endParaRPr lang="ru-RU" sz="1400" dirty="0"/>
          </a:p>
          <a:p>
            <a:pPr algn="just"/>
            <a:endParaRPr lang="ru-RU" sz="1300" dirty="0"/>
          </a:p>
          <a:p>
            <a:pPr algn="just"/>
            <a:r>
              <a:rPr lang="ru-RU" sz="1400" dirty="0"/>
              <a:t>Учащиеся должны сказать, что снижение сердечного ритма уменьшает потребление кислорода, так как сердечная мышца работает с меньшей интенсивностью. Реакция на ныряние позволяет организму справиться с недостатком кислорода, так как происходит ряд физиологических изменений. </a:t>
            </a:r>
          </a:p>
          <a:p>
            <a:pPr algn="just"/>
            <a:endParaRPr lang="ru-RU" sz="1400" dirty="0"/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86" y="2636912"/>
            <a:ext cx="6267450" cy="194334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8"/>
          <a:stretch/>
        </p:blipFill>
        <p:spPr>
          <a:xfrm>
            <a:off x="1043608" y="2348880"/>
            <a:ext cx="6629400" cy="43338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Заключение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2348880"/>
            <a:ext cx="60486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Какие физиологические механизмы активируются у человека во время нырятельного рефлекса? </a:t>
            </a:r>
            <a:endParaRPr lang="ru-RU" sz="1400" dirty="0"/>
          </a:p>
          <a:p>
            <a:endParaRPr lang="ru-RU" sz="1400" dirty="0"/>
          </a:p>
          <a:p>
            <a:pPr algn="just"/>
            <a:r>
              <a:rPr lang="ru-RU" sz="1400" dirty="0"/>
              <a:t>Учащиеся должны применить теоретические знания и сказать, что сбережение богатой кислородом крови для легких, сердца и мозга, а также поддержание внутренней температуры тела в холодной воде возможны благодаря брадикардии, сокращению кровоснабжения конечностей и сужению периферических сосудов.  Совокупность этих физиологических изменений позволяет краткосрочно адаптироваться к погружению.  </a:t>
            </a:r>
          </a:p>
          <a:p>
            <a:pPr algn="just"/>
            <a:endParaRPr lang="ru-RU" sz="1300" dirty="0"/>
          </a:p>
          <a:p>
            <a:endParaRPr lang="ru-RU" sz="1400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403648" y="2636912"/>
            <a:ext cx="6004715" cy="151216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423161" y="262359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Цель данной работы - подтвердить приспособленческую реакцию организма млекопитающих, известную как нырятельный рефлекс, соотнеся частоту сердцебиения, температуру воды и способность задерживать дыхание. Кроме того, будет выдвинута гипотеза, которая затем будет проверена с помощью датчиков внешней температуры и сердечного ритма Labidisc.</a:t>
            </a:r>
            <a:endParaRPr lang="ru-RU" sz="1600" baseline="30000" dirty="0">
              <a:solidFill>
                <a:schemeClr val="bg1"/>
              </a:solidFill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  <a:latin typeface="+mj-lt"/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2339727"/>
            <a:ext cx="6543675" cy="657225"/>
          </a:xfrm>
          <a:prstGeom prst="rect">
            <a:avLst/>
          </a:prstGeom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18" y="4130381"/>
            <a:ext cx="6267450" cy="1602875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93" y="3789040"/>
            <a:ext cx="6543675" cy="657225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1601686" y="3914914"/>
            <a:ext cx="599698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Каков самый важный фактор координации одновременно протекающих физиологических процессов при нырятельном рефлексе? Изучите.</a:t>
            </a:r>
            <a:endParaRPr lang="ru-RU" sz="1400" dirty="0" smtClean="0"/>
          </a:p>
          <a:p>
            <a:endParaRPr lang="ru-RU" sz="1200" dirty="0" smtClean="0"/>
          </a:p>
          <a:p>
            <a:pPr algn="just"/>
            <a:r>
              <a:rPr lang="ru-RU" sz="1400" dirty="0" smtClean="0"/>
              <a:t>Учащиеся должны ответить, что задержка дыхания при погружении лица в холодную воду приводит к снижению сердечного ритма и сокращению кровоснабжения конечностей. Это происходит вследствие парасимпатических реакций нервной системы, которые задают сердечный ритм (т. е. контролируют частоту сердцебиения) и кровяное давление посредством соответствующих мышц. 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86" y="2852936"/>
            <a:ext cx="6267450" cy="79208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601686" y="2465601"/>
            <a:ext cx="621067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Каков негативный сопутствующий эффект нырятельного рефлекса?</a:t>
            </a:r>
            <a:endParaRPr lang="ru-RU" sz="1400" dirty="0"/>
          </a:p>
          <a:p>
            <a:pPr algn="just"/>
            <a:r>
              <a:rPr lang="ru-RU" sz="1400" dirty="0" smtClean="0"/>
              <a:t>Способность выполнять полезную работу (например, уходить от опасности и спасаться) существенно снижается через 10 минут после погружения, так как организм, в защитных целях, перекрывает поток крови к "неважным" мышцам.</a:t>
            </a:r>
          </a:p>
          <a:p>
            <a:endParaRPr lang="ru-RU" sz="1300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2" y="1808888"/>
            <a:ext cx="489654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 smtClean="0"/>
              <a:t>Одним из наиболее интересных аспектов эволюции является способность к адаптации млекопитающих - как наземных, так и водяных. Палеонтологи утверждают, что древние наземные млекопитающие примерно 25 миллионов лет назад вернулись в море, начав долгий период существования в водной среде.</a:t>
            </a:r>
          </a:p>
          <a:p>
            <a:pPr algn="just"/>
            <a:endParaRPr lang="ru-RU" sz="1500" dirty="0" smtClean="0"/>
          </a:p>
          <a:p>
            <a:pPr algn="just"/>
            <a:r>
              <a:rPr lang="ru-RU" sz="1500" dirty="0" smtClean="0"/>
              <a:t>Многие нынешние наземные млекопитающие не созданы для передвижения по воде, но умеют плавать и нырять, если это необходимо для выживания. К ним относится и человек, который научился плавать и нырять для своего удовольствия и для доставания ценных природных продуктов со дна моря. В плане строения и функций организма, ныряющие млекопитающие удивительным образом приспособились к выживанию в водной среде. В частности, можно упомянуть т. н. нырятельный рефлекс. </a:t>
            </a: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10 Imagen" descr="Di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780928"/>
            <a:ext cx="3278495" cy="29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0" y="2637414"/>
            <a:ext cx="6338413" cy="575562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8" y="2495228"/>
            <a:ext cx="428625" cy="43815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1835696" y="2636912"/>
            <a:ext cx="594816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Что вы ощущаете при погружении в холодную воду? Будут ли отличаться </a:t>
            </a:r>
          </a:p>
          <a:p>
            <a:r>
              <a:rPr lang="ru-RU" sz="1400" b="1" dirty="0" smtClean="0"/>
              <a:t>ощущения, если погружать отдельные конечности, лицо или все тело?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70" y="3426159"/>
            <a:ext cx="6338414" cy="434889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3283973"/>
            <a:ext cx="428625" cy="438150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1867071" y="3481263"/>
            <a:ext cx="5729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Что меняется в организме, когда вы ныряете?  </a:t>
            </a:r>
            <a:endParaRPr lang="ru-RU" sz="14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835696" y="393305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r>
              <a:rPr lang="ru-RU" sz="1400" b="1" dirty="0" smtClean="0"/>
              <a:t>Проведите со своим классом эксперимент, который позволит ответить на следующий вопрос: </a:t>
            </a:r>
            <a:r>
              <a:rPr lang="ru-RU" sz="2000" dirty="0" smtClean="0"/>
              <a:t> </a:t>
            </a:r>
            <a:endParaRPr lang="ru-RU" sz="1400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968" y="4939338"/>
            <a:ext cx="6338415" cy="435471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428625" cy="438150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1907704" y="5013176"/>
            <a:ext cx="5729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организм реагирует на погружение в воду? </a:t>
            </a:r>
            <a:endParaRPr lang="ru-RU" sz="1400" dirty="0"/>
          </a:p>
        </p:txBody>
      </p:sp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708920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708920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400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59632" y="2924944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endParaRPr lang="ru-RU" sz="1400" dirty="0" smtClean="0"/>
          </a:p>
          <a:p>
            <a:pPr algn="just"/>
            <a:r>
              <a:rPr lang="ru-RU" sz="1400" dirty="0"/>
              <a:t>Нырятельный рефлекс у человека менее выражен, чем у других млекопитающих, умеющих нырять, например тюленей. Нырятельный рефлекс является физиологическим проявлением одновременного действия нескольких механизмов. Он вызывается сочетанием контакта воды с лицом и произвольной или непроизвольной (рефлекторной) задержки дыхания. Нырятельный рефлекс позволяет человеческому организму переносить недостаток кислорода и вызывает два основных изменения: Замедление частоты сердечных сокращений на 10-30% (брадикардия) и уменьшение притока крови к конечностям с постепенным повышением артериального давления (сужение периферических сосудов).  </a:t>
            </a:r>
          </a:p>
          <a:p>
            <a:endParaRPr lang="ru-RU" sz="1400" dirty="0"/>
          </a:p>
        </p:txBody>
      </p:sp>
      <p:sp>
        <p:nvSpPr>
          <p:cNvPr id="12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364088" y="2492896"/>
            <a:ext cx="30243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Такие физиологические изменения сберегают богатую кислородом кровь для малой кровеносной системы, к которой относятся легкие, сердце и мозг. Кроме того, они позволяют сохранить в холодной воде внутреннюю температуру тела.  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На нырятельный рефлекс человеческого организма могут влиять разные факторы, наиболее важные из которых - температура, давление кислорода в артериальной крови и эмоциональные факторы.</a:t>
            </a:r>
          </a:p>
          <a:p>
            <a:pPr algn="just"/>
            <a:endParaRPr lang="ru-RU" sz="1400" dirty="0" smtClean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6 Imagen" descr="Ilu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51589"/>
            <a:ext cx="2880320" cy="39297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27784" y="6021288"/>
            <a:ext cx="21602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smtClean="0"/>
              <a:t>Температура</a:t>
            </a:r>
            <a:r>
              <a:rPr lang="en-US" sz="1600" smtClean="0"/>
              <a:t> </a:t>
            </a:r>
            <a:r>
              <a:rPr lang="ru-RU" sz="1600" smtClean="0"/>
              <a:t>воды</a:t>
            </a:r>
            <a:r>
              <a:rPr lang="en-US" sz="1600" smtClean="0"/>
              <a:t> (</a:t>
            </a:r>
            <a:r>
              <a:rPr lang="ru-RU" sz="1600" i="1" smtClean="0"/>
              <a:t>°C</a:t>
            </a:r>
            <a:r>
              <a:rPr lang="en-US" sz="1600" i="1" smtClean="0"/>
              <a:t>)</a:t>
            </a:r>
            <a:r>
              <a:rPr lang="en-US" sz="1600" smtClean="0"/>
              <a:t> </a:t>
            </a:r>
            <a:endParaRPr lang="en-US" sz="1600"/>
          </a:p>
        </p:txBody>
      </p:sp>
      <p:sp>
        <p:nvSpPr>
          <p:cNvPr id="8" name="TextBox 7"/>
          <p:cNvSpPr txBox="1"/>
          <p:nvPr/>
        </p:nvSpPr>
        <p:spPr>
          <a:xfrm rot="16200000">
            <a:off x="939952" y="3604666"/>
            <a:ext cx="18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/>
              <a:t>сердечный </a:t>
            </a:r>
            <a:r>
              <a:rPr lang="ru-RU" sz="1600" smtClean="0"/>
              <a:t>ритм</a:t>
            </a:r>
            <a:r>
              <a:rPr lang="en-US" sz="1600" smtClean="0"/>
              <a:t> (</a:t>
            </a:r>
            <a:r>
              <a:rPr lang="ru-RU" sz="1600" smtClean="0"/>
              <a:t>ударов </a:t>
            </a:r>
            <a:r>
              <a:rPr lang="ru-RU" sz="1600"/>
              <a:t>в минуту</a:t>
            </a:r>
            <a:r>
              <a:rPr lang="en-US" sz="1600" smtClean="0"/>
              <a:t>)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2420888"/>
            <a:ext cx="6267450" cy="648072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1691680" y="2556193"/>
            <a:ext cx="5826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aseline="30000" dirty="0">
                <a:solidFill>
                  <a:srgbClr val="00CC99"/>
                </a:solidFill>
              </a:rPr>
              <a:t>Теперь учащихся приглашают выдвинуть гипотезу, которая должна быть проверена экспериментально.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961" y="3499178"/>
            <a:ext cx="6267450" cy="649902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56992"/>
            <a:ext cx="428625" cy="438150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1907704" y="3554432"/>
            <a:ext cx="5729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Как вы думаете, как изменится ваше сердцебиение при погружении лица в холодную воду?</a:t>
            </a:r>
            <a:endParaRPr lang="ru-RU" sz="1400" dirty="0"/>
          </a:p>
        </p:txBody>
      </p:sp>
      <p:sp>
        <p:nvSpPr>
          <p:cNvPr id="18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008009" y="2689465"/>
            <a:ext cx="7344816" cy="1387607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260444" y="2753633"/>
            <a:ext cx="69839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bg1"/>
                </a:solidFill>
              </a:rPr>
              <a:t>Учащиеся исследуют изменение сердечного ритма, связанное с задержкой дыхания на максимально возможное время с одновременным погружением лица в холодную воду. Они получат экспериментальные данные с помощью датчиков внешней температуры и сердечного ритма и проанализируют графики средствами ПО GlobiLab. </a:t>
            </a: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429331"/>
            <a:ext cx="1865819" cy="943885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5" t="16279" r="57433"/>
          <a:stretch>
            <a:fillRect/>
          </a:stretch>
        </p:blipFill>
        <p:spPr bwMode="auto">
          <a:xfrm>
            <a:off x="5004048" y="2420888"/>
            <a:ext cx="96305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403648" y="2564904"/>
            <a:ext cx="2950046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Labdisc Biochem</a:t>
            </a:r>
          </a:p>
          <a:p>
            <a:pPr lvl="0"/>
            <a:endParaRPr lang="ru-RU" sz="1000" dirty="0"/>
          </a:p>
          <a:p>
            <a:pPr lvl="0"/>
            <a:r>
              <a:rPr lang="ru-RU" dirty="0" smtClean="0"/>
              <a:t>Зонд сердечного ритма</a:t>
            </a:r>
            <a:endParaRPr lang="ru-RU" dirty="0"/>
          </a:p>
          <a:p>
            <a:endParaRPr lang="ru-RU" sz="1000" dirty="0" smtClean="0"/>
          </a:p>
          <a:p>
            <a:r>
              <a:rPr lang="ru-RU" dirty="0" smtClean="0"/>
              <a:t>Термопара</a:t>
            </a:r>
          </a:p>
          <a:p>
            <a:endParaRPr lang="ru-RU" sz="1000" dirty="0" smtClean="0"/>
          </a:p>
          <a:p>
            <a:r>
              <a:rPr lang="ru-RU" dirty="0" smtClean="0"/>
              <a:t>Таз с холодной водой</a:t>
            </a:r>
            <a:endParaRPr lang="ru-RU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263919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306896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98" y="350100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176313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baseline="30000" dirty="0" smtClean="0">
                <a:solidFill>
                  <a:schemeClr val="bg1"/>
                </a:solidFill>
              </a:rPr>
              <a:t>Нырятельный рефлекс</a:t>
            </a:r>
            <a:endParaRPr lang="ru-RU" sz="3000" b="1" baseline="300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374333"/>
            <a:ext cx="333397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 smtClean="0">
                <a:solidFill>
                  <a:schemeClr val="bg1">
                    <a:lumMod val="50000"/>
                  </a:schemeClr>
                </a:solidFill>
              </a:rPr>
              <a:t>Уменьшение частоты сердцебиения при погружении в холодную воду</a:t>
            </a:r>
            <a:endParaRPr lang="ru-RU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6916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14 Imagen" descr="labdisc bioche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2348880"/>
            <a:ext cx="1979712" cy="1581839"/>
          </a:xfrm>
          <a:prstGeom prst="rect">
            <a:avLst/>
          </a:prstGeom>
        </p:spPr>
      </p:pic>
      <p:pic>
        <p:nvPicPr>
          <p:cNvPr id="17" name="Picture 16" descr="Contenedor.jpg"/>
          <p:cNvPicPr>
            <a:picLocks noChangeAspect="1"/>
          </p:cNvPicPr>
          <p:nvPr/>
        </p:nvPicPr>
        <p:blipFill>
          <a:blip r:embed="rId9" cstate="print"/>
          <a:srcRect l="5959" r="4653" b="6049"/>
          <a:stretch>
            <a:fillRect/>
          </a:stretch>
        </p:blipFill>
        <p:spPr>
          <a:xfrm>
            <a:off x="4427984" y="4941168"/>
            <a:ext cx="2160240" cy="1512168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67944" y="558924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39353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3609</TotalTime>
  <Words>1225</Words>
  <Application>Microsoft Office PowerPoint</Application>
  <PresentationFormat>‫הצגה על המסך (4:3)</PresentationFormat>
  <Paragraphs>159</Paragraphs>
  <Slides>21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2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156</cp:revision>
  <dcterms:created xsi:type="dcterms:W3CDTF">2012-09-11T15:34:37Z</dcterms:created>
  <dcterms:modified xsi:type="dcterms:W3CDTF">2017-11-25T12:13:54Z</dcterms:modified>
</cp:coreProperties>
</file>