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91" r:id="rId7"/>
    <p:sldId id="282" r:id="rId8"/>
    <p:sldId id="286" r:id="rId9"/>
    <p:sldId id="283" r:id="rId10"/>
    <p:sldId id="264" r:id="rId11"/>
    <p:sldId id="265" r:id="rId12"/>
    <p:sldId id="268" r:id="rId13"/>
    <p:sldId id="269" r:id="rId14"/>
    <p:sldId id="293" r:id="rId15"/>
    <p:sldId id="271" r:id="rId16"/>
    <p:sldId id="272" r:id="rId17"/>
    <p:sldId id="292" r:id="rId18"/>
    <p:sldId id="294" r:id="rId19"/>
    <p:sldId id="273" r:id="rId20"/>
    <p:sldId id="274" r:id="rId21"/>
    <p:sldId id="275" r:id="rId22"/>
    <p:sldId id="277" r:id="rId23"/>
    <p:sldId id="295" r:id="rId24"/>
    <p:sldId id="279" r:id="rId2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91"/>
    <a:srgbClr val="ECA902"/>
    <a:srgbClr val="34A6A1"/>
    <a:srgbClr val="F7B047"/>
    <a:srgbClr val="4194A5"/>
    <a:srgbClr val="39818F"/>
    <a:srgbClr val="47A1B3"/>
    <a:srgbClr val="349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59" autoAdjust="0"/>
    <p:restoredTop sz="94590" autoAdjust="0"/>
  </p:normalViewPr>
  <p:slideViewPr>
    <p:cSldViewPr>
      <p:cViewPr>
        <p:scale>
          <a:sx n="100" d="100"/>
          <a:sy n="100" d="100"/>
        </p:scale>
        <p:origin x="-810" y="-240"/>
      </p:cViewPr>
      <p:guideLst>
        <p:guide orient="horz" pos="2160"/>
        <p:guide pos="2880"/>
      </p:guideLst>
    </p:cSldViewPr>
  </p:slideViewPr>
  <p:outlineViewPr>
    <p:cViewPr>
      <p:scale>
        <a:sx n="33" d="100"/>
        <a:sy n="33" d="100"/>
      </p:scale>
      <p:origin x="0" y="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B5C7F1D-D56F-418C-AF0F-903DAEE5CC0D}" type="datetimeFigureOut">
              <a:rPr lang="es-CL"/>
              <a:pPr>
                <a:defRPr/>
              </a:pPr>
              <a:t>24-11-2017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10E6A306-32BA-45D5-8317-034616E6CAD8}"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CE208C4-916A-4D12-994F-1ABFCEA36B4D}" type="datetimeFigureOut">
              <a:rPr lang="es-CL"/>
              <a:pPr>
                <a:defRPr/>
              </a:pPr>
              <a:t>24-11-2017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0366C2B8-2ECA-4BD6-80BA-B6435267EAE5}"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99021ED-67EA-4D44-B36A-CE93A828A68D}" type="datetimeFigureOut">
              <a:rPr lang="es-CL"/>
              <a:pPr>
                <a:defRPr/>
              </a:pPr>
              <a:t>24-11-2017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6497F646-08AF-475F-8DF5-C6A2AF691E6D}" type="slidenum">
              <a:rPr lang="es-CL"/>
              <a:pPr>
                <a:defRPr/>
              </a:pPr>
              <a:t>‹#›</a:t>
            </a:fld>
            <a:endParaRPr lang="es-C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B5C7F1D-D56F-418C-AF0F-903DAEE5CC0D}"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0E6A306-32BA-45D5-8317-034616E6CAD8}"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236236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71EDC84-0F0C-4027-82B6-0A873A158BAD}"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38C9B76-2C71-46B0-A038-0820A4723AC0}"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380878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F6C0B1C-A8F4-4C4E-8B00-295944BB2868}"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97315D3-0ADD-4E9A-80C3-F0E7C0F5C0EF}"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112178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E09A9B0-2725-47A7-A891-4F4046A696B2}"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3F01DB9-7D03-46DF-ABA4-AE4882801783}"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20536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A560C92-863B-409E-8C74-4AFC12B671AC}"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91B5948-E2C7-4959-B728-99509F16C522}"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90060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88A7421-1677-4207-94B3-2B7975B2926E}"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FF207734-AE42-4903-940A-874B6EB18107}"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346366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F9D406-7F0D-46C9-893F-21127CE18636}"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4ED94D0-9B26-486B-9450-6C51D3D76532}"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419347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BB7AC4-94F9-42AA-BE3D-CD6979E367C6}"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A3A0725-AC27-4F81-BB3C-7AEBE63FB85E}"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51708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71EDC84-0F0C-4027-82B6-0A873A158BAD}" type="datetimeFigureOut">
              <a:rPr lang="es-CL"/>
              <a:pPr>
                <a:defRPr/>
              </a:pPr>
              <a:t>24-11-2017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A38C9B76-2C71-46B0-A038-0820A4723AC0}" type="slidenum">
              <a:rPr lang="es-CL"/>
              <a:pPr>
                <a:defRPr/>
              </a:pPr>
              <a:t>‹#›</a:t>
            </a:fld>
            <a:endParaRPr lang="es-C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B3AFB4-ECFD-488A-9EF8-31FF68D6874F}"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C3F087F-D7E9-4444-BB54-1D44DE62949E}"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217916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CE208C4-916A-4D12-994F-1ABFCEA36B4D}"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366C2B8-2ECA-4BD6-80BA-B6435267EAE5}"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100602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99021ED-67EA-4D44-B36A-CE93A828A68D}"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497F646-08AF-475F-8DF5-C6A2AF691E6D}"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120227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F6C0B1C-A8F4-4C4E-8B00-295944BB2868}" type="datetimeFigureOut">
              <a:rPr lang="es-CL"/>
              <a:pPr>
                <a:defRPr/>
              </a:pPr>
              <a:t>24-11-2017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B97315D3-0ADD-4E9A-80C3-F0E7C0F5C0EF}"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E09A9B0-2725-47A7-A891-4F4046A696B2}" type="datetimeFigureOut">
              <a:rPr lang="es-CL"/>
              <a:pPr>
                <a:defRPr/>
              </a:pPr>
              <a:t>24-11-2017</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D3F01DB9-7D03-46DF-ABA4-AE4882801783}"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A560C92-863B-409E-8C74-4AFC12B671AC}" type="datetimeFigureOut">
              <a:rPr lang="es-CL"/>
              <a:pPr>
                <a:defRPr/>
              </a:pPr>
              <a:t>24-11-2017</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dirty="0"/>
          </a:p>
        </p:txBody>
      </p:sp>
      <p:sp>
        <p:nvSpPr>
          <p:cNvPr id="9" name="5 Marcador de número de diapositiva"/>
          <p:cNvSpPr>
            <a:spLocks noGrp="1"/>
          </p:cNvSpPr>
          <p:nvPr>
            <p:ph type="sldNum" sz="quarter" idx="12"/>
          </p:nvPr>
        </p:nvSpPr>
        <p:spPr/>
        <p:txBody>
          <a:bodyPr/>
          <a:lstStyle>
            <a:lvl1pPr>
              <a:defRPr/>
            </a:lvl1pPr>
          </a:lstStyle>
          <a:p>
            <a:pPr>
              <a:defRPr/>
            </a:pPr>
            <a:fld id="{E91B5948-E2C7-4959-B728-99509F16C522}"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88A7421-1677-4207-94B3-2B7975B2926E}" type="datetimeFigureOut">
              <a:rPr lang="es-CL"/>
              <a:pPr>
                <a:defRPr/>
              </a:pPr>
              <a:t>24-11-2017</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dirty="0"/>
          </a:p>
        </p:txBody>
      </p:sp>
      <p:sp>
        <p:nvSpPr>
          <p:cNvPr id="5" name="5 Marcador de número de diapositiva"/>
          <p:cNvSpPr>
            <a:spLocks noGrp="1"/>
          </p:cNvSpPr>
          <p:nvPr>
            <p:ph type="sldNum" sz="quarter" idx="12"/>
          </p:nvPr>
        </p:nvSpPr>
        <p:spPr/>
        <p:txBody>
          <a:bodyPr/>
          <a:lstStyle>
            <a:lvl1pPr>
              <a:defRPr/>
            </a:lvl1pPr>
          </a:lstStyle>
          <a:p>
            <a:pPr>
              <a:defRPr/>
            </a:pPr>
            <a:fld id="{FF207734-AE42-4903-940A-874B6EB18107}"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F9D406-7F0D-46C9-893F-21127CE18636}" type="datetimeFigureOut">
              <a:rPr lang="es-CL"/>
              <a:pPr>
                <a:defRPr/>
              </a:pPr>
              <a:t>24-11-2017</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dirty="0"/>
          </a:p>
        </p:txBody>
      </p:sp>
      <p:sp>
        <p:nvSpPr>
          <p:cNvPr id="4" name="5 Marcador de número de diapositiva"/>
          <p:cNvSpPr>
            <a:spLocks noGrp="1"/>
          </p:cNvSpPr>
          <p:nvPr>
            <p:ph type="sldNum" sz="quarter" idx="12"/>
          </p:nvPr>
        </p:nvSpPr>
        <p:spPr/>
        <p:txBody>
          <a:bodyPr/>
          <a:lstStyle>
            <a:lvl1pPr>
              <a:defRPr/>
            </a:lvl1pPr>
          </a:lstStyle>
          <a:p>
            <a:pPr>
              <a:defRPr/>
            </a:pPr>
            <a:fld id="{44ED94D0-9B26-486B-9450-6C51D3D76532}"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BB7AC4-94F9-42AA-BE3D-CD6979E367C6}" type="datetimeFigureOut">
              <a:rPr lang="es-CL"/>
              <a:pPr>
                <a:defRPr/>
              </a:pPr>
              <a:t>24-11-2017</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3A3A0725-AC27-4F81-BB3C-7AEBE63FB85E}"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B3AFB4-ECFD-488A-9EF8-31FF68D6874F}" type="datetimeFigureOut">
              <a:rPr lang="es-CL"/>
              <a:pPr>
                <a:defRPr/>
              </a:pPr>
              <a:t>24-11-2017</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5C3F087F-D7E9-4444-BB54-1D44DE62949E}"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8F7C0C-E49B-4266-8871-17A8142B4409}" type="datetimeFigureOut">
              <a:rPr lang="es-CL"/>
              <a:pPr>
                <a:defRPr/>
              </a:pPr>
              <a:t>24-11-2017</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FDA06-DDBD-40F0-AD6D-74CF5D8631AB}"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8F7C0C-E49B-4266-8871-17A8142B4409}" type="datetimeFigureOut">
              <a:rPr lang="es-CL">
                <a:solidFill>
                  <a:prstClr val="black">
                    <a:tint val="75000"/>
                  </a:prstClr>
                </a:solidFill>
              </a:rPr>
              <a:pPr>
                <a:defRPr/>
              </a:pPr>
              <a:t>24-11-2017</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FDA06-DDBD-40F0-AD6D-74CF5D8631AB}"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p14="http://schemas.microsoft.com/office/powerpoint/2010/main" val="130094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6.png"/><Relationship Id="rId7"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0" name="6 Imagen" descr="Imagen2.jpg"/>
          <p:cNvPicPr>
            <a:picLocks noChangeAspect="1"/>
          </p:cNvPicPr>
          <p:nvPr/>
        </p:nvPicPr>
        <p:blipFill>
          <a:blip r:embed="rId3" cstate="print"/>
          <a:srcRect/>
          <a:stretch>
            <a:fillRect/>
          </a:stretch>
        </p:blipFill>
        <p:spPr bwMode="auto">
          <a:xfrm>
            <a:off x="-32" y="1"/>
            <a:ext cx="9144032" cy="6857999"/>
          </a:xfrm>
          <a:prstGeom prst="rect">
            <a:avLst/>
          </a:prstGeom>
          <a:noFill/>
          <a:ln w="9525">
            <a:noFill/>
            <a:miter lim="800000"/>
            <a:headEnd/>
            <a:tailEnd/>
          </a:ln>
        </p:spPr>
      </p:pic>
      <p:sp>
        <p:nvSpPr>
          <p:cNvPr id="2052" name="2 Subtítulo"/>
          <p:cNvSpPr txBox="1">
            <a:spLocks/>
          </p:cNvSpPr>
          <p:nvPr/>
        </p:nvSpPr>
        <p:spPr bwMode="auto">
          <a:xfrm>
            <a:off x="4786313" y="1700213"/>
            <a:ext cx="4178300" cy="504825"/>
          </a:xfrm>
          <a:prstGeom prst="rect">
            <a:avLst/>
          </a:prstGeom>
          <a:noFill/>
          <a:ln w="9525">
            <a:noFill/>
            <a:miter lim="800000"/>
            <a:headEnd/>
            <a:tailEnd/>
          </a:ln>
        </p:spPr>
        <p:txBody>
          <a:bodyPr/>
          <a:lstStyle/>
          <a:p>
            <a:r>
              <a:rPr lang="ru-RU" sz="2400" b="1" dirty="0">
                <a:solidFill>
                  <a:schemeClr val="bg1"/>
                </a:solidFill>
                <a:latin typeface="+mn-lt"/>
              </a:rPr>
              <a:t>Магнитное поле Земли </a:t>
            </a:r>
          </a:p>
        </p:txBody>
      </p:sp>
      <p:sp>
        <p:nvSpPr>
          <p:cNvPr id="2053" name="10 CuadroTexto"/>
          <p:cNvSpPr txBox="1">
            <a:spLocks noChangeArrowheads="1"/>
          </p:cNvSpPr>
          <p:nvPr/>
        </p:nvSpPr>
        <p:spPr bwMode="auto">
          <a:xfrm>
            <a:off x="4787900" y="2133600"/>
            <a:ext cx="4356100" cy="276999"/>
          </a:xfrm>
          <a:prstGeom prst="rect">
            <a:avLst/>
          </a:prstGeom>
          <a:noFill/>
          <a:ln w="9525">
            <a:noFill/>
            <a:miter lim="800000"/>
            <a:headEnd/>
            <a:tailEnd/>
          </a:ln>
        </p:spPr>
        <p:txBody>
          <a:bodyPr wrap="square">
            <a:spAutoFit/>
          </a:bodyPr>
          <a:lstStyle/>
          <a:p>
            <a:r>
              <a:rPr lang="ru-RU" sz="1200" dirty="0" smtClean="0">
                <a:solidFill>
                  <a:srgbClr val="ECA902"/>
                </a:solidFill>
              </a:rPr>
              <a:t>Измерение магнитного поля Земли в определенной точке</a:t>
            </a:r>
            <a:endParaRPr lang="ru-RU" sz="1200" dirty="0">
              <a:solidFill>
                <a:srgbClr val="ECA90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9"/>
            <a:ext cx="7345362" cy="1382716"/>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7892" name="9 CuadroTexto"/>
          <p:cNvSpPr txBox="1">
            <a:spLocks noChangeArrowheads="1"/>
          </p:cNvSpPr>
          <p:nvPr/>
        </p:nvSpPr>
        <p:spPr bwMode="auto">
          <a:xfrm>
            <a:off x="1260475" y="2786330"/>
            <a:ext cx="6983413" cy="1077218"/>
          </a:xfrm>
          <a:prstGeom prst="rect">
            <a:avLst/>
          </a:prstGeom>
          <a:noFill/>
          <a:ln w="9525">
            <a:noFill/>
            <a:miter lim="800000"/>
            <a:headEnd/>
            <a:tailEnd/>
          </a:ln>
        </p:spPr>
        <p:txBody>
          <a:bodyPr>
            <a:spAutoFit/>
          </a:bodyPr>
          <a:lstStyle/>
          <a:p>
            <a:pPr algn="just">
              <a:defRPr/>
            </a:pPr>
            <a:r>
              <a:rPr lang="ru-RU" sz="1600" dirty="0" smtClean="0">
                <a:solidFill>
                  <a:schemeClr val="bg1"/>
                </a:solidFill>
                <a:latin typeface="+mj-lt"/>
              </a:rPr>
              <a:t>Для измерения магнитного поля Земли учащиеся используют датчик магнитного поля Labdisc, направив его сначала в сторону географического северного полюса, а затем, изменив ориентацию на 180°, - на южный географический полюс.</a:t>
            </a:r>
            <a:endParaRPr lang="ru-RU" sz="1600" dirty="0">
              <a:solidFill>
                <a:schemeClr val="bg1"/>
              </a:solidFill>
              <a:latin typeface="+mj-lt"/>
              <a:cs typeface="+mn-cs"/>
            </a:endParaRPr>
          </a:p>
        </p:txBody>
      </p:sp>
      <p:sp>
        <p:nvSpPr>
          <p:cNvPr id="11269"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Описание работы</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7"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3" cstate="print"/>
          <a:srcRect/>
          <a:stretch>
            <a:fillRect/>
          </a:stretch>
        </p:blipFill>
        <p:spPr bwMode="auto">
          <a:xfrm>
            <a:off x="785786" y="2500306"/>
            <a:ext cx="250825" cy="252413"/>
          </a:xfrm>
          <a:prstGeom prst="rect">
            <a:avLst/>
          </a:prstGeom>
          <a:noFill/>
          <a:ln w="9525">
            <a:noFill/>
            <a:miter lim="800000"/>
            <a:headEnd/>
            <a:tailEnd/>
          </a:ln>
        </p:spPr>
      </p:pic>
      <p:pic>
        <p:nvPicPr>
          <p:cNvPr id="12292" name="Picture 3"/>
          <p:cNvPicPr>
            <a:picLocks noChangeAspect="1" noChangeArrowheads="1"/>
          </p:cNvPicPr>
          <p:nvPr/>
        </p:nvPicPr>
        <p:blipFill>
          <a:blip r:embed="rId4" cstate="print"/>
          <a:srcRect/>
          <a:stretch>
            <a:fillRect/>
          </a:stretch>
        </p:blipFill>
        <p:spPr bwMode="auto">
          <a:xfrm>
            <a:off x="785785" y="2867025"/>
            <a:ext cx="250825" cy="252413"/>
          </a:xfrm>
          <a:prstGeom prst="rect">
            <a:avLst/>
          </a:prstGeom>
          <a:noFill/>
          <a:ln w="9525">
            <a:noFill/>
            <a:miter lim="800000"/>
            <a:headEnd/>
            <a:tailEnd/>
          </a:ln>
        </p:spPr>
      </p:pic>
      <p:pic>
        <p:nvPicPr>
          <p:cNvPr id="12294" name="Picture 3"/>
          <p:cNvPicPr>
            <a:picLocks noChangeAspect="1" noChangeArrowheads="1"/>
          </p:cNvPicPr>
          <p:nvPr/>
        </p:nvPicPr>
        <p:blipFill>
          <a:blip r:embed="rId5" cstate="print"/>
          <a:srcRect/>
          <a:stretch>
            <a:fillRect/>
          </a:stretch>
        </p:blipFill>
        <p:spPr bwMode="auto">
          <a:xfrm>
            <a:off x="4484701" y="5214950"/>
            <a:ext cx="1944687" cy="1357313"/>
          </a:xfrm>
          <a:prstGeom prst="rect">
            <a:avLst/>
          </a:prstGeom>
          <a:noFill/>
          <a:ln w="9525">
            <a:noFill/>
            <a:miter lim="800000"/>
            <a:headEnd/>
            <a:tailEnd/>
          </a:ln>
        </p:spPr>
      </p:pic>
      <p:pic>
        <p:nvPicPr>
          <p:cNvPr id="12295" name="Picture 3"/>
          <p:cNvPicPr>
            <a:picLocks noChangeAspect="1" noChangeArrowheads="1"/>
          </p:cNvPicPr>
          <p:nvPr/>
        </p:nvPicPr>
        <p:blipFill>
          <a:blip r:embed="rId4" cstate="print"/>
          <a:srcRect/>
          <a:stretch>
            <a:fillRect/>
          </a:stretch>
        </p:blipFill>
        <p:spPr bwMode="auto">
          <a:xfrm>
            <a:off x="7000892" y="2428868"/>
            <a:ext cx="252412" cy="250825"/>
          </a:xfrm>
          <a:prstGeom prst="rect">
            <a:avLst/>
          </a:prstGeom>
          <a:noFill/>
          <a:ln w="9525">
            <a:noFill/>
            <a:miter lim="800000"/>
            <a:headEnd/>
            <a:tailEnd/>
          </a:ln>
        </p:spPr>
      </p:pic>
      <p:sp>
        <p:nvSpPr>
          <p:cNvPr id="1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Ресурсы и материалы</a:t>
            </a: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229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357686" y="2428868"/>
            <a:ext cx="250825" cy="252413"/>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rcRect/>
          <a:stretch>
            <a:fillRect/>
          </a:stretch>
        </p:blipFill>
        <p:spPr bwMode="auto">
          <a:xfrm>
            <a:off x="785786" y="3214686"/>
            <a:ext cx="250825" cy="252413"/>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a:stretch>
            <a:fillRect/>
          </a:stretch>
        </p:blipFill>
        <p:spPr bwMode="auto">
          <a:xfrm>
            <a:off x="4556139" y="5357826"/>
            <a:ext cx="250825" cy="252413"/>
          </a:xfrm>
          <a:prstGeom prst="rect">
            <a:avLst/>
          </a:prstGeom>
          <a:noFill/>
          <a:ln w="9525">
            <a:noFill/>
            <a:miter lim="800000"/>
            <a:headEnd/>
            <a:tailEnd/>
          </a:ln>
        </p:spPr>
      </p:pic>
      <p:sp>
        <p:nvSpPr>
          <p:cNvPr id="20" name="19 Rectángulo"/>
          <p:cNvSpPr/>
          <p:nvPr/>
        </p:nvSpPr>
        <p:spPr>
          <a:xfrm>
            <a:off x="1071538" y="3559734"/>
            <a:ext cx="1071570" cy="369332"/>
          </a:xfrm>
          <a:prstGeom prst="rect">
            <a:avLst/>
          </a:prstGeom>
        </p:spPr>
        <p:txBody>
          <a:bodyPr wrap="square">
            <a:spAutoFit/>
          </a:bodyPr>
          <a:lstStyle/>
          <a:p>
            <a:r>
              <a:rPr lang="ru-RU" dirty="0" smtClean="0">
                <a:latin typeface="+mj-lt"/>
              </a:rPr>
              <a:t>Компас</a:t>
            </a:r>
            <a:endParaRPr lang="ru-RU" dirty="0">
              <a:latin typeface="+mj-lt"/>
            </a:endParaRPr>
          </a:p>
        </p:txBody>
      </p:sp>
      <p:pic>
        <p:nvPicPr>
          <p:cNvPr id="13315" name="Picture 3" descr="C:\Users\Diseño-6\Desktop\ANITA\CLASES DOVI\MODIFICADAS\Imagenes\circulo.jpg"/>
          <p:cNvPicPr>
            <a:picLocks noChangeAspect="1" noChangeArrowheads="1"/>
          </p:cNvPicPr>
          <p:nvPr/>
        </p:nvPicPr>
        <p:blipFill>
          <a:blip r:embed="rId7" cstate="print"/>
          <a:srcRect/>
          <a:stretch>
            <a:fillRect/>
          </a:stretch>
        </p:blipFill>
        <p:spPr bwMode="auto">
          <a:xfrm>
            <a:off x="785786" y="3571876"/>
            <a:ext cx="285752" cy="285752"/>
          </a:xfrm>
          <a:prstGeom prst="rect">
            <a:avLst/>
          </a:prstGeom>
          <a:noFill/>
        </p:spPr>
      </p:pic>
      <p:sp>
        <p:nvSpPr>
          <p:cNvPr id="21" name="20 Rectángulo"/>
          <p:cNvSpPr/>
          <p:nvPr/>
        </p:nvSpPr>
        <p:spPr>
          <a:xfrm>
            <a:off x="1123069" y="2428868"/>
            <a:ext cx="877163" cy="369332"/>
          </a:xfrm>
          <a:prstGeom prst="rect">
            <a:avLst/>
          </a:prstGeom>
        </p:spPr>
        <p:txBody>
          <a:bodyPr wrap="none">
            <a:spAutoFit/>
          </a:bodyPr>
          <a:lstStyle/>
          <a:p>
            <a:r>
              <a:rPr lang="ru-RU" dirty="0" smtClean="0">
                <a:latin typeface="+mj-lt"/>
              </a:rPr>
              <a:t>Labdisc</a:t>
            </a:r>
            <a:endParaRPr lang="ru-RU" dirty="0">
              <a:latin typeface="+mj-lt"/>
            </a:endParaRPr>
          </a:p>
        </p:txBody>
      </p:sp>
      <p:sp>
        <p:nvSpPr>
          <p:cNvPr id="22" name="21 Rectángulo"/>
          <p:cNvSpPr/>
          <p:nvPr/>
        </p:nvSpPr>
        <p:spPr>
          <a:xfrm>
            <a:off x="1071538" y="2845354"/>
            <a:ext cx="2203232" cy="369332"/>
          </a:xfrm>
          <a:prstGeom prst="rect">
            <a:avLst/>
          </a:prstGeom>
        </p:spPr>
        <p:txBody>
          <a:bodyPr wrap="none">
            <a:spAutoFit/>
          </a:bodyPr>
          <a:lstStyle/>
          <a:p>
            <a:r>
              <a:rPr lang="ru-RU" dirty="0" smtClean="0">
                <a:latin typeface="+mj-lt"/>
              </a:rPr>
              <a:t>Датчик магнитного поля</a:t>
            </a:r>
          </a:p>
        </p:txBody>
      </p:sp>
      <p:sp>
        <p:nvSpPr>
          <p:cNvPr id="23" name="22 Rectángulo"/>
          <p:cNvSpPr/>
          <p:nvPr/>
        </p:nvSpPr>
        <p:spPr>
          <a:xfrm>
            <a:off x="1071538" y="3202544"/>
            <a:ext cx="1140056" cy="369332"/>
          </a:xfrm>
          <a:prstGeom prst="rect">
            <a:avLst/>
          </a:prstGeom>
        </p:spPr>
        <p:txBody>
          <a:bodyPr wrap="none">
            <a:spAutoFit/>
          </a:bodyPr>
          <a:lstStyle/>
          <a:p>
            <a:r>
              <a:rPr lang="ru-RU" dirty="0" smtClean="0">
                <a:latin typeface="+mj-lt"/>
              </a:rPr>
              <a:t>Кабель USB</a:t>
            </a:r>
          </a:p>
        </p:txBody>
      </p:sp>
      <p:pic>
        <p:nvPicPr>
          <p:cNvPr id="24" name="Picture 2" descr="C:\Users\Efecto13\Desktop\CLASES TRADUCCION\Clases Globisens\Biot Savart\Biot-Savat's-l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3768" y="2357430"/>
            <a:ext cx="918652" cy="3507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5435" b="28769"/>
          <a:stretch/>
        </p:blipFill>
        <p:spPr bwMode="auto">
          <a:xfrm>
            <a:off x="4214810" y="2714620"/>
            <a:ext cx="2217428" cy="232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63" y="4198938"/>
            <a:ext cx="206375" cy="20796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39939" name="6 CuadroTexto"/>
          <p:cNvSpPr txBox="1">
            <a:spLocks noChangeArrowheads="1"/>
          </p:cNvSpPr>
          <p:nvPr/>
        </p:nvSpPr>
        <p:spPr bwMode="auto">
          <a:xfrm>
            <a:off x="1187450" y="2924175"/>
            <a:ext cx="6840538" cy="1569660"/>
          </a:xfrm>
          <a:prstGeom prst="rect">
            <a:avLst/>
          </a:prstGeom>
          <a:noFill/>
          <a:ln w="9525">
            <a:noFill/>
            <a:miter lim="800000"/>
            <a:headEnd/>
            <a:tailEnd/>
          </a:ln>
        </p:spPr>
        <p:txBody>
          <a:bodyPr>
            <a:spAutoFit/>
          </a:bodyPr>
          <a:lstStyle/>
          <a:p>
            <a:r>
              <a:rPr lang="ru-RU" sz="1600" dirty="0" smtClean="0">
                <a:latin typeface="+mj-lt"/>
              </a:rPr>
              <a:t>Чтобы произвести замеры с помощью датчика магнитного поля, выполните следующие действия:</a:t>
            </a:r>
          </a:p>
          <a:p>
            <a:pPr>
              <a:defRPr/>
            </a:pPr>
            <a:endParaRPr lang="ru-RU" sz="1600" dirty="0">
              <a:latin typeface="Calibri" pitchFamily="34" charset="0"/>
              <a:cs typeface="+mn-cs"/>
            </a:endParaRPr>
          </a:p>
          <a:p>
            <a:r>
              <a:rPr lang="ru-RU" sz="1600" dirty="0" smtClean="0">
                <a:latin typeface="Calibri" pitchFamily="34" charset="0"/>
              </a:rPr>
              <a:t>Подключите датчик магнитного поля к универсальному входу Labdisc.</a:t>
            </a:r>
            <a:endParaRPr lang="ru-RU" sz="1600" dirty="0" smtClean="0">
              <a:latin typeface="Calibri" pitchFamily="34" charset="0"/>
              <a:cs typeface="Calibri" pitchFamily="34" charset="0"/>
            </a:endParaRPr>
          </a:p>
          <a:p>
            <a:pPr>
              <a:defRPr/>
            </a:pPr>
            <a:endParaRPr lang="ru-RU" sz="1600" dirty="0">
              <a:latin typeface="Calibri" pitchFamily="34" charset="0"/>
              <a:cs typeface="+mn-cs"/>
            </a:endParaRPr>
          </a:p>
          <a:p>
            <a:pPr>
              <a:defRPr/>
            </a:pPr>
            <a:r>
              <a:rPr lang="ru-RU" sz="1600" dirty="0" smtClean="0">
                <a:latin typeface="Calibri" pitchFamily="34" charset="0"/>
              </a:rPr>
              <a:t>Включите Labdisc и на датчике магнитного поля выберите  0.2 мТл.</a:t>
            </a:r>
            <a:endParaRPr lang="ru-RU" sz="1600" dirty="0">
              <a:latin typeface="Calibri" pitchFamily="34" charset="0"/>
              <a:cs typeface="Calibri" pitchFamily="34" charset="0"/>
            </a:endParaRPr>
          </a:p>
        </p:txBody>
      </p:sp>
      <p:sp>
        <p:nvSpPr>
          <p:cNvPr id="8" name="7 Elipse"/>
          <p:cNvSpPr/>
          <p:nvPr/>
        </p:nvSpPr>
        <p:spPr>
          <a:xfrm>
            <a:off x="995363" y="3752850"/>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13317" name="8 CuadroTexto"/>
          <p:cNvSpPr txBox="1">
            <a:spLocks noChangeArrowheads="1"/>
          </p:cNvSpPr>
          <p:nvPr/>
        </p:nvSpPr>
        <p:spPr bwMode="auto">
          <a:xfrm>
            <a:off x="965200" y="3697288"/>
            <a:ext cx="276225" cy="307975"/>
          </a:xfrm>
          <a:prstGeom prst="rect">
            <a:avLst/>
          </a:prstGeom>
          <a:noFill/>
          <a:ln w="9525">
            <a:noFill/>
            <a:miter lim="800000"/>
            <a:headEnd/>
            <a:tailEnd/>
          </a:ln>
        </p:spPr>
        <p:txBody>
          <a:bodyPr wrap="none">
            <a:spAutoFit/>
          </a:bodyPr>
          <a:lstStyle/>
          <a:p>
            <a:r>
              <a:rPr lang="ru-RU" sz="1400" dirty="0">
                <a:latin typeface="Calibri" pitchFamily="34" charset="0"/>
              </a:rPr>
              <a:t>1</a:t>
            </a:r>
          </a:p>
        </p:txBody>
      </p:sp>
      <p:sp>
        <p:nvSpPr>
          <p:cNvPr id="13318" name="10 CuadroTexto"/>
          <p:cNvSpPr txBox="1">
            <a:spLocks noChangeArrowheads="1"/>
          </p:cNvSpPr>
          <p:nvPr/>
        </p:nvSpPr>
        <p:spPr bwMode="auto">
          <a:xfrm>
            <a:off x="965200" y="4149725"/>
            <a:ext cx="276225" cy="306388"/>
          </a:xfrm>
          <a:prstGeom prst="rect">
            <a:avLst/>
          </a:prstGeom>
          <a:noFill/>
          <a:ln w="9525">
            <a:noFill/>
            <a:miter lim="800000"/>
            <a:headEnd/>
            <a:tailEnd/>
          </a:ln>
        </p:spPr>
        <p:txBody>
          <a:bodyPr wrap="none">
            <a:spAutoFit/>
          </a:bodyPr>
          <a:lstStyle/>
          <a:p>
            <a:r>
              <a:rPr lang="ru-RU" sz="1400" dirty="0">
                <a:latin typeface="Calibri" pitchFamily="34" charset="0"/>
              </a:rPr>
              <a:t>2</a:t>
            </a:r>
          </a:p>
        </p:txBody>
      </p:sp>
      <p:pic>
        <p:nvPicPr>
          <p:cNvPr id="13319"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6019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Настройка Labdisc</a:t>
            </a:r>
            <a:endParaRPr lang="ru-RU" sz="2400" b="1" baseline="30000" dirty="0">
              <a:solidFill>
                <a:schemeClr val="bg1"/>
              </a:solidFill>
              <a:latin typeface="+mj-lt"/>
            </a:endParaRPr>
          </a:p>
        </p:txBody>
      </p:sp>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Использование Labdisc</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332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3"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1121984" y="2357430"/>
            <a:ext cx="214314" cy="214314"/>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ru-RU" sz="1200" dirty="0" smtClean="0">
                <a:solidFill>
                  <a:schemeClr val="tx1"/>
                </a:solidFill>
              </a:rPr>
              <a:t>3</a:t>
            </a:r>
            <a:endParaRPr lang="ru-RU" sz="1200" dirty="0">
              <a:solidFill>
                <a:schemeClr val="tx1"/>
              </a:solidFill>
            </a:endParaRPr>
          </a:p>
        </p:txBody>
      </p:sp>
      <p:sp>
        <p:nvSpPr>
          <p:cNvPr id="16"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Использование Labdisc</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4346"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3" name="7 CuadroTexto"/>
          <p:cNvSpPr txBox="1">
            <a:spLocks noChangeArrowheads="1"/>
          </p:cNvSpPr>
          <p:nvPr/>
        </p:nvSpPr>
        <p:spPr bwMode="auto">
          <a:xfrm>
            <a:off x="1403350" y="2309813"/>
            <a:ext cx="6769100" cy="584775"/>
          </a:xfrm>
          <a:prstGeom prst="rect">
            <a:avLst/>
          </a:prstGeom>
          <a:noFill/>
          <a:ln w="9525">
            <a:noFill/>
            <a:miter lim="800000"/>
            <a:headEnd/>
            <a:tailEnd/>
          </a:ln>
        </p:spPr>
        <p:txBody>
          <a:bodyPr>
            <a:spAutoFit/>
          </a:bodyPr>
          <a:lstStyle/>
          <a:p>
            <a:r>
              <a:rPr lang="ru-RU" sz="1600" dirty="0" smtClean="0">
                <a:latin typeface="Calibri" pitchFamily="34" charset="0"/>
              </a:rPr>
              <a:t>Нажмите            , чтобы задать установки Labdisc. Выберите датчик магнитного поля (0.3 мТл) при частоте 10/с и общем количестве замеров 10000.</a:t>
            </a:r>
            <a:endParaRPr lang="ru-RU" sz="1600" dirty="0">
              <a:solidFill>
                <a:srgbClr val="FF0000"/>
              </a:solidFill>
              <a:latin typeface="Calibri" pitchFamily="34" charset="0"/>
              <a:cs typeface="Calibri" pitchFamily="34" charset="0"/>
            </a:endParaRPr>
          </a:p>
        </p:txBody>
      </p:sp>
      <p:pic>
        <p:nvPicPr>
          <p:cNvPr id="15" name="8 Imagen"/>
          <p:cNvPicPr>
            <a:picLocks noChangeAspect="1"/>
          </p:cNvPicPr>
          <p:nvPr/>
        </p:nvPicPr>
        <p:blipFill>
          <a:blip r:embed="rId2" cstate="print"/>
          <a:srcRect/>
          <a:stretch>
            <a:fillRect/>
          </a:stretch>
        </p:blipFill>
        <p:spPr bwMode="auto">
          <a:xfrm>
            <a:off x="2385211" y="2288808"/>
            <a:ext cx="373050" cy="351558"/>
          </a:xfrm>
          <a:prstGeom prst="rect">
            <a:avLst/>
          </a:prstGeom>
          <a:noFill/>
          <a:ln w="9525">
            <a:noFill/>
            <a:miter lim="800000"/>
            <a:headEnd/>
            <a:tailEnd/>
          </a:ln>
        </p:spPr>
      </p:pic>
      <p:pic>
        <p:nvPicPr>
          <p:cNvPr id="10" name="9 Imagen" descr="config.jpg"/>
          <p:cNvPicPr>
            <a:picLocks noChangeAspect="1"/>
          </p:cNvPicPr>
          <p:nvPr/>
        </p:nvPicPr>
        <p:blipFill>
          <a:blip r:embed="rId3" cstate="print"/>
          <a:stretch>
            <a:fillRect/>
          </a:stretch>
        </p:blipFill>
        <p:spPr>
          <a:xfrm>
            <a:off x="2500298" y="3065502"/>
            <a:ext cx="3818244" cy="3649646"/>
          </a:xfrm>
          <a:prstGeom prst="rect">
            <a:avLst/>
          </a:prstGeom>
        </p:spPr>
      </p:pic>
      <p:sp>
        <p:nvSpPr>
          <p:cNvPr id="11"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CuadroTexto"/>
          <p:cNvSpPr txBox="1">
            <a:spLocks noChangeArrowheads="1"/>
          </p:cNvSpPr>
          <p:nvPr/>
        </p:nvSpPr>
        <p:spPr bwMode="auto">
          <a:xfrm>
            <a:off x="1258888" y="2781300"/>
            <a:ext cx="7489825" cy="1107996"/>
          </a:xfrm>
          <a:prstGeom prst="rect">
            <a:avLst/>
          </a:prstGeom>
          <a:noFill/>
          <a:ln w="9525">
            <a:noFill/>
            <a:miter lim="800000"/>
            <a:headEnd/>
            <a:tailEnd/>
          </a:ln>
        </p:spPr>
        <p:txBody>
          <a:bodyPr>
            <a:spAutoFit/>
          </a:bodyPr>
          <a:lstStyle/>
          <a:p>
            <a:r>
              <a:rPr lang="ru-RU" sz="1600" dirty="0" smtClean="0">
                <a:latin typeface="Calibri" pitchFamily="34" charset="0"/>
              </a:rPr>
              <a:t>После завершения настройки датчика, начинайте измерения, нажав               .</a:t>
            </a:r>
            <a:endParaRPr lang="ru-RU" sz="1600" dirty="0">
              <a:latin typeface="Calibri" pitchFamily="34" charset="0"/>
            </a:endParaRPr>
          </a:p>
          <a:p>
            <a:endParaRPr lang="ru-RU" sz="1600" dirty="0">
              <a:latin typeface="Calibri" pitchFamily="34" charset="0"/>
            </a:endParaRPr>
          </a:p>
          <a:p>
            <a:endParaRPr lang="ru-RU" sz="1600" dirty="0" smtClean="0">
              <a:latin typeface="Calibri" pitchFamily="34" charset="0"/>
            </a:endParaRPr>
          </a:p>
          <a:p>
            <a:r>
              <a:rPr lang="ru-RU" sz="1600" dirty="0" smtClean="0">
                <a:latin typeface="Calibri" pitchFamily="34" charset="0"/>
              </a:rPr>
              <a:t>После завершения измерений, остановите Labdisc, нажав               .</a:t>
            </a:r>
            <a:endParaRPr lang="ru-RU" sz="1600" dirty="0">
              <a:latin typeface="Calibri" pitchFamily="34" charset="0"/>
              <a:cs typeface="Calibri" pitchFamily="34" charset="0"/>
            </a:endParaRPr>
          </a:p>
        </p:txBody>
      </p:sp>
      <p:pic>
        <p:nvPicPr>
          <p:cNvPr id="14339" name="7 Imagen"/>
          <p:cNvPicPr>
            <a:picLocks noChangeAspect="1"/>
          </p:cNvPicPr>
          <p:nvPr/>
        </p:nvPicPr>
        <p:blipFill>
          <a:blip r:embed="rId2" cstate="print"/>
          <a:srcRect/>
          <a:stretch>
            <a:fillRect/>
          </a:stretch>
        </p:blipFill>
        <p:spPr bwMode="auto">
          <a:xfrm>
            <a:off x="7452320" y="2708920"/>
            <a:ext cx="290512" cy="352425"/>
          </a:xfrm>
          <a:prstGeom prst="rect">
            <a:avLst/>
          </a:prstGeom>
          <a:noFill/>
          <a:ln w="9525">
            <a:noFill/>
            <a:miter lim="800000"/>
            <a:headEnd/>
            <a:tailEnd/>
          </a:ln>
        </p:spPr>
      </p:pic>
      <p:pic>
        <p:nvPicPr>
          <p:cNvPr id="14340" name="8 Imagen"/>
          <p:cNvPicPr>
            <a:picLocks noChangeAspect="1"/>
          </p:cNvPicPr>
          <p:nvPr/>
        </p:nvPicPr>
        <p:blipFill>
          <a:blip r:embed="rId3" cstate="print"/>
          <a:srcRect/>
          <a:stretch>
            <a:fillRect/>
          </a:stretch>
        </p:blipFill>
        <p:spPr bwMode="auto">
          <a:xfrm>
            <a:off x="6605364" y="3500438"/>
            <a:ext cx="342900" cy="352425"/>
          </a:xfrm>
          <a:prstGeom prst="rect">
            <a:avLst/>
          </a:prstGeom>
          <a:noFill/>
          <a:ln w="9525">
            <a:noFill/>
            <a:miter lim="800000"/>
            <a:headEnd/>
            <a:tailEnd/>
          </a:ln>
        </p:spPr>
      </p:pic>
      <p:sp>
        <p:nvSpPr>
          <p:cNvPr id="10" name="9 Elipse"/>
          <p:cNvSpPr/>
          <p:nvPr/>
        </p:nvSpPr>
        <p:spPr>
          <a:xfrm>
            <a:off x="1038225" y="2816225"/>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14342" name="10 CuadroTexto"/>
          <p:cNvSpPr txBox="1">
            <a:spLocks noChangeArrowheads="1"/>
          </p:cNvSpPr>
          <p:nvPr/>
        </p:nvSpPr>
        <p:spPr bwMode="auto">
          <a:xfrm>
            <a:off x="1003300" y="2767013"/>
            <a:ext cx="276225" cy="307975"/>
          </a:xfrm>
          <a:prstGeom prst="rect">
            <a:avLst/>
          </a:prstGeom>
          <a:noFill/>
          <a:ln w="9525">
            <a:noFill/>
            <a:miter lim="800000"/>
            <a:headEnd/>
            <a:tailEnd/>
          </a:ln>
        </p:spPr>
        <p:txBody>
          <a:bodyPr wrap="none">
            <a:spAutoFit/>
          </a:bodyPr>
          <a:lstStyle/>
          <a:p>
            <a:r>
              <a:rPr lang="ru-RU" sz="1400" dirty="0">
                <a:latin typeface="Calibri" pitchFamily="34" charset="0"/>
              </a:rPr>
              <a:t>4</a:t>
            </a:r>
          </a:p>
        </p:txBody>
      </p:sp>
      <p:sp>
        <p:nvSpPr>
          <p:cNvPr id="12" name="11 Elipse"/>
          <p:cNvSpPr/>
          <p:nvPr/>
        </p:nvSpPr>
        <p:spPr>
          <a:xfrm>
            <a:off x="1042986" y="3573463"/>
            <a:ext cx="206375" cy="206375"/>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4344" name="12 CuadroTexto"/>
          <p:cNvSpPr txBox="1">
            <a:spLocks noChangeArrowheads="1"/>
          </p:cNvSpPr>
          <p:nvPr/>
        </p:nvSpPr>
        <p:spPr bwMode="auto">
          <a:xfrm>
            <a:off x="1071538" y="3553271"/>
            <a:ext cx="142876" cy="307777"/>
          </a:xfrm>
          <a:prstGeom prst="rect">
            <a:avLst/>
          </a:prstGeom>
          <a:noFill/>
          <a:ln w="9525">
            <a:noFill/>
            <a:miter lim="800000"/>
            <a:headEnd/>
            <a:tailEnd/>
          </a:ln>
        </p:spPr>
        <p:txBody>
          <a:bodyPr wrap="square" anchor="ctr">
            <a:spAutoFit/>
          </a:bodyPr>
          <a:lstStyle/>
          <a:p>
            <a:pPr algn="ctr"/>
            <a:r>
              <a:rPr lang="ru-RU" sz="1400" dirty="0">
                <a:latin typeface="Calibri" pitchFamily="34" charset="0"/>
              </a:rPr>
              <a:t>5</a:t>
            </a:r>
          </a:p>
        </p:txBody>
      </p:sp>
      <p:sp>
        <p:nvSpPr>
          <p:cNvPr id="16"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Использование Labdisc</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4346"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4"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643042" y="2192246"/>
            <a:ext cx="6286544" cy="2308324"/>
          </a:xfrm>
          <a:prstGeom prst="rect">
            <a:avLst/>
          </a:prstGeom>
          <a:noFill/>
          <a:ln w="9525">
            <a:noFill/>
            <a:miter lim="800000"/>
            <a:headEnd/>
            <a:tailEnd/>
          </a:ln>
        </p:spPr>
        <p:txBody>
          <a:bodyPr wrap="square">
            <a:spAutoFit/>
          </a:bodyPr>
          <a:lstStyle/>
          <a:p>
            <a:pPr algn="just"/>
            <a:r>
              <a:rPr lang="ru-RU" sz="1600" dirty="0" smtClean="0">
                <a:latin typeface="Calibri" pitchFamily="34" charset="0"/>
              </a:rPr>
              <a:t>Учащийся держит в одной руке датчик магнитного поля, а в другой - Labdisc, экран направлен вверх и отображает результаты измерений.</a:t>
            </a:r>
            <a:endParaRPr lang="ru-RU" sz="1600" dirty="0" smtClean="0">
              <a:latin typeface="Calibri" pitchFamily="34" charset="0"/>
              <a:cs typeface="Calibri" pitchFamily="34" charset="0"/>
            </a:endParaRPr>
          </a:p>
          <a:p>
            <a:pPr algn="just">
              <a:defRPr/>
            </a:pPr>
            <a:endParaRPr lang="ru-RU" sz="1600" dirty="0" smtClean="0">
              <a:latin typeface="+mj-lt"/>
              <a:cs typeface="+mn-cs"/>
            </a:endParaRPr>
          </a:p>
          <a:p>
            <a:pPr algn="just">
              <a:defRPr/>
            </a:pPr>
            <a:endParaRPr lang="ru-RU" sz="1600" dirty="0">
              <a:latin typeface="+mj-lt"/>
              <a:cs typeface="+mn-cs"/>
            </a:endParaRPr>
          </a:p>
          <a:p>
            <a:pPr algn="just"/>
            <a:r>
              <a:rPr lang="ru-RU" sz="1600" dirty="0" smtClean="0">
                <a:latin typeface="Calibri" pitchFamily="34" charset="0"/>
              </a:rPr>
              <a:t>Другой учащийся держит компас, направив стрелку на север. </a:t>
            </a:r>
            <a:endParaRPr lang="ru-RU" sz="1600" dirty="0" smtClean="0">
              <a:latin typeface="Calibri" pitchFamily="34" charset="0"/>
              <a:cs typeface="Calibri" pitchFamily="34" charset="0"/>
            </a:endParaRPr>
          </a:p>
          <a:p>
            <a:pPr algn="just">
              <a:defRPr/>
            </a:pPr>
            <a:endParaRPr lang="ru-RU" sz="1600" dirty="0" smtClean="0">
              <a:latin typeface="+mj-lt"/>
              <a:cs typeface="+mn-cs"/>
            </a:endParaRPr>
          </a:p>
          <a:p>
            <a:pPr algn="just">
              <a:defRPr/>
            </a:pPr>
            <a:r>
              <a:rPr lang="ru-RU" sz="1600" dirty="0" smtClean="0">
                <a:latin typeface="Calibri" pitchFamily="34" charset="0"/>
              </a:rPr>
              <a:t>Первый учащийся медленно перемещает датчик в горизонтальном направлении, пока не будет найдено максимальное значение магнитного поля, как показано на рисунке. </a:t>
            </a:r>
            <a:endParaRPr lang="ru-RU" sz="1600" dirty="0" smtClean="0">
              <a:latin typeface="Calibri" pitchFamily="34" charset="0"/>
              <a:cs typeface="Calibri" pitchFamily="34" charset="0"/>
            </a:endParaRPr>
          </a:p>
        </p:txBody>
      </p:sp>
      <p:pic>
        <p:nvPicPr>
          <p:cNvPr id="15363" name="Picture 4"/>
          <p:cNvPicPr>
            <a:picLocks noChangeAspect="1" noChangeArrowheads="1"/>
          </p:cNvPicPr>
          <p:nvPr/>
        </p:nvPicPr>
        <p:blipFill>
          <a:blip r:embed="rId3" cstate="print"/>
          <a:srcRect/>
          <a:stretch>
            <a:fillRect/>
          </a:stretch>
        </p:blipFill>
        <p:spPr bwMode="auto">
          <a:xfrm>
            <a:off x="1357290" y="2214554"/>
            <a:ext cx="285750" cy="285750"/>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srcRect/>
          <a:stretch>
            <a:fillRect/>
          </a:stretch>
        </p:blipFill>
        <p:spPr bwMode="auto">
          <a:xfrm>
            <a:off x="1357290" y="3220683"/>
            <a:ext cx="285750" cy="285750"/>
          </a:xfrm>
          <a:prstGeom prst="rect">
            <a:avLst/>
          </a:prstGeom>
          <a:noFill/>
          <a:ln w="9525">
            <a:noFill/>
            <a:miter lim="800000"/>
            <a:headEnd/>
            <a:tailEnd/>
          </a:ln>
        </p:spPr>
      </p:pic>
      <p:pic>
        <p:nvPicPr>
          <p:cNvPr id="15365" name="Picture 6"/>
          <p:cNvPicPr>
            <a:picLocks noChangeAspect="1" noChangeArrowheads="1"/>
          </p:cNvPicPr>
          <p:nvPr/>
        </p:nvPicPr>
        <p:blipFill>
          <a:blip r:embed="rId5" cstate="print"/>
          <a:srcRect/>
          <a:stretch>
            <a:fillRect/>
          </a:stretch>
        </p:blipFill>
        <p:spPr bwMode="auto">
          <a:xfrm>
            <a:off x="1359540" y="3930558"/>
            <a:ext cx="285750" cy="285750"/>
          </a:xfrm>
          <a:prstGeom prst="rect">
            <a:avLst/>
          </a:prstGeom>
          <a:noFill/>
          <a:ln w="9525">
            <a:noFill/>
            <a:miter lim="800000"/>
            <a:headEnd/>
            <a:tailEnd/>
          </a:ln>
        </p:spPr>
      </p:pic>
      <p:sp>
        <p:nvSpPr>
          <p:cNvPr id="21"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Эксперимент </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538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9217" name="Rectangle 1"/>
          <p:cNvSpPr>
            <a:spLocks noChangeArrowheads="1"/>
          </p:cNvSpPr>
          <p:nvPr/>
        </p:nvSpPr>
        <p:spPr bwMode="auto">
          <a:xfrm>
            <a:off x="5643570" y="5587458"/>
            <a:ext cx="281686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mj-lt"/>
              </a:rPr>
              <a:t>Найдя максимальное значение</a:t>
            </a:r>
            <a:r>
              <a:rPr kumimoji="0" lang="ru-RU" sz="1100" b="0" i="0" u="none" strike="noStrike" cap="none" normalizeH="0" baseline="0" smtClean="0">
                <a:ln>
                  <a:noFill/>
                </a:ln>
                <a:solidFill>
                  <a:schemeClr val="tx1"/>
                </a:solidFill>
                <a:effectLst/>
                <a:latin typeface="+mj-lt"/>
              </a:rPr>
              <a:t>, </a:t>
            </a:r>
            <a:r>
              <a:rPr kumimoji="0" lang="en-US" sz="1100" b="0" i="0" u="none" strike="noStrike" cap="none" normalizeH="0" baseline="0" smtClean="0">
                <a:ln>
                  <a:noFill/>
                </a:ln>
                <a:solidFill>
                  <a:schemeClr val="tx1"/>
                </a:solidFill>
                <a:effectLst/>
                <a:latin typeface="+mj-lt"/>
              </a:rPr>
              <a:t/>
            </a:r>
            <a:br>
              <a:rPr kumimoji="0" lang="en-US" sz="1100" b="0" i="0" u="none" strike="noStrike" cap="none" normalizeH="0" baseline="0" smtClean="0">
                <a:ln>
                  <a:noFill/>
                </a:ln>
                <a:solidFill>
                  <a:schemeClr val="tx1"/>
                </a:solidFill>
                <a:effectLst/>
                <a:latin typeface="+mj-lt"/>
              </a:rPr>
            </a:br>
            <a:r>
              <a:rPr kumimoji="0" lang="ru-RU" sz="1100" b="0" i="0" u="none" strike="noStrike" cap="none" normalizeH="0" baseline="0" smtClean="0">
                <a:ln>
                  <a:noFill/>
                </a:ln>
                <a:solidFill>
                  <a:schemeClr val="tx1"/>
                </a:solidFill>
                <a:effectLst/>
                <a:latin typeface="+mj-lt"/>
              </a:rPr>
              <a:t>он </a:t>
            </a:r>
            <a:r>
              <a:rPr kumimoji="0" lang="ru-RU" sz="1100" b="0" i="0" u="none" strike="noStrike" cap="none" normalizeH="0" baseline="0" dirty="0" smtClean="0">
                <a:ln>
                  <a:noFill/>
                </a:ln>
                <a:solidFill>
                  <a:schemeClr val="tx1"/>
                </a:solidFill>
                <a:effectLst/>
                <a:latin typeface="+mj-lt"/>
              </a:rPr>
              <a:t>удерживает датчик в </a:t>
            </a:r>
            <a:r>
              <a:rPr kumimoji="0" lang="ru-RU" sz="1100" b="0" i="0" u="none" strike="noStrike" cap="none" normalizeH="0" baseline="0" smtClean="0">
                <a:ln>
                  <a:noFill/>
                </a:ln>
                <a:solidFill>
                  <a:schemeClr val="tx1"/>
                </a:solidFill>
                <a:effectLst/>
                <a:latin typeface="+mj-lt"/>
              </a:rPr>
              <a:t>таком </a:t>
            </a:r>
            <a:r>
              <a:rPr kumimoji="0" lang="en-US" sz="1100" b="0" i="0" u="none" strike="noStrike" cap="none" normalizeH="0" baseline="0" smtClean="0">
                <a:ln>
                  <a:noFill/>
                </a:ln>
                <a:solidFill>
                  <a:schemeClr val="tx1"/>
                </a:solidFill>
                <a:effectLst/>
                <a:latin typeface="+mj-lt"/>
              </a:rPr>
              <a:t> </a:t>
            </a:r>
            <a:r>
              <a:rPr kumimoji="0" lang="ru-RU" sz="1100" b="0" i="0" u="none" strike="noStrike" cap="none" normalizeH="0" baseline="0" smtClean="0">
                <a:ln>
                  <a:noFill/>
                </a:ln>
                <a:solidFill>
                  <a:schemeClr val="tx1"/>
                </a:solidFill>
                <a:effectLst/>
                <a:latin typeface="+mj-lt"/>
              </a:rPr>
              <a:t>положении</a:t>
            </a:r>
            <a:r>
              <a:rPr kumimoji="0" lang="ru-RU" sz="1100" b="0" i="0" u="none" strike="noStrike" cap="none" normalizeH="0" baseline="0" dirty="0" smtClean="0">
                <a:ln>
                  <a:noFill/>
                </a:ln>
                <a:solidFill>
                  <a:schemeClr val="tx1"/>
                </a:solidFill>
                <a:effectLst/>
                <a:latin typeface="+mj-lt"/>
              </a:rPr>
              <a:t>.</a:t>
            </a:r>
            <a:r>
              <a:rPr lang="ru-RU" dirty="0" smtClean="0"/>
              <a:t> </a:t>
            </a:r>
          </a:p>
        </p:txBody>
      </p:sp>
      <p:pic>
        <p:nvPicPr>
          <p:cNvPr id="11" name="10 Imagen" descr="horizontal-01.jpg"/>
          <p:cNvPicPr>
            <a:picLocks noChangeAspect="1"/>
          </p:cNvPicPr>
          <p:nvPr/>
        </p:nvPicPr>
        <p:blipFill>
          <a:blip r:embed="rId6" cstate="print"/>
          <a:stretch>
            <a:fillRect/>
          </a:stretch>
        </p:blipFill>
        <p:spPr>
          <a:xfrm>
            <a:off x="1928793" y="4500570"/>
            <a:ext cx="3598597" cy="2248657"/>
          </a:xfrm>
          <a:prstGeom prst="rect">
            <a:avLst/>
          </a:prstGeom>
        </p:spPr>
      </p:pic>
      <p:sp>
        <p:nvSpPr>
          <p:cNvPr id="12"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420069" y="2191615"/>
            <a:ext cx="6748281" cy="2062103"/>
          </a:xfrm>
          <a:prstGeom prst="rect">
            <a:avLst/>
          </a:prstGeom>
          <a:noFill/>
          <a:ln w="9525">
            <a:noFill/>
            <a:miter lim="800000"/>
            <a:headEnd/>
            <a:tailEnd/>
          </a:ln>
        </p:spPr>
        <p:txBody>
          <a:bodyPr wrap="square">
            <a:spAutoFit/>
          </a:bodyPr>
          <a:lstStyle/>
          <a:p>
            <a:pPr algn="just"/>
            <a:r>
              <a:rPr lang="ru-RU" sz="1600" dirty="0" smtClean="0">
                <a:latin typeface="Calibri" pitchFamily="34" charset="0"/>
              </a:rPr>
              <a:t>Посмотрите на компас и зафиксируйте направление, для которого датчик определяет максимальное значение магнитного поля. </a:t>
            </a:r>
            <a:endParaRPr lang="ru-RU" sz="1600" dirty="0" smtClean="0">
              <a:latin typeface="Calibri" pitchFamily="34" charset="0"/>
              <a:cs typeface="Calibri" pitchFamily="34" charset="0"/>
            </a:endParaRPr>
          </a:p>
          <a:p>
            <a:pPr algn="just">
              <a:defRPr/>
            </a:pPr>
            <a:endParaRPr lang="ru-RU" sz="1600" dirty="0">
              <a:latin typeface="Calibri" pitchFamily="34" charset="0"/>
            </a:endParaRPr>
          </a:p>
          <a:p>
            <a:pPr algn="just"/>
            <a:r>
              <a:rPr lang="ru-RU" sz="1600" dirty="0" smtClean="0">
                <a:latin typeface="Calibri" pitchFamily="34" charset="0"/>
              </a:rPr>
              <a:t>Затем учащийся, который держит датчик, перемещает его в вертикальном направлении, чтобы тоже найти максимальное значение магнитного поля, как показано на рисунке. </a:t>
            </a:r>
            <a:endParaRPr lang="ru-RU" sz="1600" dirty="0" smtClean="0">
              <a:latin typeface="Calibri" pitchFamily="34" charset="0"/>
              <a:cs typeface="Calibri" pitchFamily="34" charset="0"/>
            </a:endParaRPr>
          </a:p>
          <a:p>
            <a:pPr algn="just">
              <a:defRPr/>
            </a:pPr>
            <a:endParaRPr lang="ru-RU" sz="1600" dirty="0">
              <a:latin typeface="Calibri" pitchFamily="34" charset="0"/>
            </a:endParaRPr>
          </a:p>
          <a:p>
            <a:pPr algn="just">
              <a:defRPr/>
            </a:pPr>
            <a:r>
              <a:rPr lang="ru-RU" sz="1600" dirty="0" smtClean="0">
                <a:latin typeface="Calibri" pitchFamily="34" charset="0"/>
              </a:rPr>
              <a:t>Снова посмотрите на компас и зафиксируйте направление, для которого датчик определяет максимальное значение магнитного поля.</a:t>
            </a:r>
            <a:endParaRPr lang="ru-RU" sz="1600" dirty="0">
              <a:latin typeface="Calibri" pitchFamily="34" charset="0"/>
              <a:cs typeface="Calibri" pitchFamily="34" charset="0"/>
            </a:endParaRPr>
          </a:p>
        </p:txBody>
      </p:sp>
      <p:sp>
        <p:nvSpPr>
          <p:cNvPr id="1639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7"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Эксперимент </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a:off x="1071540" y="2365410"/>
            <a:ext cx="285750" cy="28575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71540" y="3079792"/>
            <a:ext cx="285750" cy="285750"/>
          </a:xfrm>
          <a:prstGeom prst="rect">
            <a:avLst/>
          </a:prstGeom>
          <a:noFill/>
          <a:ln w="9525">
            <a:noFill/>
            <a:miter lim="800000"/>
            <a:headEnd/>
            <a:tailEnd/>
          </a:ln>
        </p:spPr>
      </p:pic>
      <p:pic>
        <p:nvPicPr>
          <p:cNvPr id="8193" name="Picture 1" descr="C:\Users\Diseño-6\Desktop\ANITA\CLASES DOVI\MODIFICADAS\Imagenes\6AZUL.jpg"/>
          <p:cNvPicPr>
            <a:picLocks noChangeAspect="1" noChangeArrowheads="1"/>
          </p:cNvPicPr>
          <p:nvPr/>
        </p:nvPicPr>
        <p:blipFill>
          <a:blip r:embed="rId5" cstate="print"/>
          <a:srcRect/>
          <a:stretch>
            <a:fillRect/>
          </a:stretch>
        </p:blipFill>
        <p:spPr bwMode="auto">
          <a:xfrm>
            <a:off x="1071538" y="3794170"/>
            <a:ext cx="285752" cy="285752"/>
          </a:xfrm>
          <a:prstGeom prst="rect">
            <a:avLst/>
          </a:prstGeom>
          <a:noFill/>
        </p:spPr>
      </p:pic>
      <p:pic>
        <p:nvPicPr>
          <p:cNvPr id="10" name="9 Imagen" descr="vert22-02.jpg"/>
          <p:cNvPicPr>
            <a:picLocks noChangeAspect="1"/>
          </p:cNvPicPr>
          <p:nvPr/>
        </p:nvPicPr>
        <p:blipFill>
          <a:blip r:embed="rId6" cstate="print"/>
          <a:stretch>
            <a:fillRect/>
          </a:stretch>
        </p:blipFill>
        <p:spPr>
          <a:xfrm>
            <a:off x="2857488" y="4411324"/>
            <a:ext cx="1804606" cy="2446700"/>
          </a:xfrm>
          <a:prstGeom prst="rect">
            <a:avLst/>
          </a:prstGeom>
        </p:spPr>
      </p:pic>
      <p:sp>
        <p:nvSpPr>
          <p:cNvPr id="11"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403648" y="2420888"/>
            <a:ext cx="6748281" cy="1323439"/>
          </a:xfrm>
          <a:prstGeom prst="rect">
            <a:avLst/>
          </a:prstGeom>
          <a:noFill/>
          <a:ln w="9525">
            <a:noFill/>
            <a:miter lim="800000"/>
            <a:headEnd/>
            <a:tailEnd/>
          </a:ln>
        </p:spPr>
        <p:txBody>
          <a:bodyPr wrap="square">
            <a:spAutoFit/>
          </a:bodyPr>
          <a:lstStyle/>
          <a:p>
            <a:pPr algn="just"/>
            <a:r>
              <a:rPr lang="ru-RU" sz="1600" dirty="0" smtClean="0">
                <a:latin typeface="Calibri" pitchFamily="34" charset="0"/>
              </a:rPr>
              <a:t>Найдя максимальное значение магнитного поля и определив направление датчика на эту точку, переверните датчик на 180°, как показано на рисунке.</a:t>
            </a:r>
            <a:endParaRPr lang="ru-RU" sz="1600" dirty="0" smtClean="0">
              <a:latin typeface="Calibri" pitchFamily="34" charset="0"/>
              <a:cs typeface="Calibri" pitchFamily="34" charset="0"/>
            </a:endParaRPr>
          </a:p>
          <a:p>
            <a:pPr algn="just">
              <a:defRPr/>
            </a:pPr>
            <a:endParaRPr lang="ru-RU" sz="1600" dirty="0">
              <a:solidFill>
                <a:prstClr val="black"/>
              </a:solidFill>
              <a:latin typeface="Calibri" pitchFamily="34" charset="0"/>
            </a:endParaRPr>
          </a:p>
          <a:p>
            <a:pPr algn="just">
              <a:defRPr/>
            </a:pPr>
            <a:r>
              <a:rPr lang="ru-RU" sz="1600" dirty="0" smtClean="0">
                <a:latin typeface="Calibri" pitchFamily="34" charset="0"/>
              </a:rPr>
              <a:t>И наконец, с помощью компаса определите, куда направлен датчик в этой последней точке.</a:t>
            </a:r>
            <a:endParaRPr lang="ru-RU" sz="1600" dirty="0">
              <a:solidFill>
                <a:prstClr val="black"/>
              </a:solidFill>
              <a:latin typeface="Calibri" pitchFamily="34" charset="0"/>
              <a:cs typeface="Calibri" pitchFamily="34" charset="0"/>
            </a:endParaRPr>
          </a:p>
        </p:txBody>
      </p:sp>
      <p:sp>
        <p:nvSpPr>
          <p:cNvPr id="1639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7"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Эксперимент </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pic>
        <p:nvPicPr>
          <p:cNvPr id="9" name="8 Imagen" descr="7.jpg"/>
          <p:cNvPicPr>
            <a:picLocks noChangeAspect="1"/>
          </p:cNvPicPr>
          <p:nvPr/>
        </p:nvPicPr>
        <p:blipFill>
          <a:blip r:embed="rId3" cstate="print"/>
          <a:stretch>
            <a:fillRect/>
          </a:stretch>
        </p:blipFill>
        <p:spPr>
          <a:xfrm>
            <a:off x="1142976" y="2428868"/>
            <a:ext cx="285752" cy="285752"/>
          </a:xfrm>
          <a:prstGeom prst="rect">
            <a:avLst/>
          </a:prstGeom>
        </p:spPr>
      </p:pic>
      <p:pic>
        <p:nvPicPr>
          <p:cNvPr id="10" name="9 Imagen" descr="8.jpg"/>
          <p:cNvPicPr>
            <a:picLocks noChangeAspect="1"/>
          </p:cNvPicPr>
          <p:nvPr/>
        </p:nvPicPr>
        <p:blipFill>
          <a:blip r:embed="rId4" cstate="print"/>
          <a:stretch>
            <a:fillRect/>
          </a:stretch>
        </p:blipFill>
        <p:spPr>
          <a:xfrm>
            <a:off x="1142976" y="3429000"/>
            <a:ext cx="285752" cy="285752"/>
          </a:xfrm>
          <a:prstGeom prst="rect">
            <a:avLst/>
          </a:prstGeom>
        </p:spPr>
      </p:pic>
      <p:pic>
        <p:nvPicPr>
          <p:cNvPr id="11" name="10 Imagen" descr="3-03.jpg"/>
          <p:cNvPicPr>
            <a:picLocks noChangeAspect="1"/>
          </p:cNvPicPr>
          <p:nvPr/>
        </p:nvPicPr>
        <p:blipFill>
          <a:blip r:embed="rId5" cstate="print"/>
          <a:stretch>
            <a:fillRect/>
          </a:stretch>
        </p:blipFill>
        <p:spPr>
          <a:xfrm>
            <a:off x="3553212" y="3758749"/>
            <a:ext cx="2233234" cy="3027837"/>
          </a:xfrm>
          <a:prstGeom prst="rect">
            <a:avLst/>
          </a:prstGeom>
        </p:spPr>
      </p:pic>
      <p:sp>
        <p:nvSpPr>
          <p:cNvPr id="12"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extLst>
      <p:ext uri="{BB962C8B-B14F-4D97-AF65-F5344CB8AC3E}">
        <p14:creationId xmlns:p14="http://schemas.microsoft.com/office/powerpoint/2010/main" val="4101734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692275" y="2492375"/>
            <a:ext cx="6264275" cy="338554"/>
          </a:xfrm>
          <a:prstGeom prst="rect">
            <a:avLst/>
          </a:prstGeom>
          <a:noFill/>
          <a:ln w="9525">
            <a:noFill/>
            <a:miter lim="800000"/>
            <a:headEnd/>
            <a:tailEnd/>
          </a:ln>
        </p:spPr>
        <p:txBody>
          <a:bodyPr>
            <a:spAutoFit/>
          </a:bodyPr>
          <a:lstStyle/>
          <a:p>
            <a:pPr>
              <a:defRPr/>
            </a:pPr>
            <a:endParaRPr lang="en-US" sz="1600" dirty="0" smtClean="0">
              <a:latin typeface="+mj-lt"/>
              <a:cs typeface="+mn-cs"/>
            </a:endParaRPr>
          </a:p>
        </p:txBody>
      </p:sp>
      <p:sp>
        <p:nvSpPr>
          <p:cNvPr id="12" name="2 Subtítulo"/>
          <p:cNvSpPr txBox="1">
            <a:spLocks/>
          </p:cNvSpPr>
          <p:nvPr/>
        </p:nvSpPr>
        <p:spPr>
          <a:xfrm>
            <a:off x="5508625" y="1792288"/>
            <a:ext cx="4321175" cy="41275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Результаты и анализ</a:t>
            </a:r>
            <a:r>
              <a:rPr lang="ru-RU" dirty="0" smtClean="0"/>
              <a:t> </a:t>
            </a:r>
            <a:endParaRPr lang="ru-RU" sz="2400" b="1" baseline="30000" dirty="0" smtClean="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741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7474"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7476"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63919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1432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6433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547664" y="2564904"/>
            <a:ext cx="6264696" cy="3046988"/>
          </a:xfrm>
          <a:prstGeom prst="rect">
            <a:avLst/>
          </a:prstGeom>
          <a:noFill/>
        </p:spPr>
        <p:txBody>
          <a:bodyPr wrap="square" rtlCol="0">
            <a:spAutoFit/>
          </a:bodyPr>
          <a:lstStyle/>
          <a:p>
            <a:pPr algn="just"/>
            <a:r>
              <a:rPr lang="ru-RU" sz="1600" dirty="0" smtClean="0">
                <a:latin typeface="Calibri" pitchFamily="34" charset="0"/>
              </a:rPr>
              <a:t>Подключите Labdisc к компьютеру и откройте программу GlobiLab.</a:t>
            </a:r>
            <a:endParaRPr lang="ru-RU" sz="1600" dirty="0" smtClean="0">
              <a:latin typeface="Calibri" pitchFamily="34" charset="0"/>
              <a:cs typeface="Calibri" pitchFamily="34" charset="0"/>
            </a:endParaRPr>
          </a:p>
          <a:p>
            <a:pPr algn="just"/>
            <a:endParaRPr lang="ru-RU" sz="1600" dirty="0" smtClean="0"/>
          </a:p>
          <a:p>
            <a:pPr lvl="0" algn="just"/>
            <a:r>
              <a:rPr lang="ru-RU" sz="1600" dirty="0" smtClean="0">
                <a:latin typeface="Calibri" pitchFamily="34" charset="0"/>
              </a:rPr>
              <a:t>В верхнем меню нажмите</a:t>
            </a:r>
            <a:r>
              <a:rPr lang="ru-RU" dirty="0" smtClean="0"/>
              <a:t>              </a:t>
            </a:r>
            <a:r>
              <a:rPr lang="ru-RU" sz="1600" dirty="0" smtClean="0">
                <a:latin typeface="Calibri" pitchFamily="34" charset="0"/>
              </a:rPr>
              <a:t>и выберите            </a:t>
            </a:r>
            <a:r>
              <a:rPr lang="ru-RU" sz="1600" dirty="0" smtClean="0"/>
              <a:t>. </a:t>
            </a:r>
          </a:p>
          <a:p>
            <a:pPr algn="just"/>
            <a:endParaRPr lang="ru-RU" sz="1600" dirty="0" smtClean="0"/>
          </a:p>
          <a:p>
            <a:pPr algn="just"/>
            <a:r>
              <a:rPr lang="ru-RU" sz="1600" dirty="0" smtClean="0">
                <a:latin typeface="Calibri" pitchFamily="34" charset="0"/>
              </a:rPr>
              <a:t>Выберите в списке последний эксперимент и посмотрите график на экране.</a:t>
            </a:r>
            <a:endParaRPr lang="ru-RU" sz="1600" dirty="0" smtClean="0">
              <a:latin typeface="Calibri" pitchFamily="34" charset="0"/>
              <a:cs typeface="Calibri" pitchFamily="34" charset="0"/>
            </a:endParaRPr>
          </a:p>
          <a:p>
            <a:pPr lvl="0" algn="just"/>
            <a:endParaRPr lang="ru-RU" sz="1600" dirty="0" smtClean="0"/>
          </a:p>
          <a:p>
            <a:pPr algn="just"/>
            <a:r>
              <a:rPr lang="ru-RU" sz="1600" dirty="0" smtClean="0">
                <a:latin typeface="Calibri" pitchFamily="34" charset="0"/>
              </a:rPr>
              <a:t>Используйте кнопку           для добавления на график комментариев. Укажите действия, которые выполнялись в ходе эксперимента (горизонтальное, а затем вертикальное вращение датчика, потом разворот на 180°). Укажите также направления, в которых датчик обнаружил максимальное и минимальное значения магнитного поля Земли.</a:t>
            </a:r>
          </a:p>
        </p:txBody>
      </p:sp>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9075" y="2978776"/>
            <a:ext cx="455297" cy="3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3129276"/>
            <a:ext cx="370338" cy="31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7 Imagen"/>
          <p:cNvPicPr>
            <a:picLocks noChangeAspect="1"/>
          </p:cNvPicPr>
          <p:nvPr/>
        </p:nvPicPr>
        <p:blipFill>
          <a:blip r:embed="rId8" cstate="print"/>
          <a:srcRect/>
          <a:stretch>
            <a:fillRect/>
          </a:stretch>
        </p:blipFill>
        <p:spPr bwMode="auto">
          <a:xfrm>
            <a:off x="3491880" y="4256218"/>
            <a:ext cx="371475" cy="352425"/>
          </a:xfrm>
          <a:prstGeom prst="rect">
            <a:avLst/>
          </a:prstGeom>
          <a:noFill/>
          <a:ln w="9525">
            <a:noFill/>
            <a:miter lim="800000"/>
            <a:headEnd/>
            <a:tailEnd/>
          </a:ln>
        </p:spPr>
      </p:pic>
      <p:pic>
        <p:nvPicPr>
          <p:cNvPr id="23" name="22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852" y="4357694"/>
            <a:ext cx="250949" cy="25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6 Imagen"/>
          <p:cNvPicPr>
            <a:picLocks noChangeAspect="1"/>
          </p:cNvPicPr>
          <p:nvPr/>
        </p:nvPicPr>
        <p:blipFill>
          <a:blip r:embed="rId3" cstate="print"/>
          <a:srcRect/>
          <a:stretch>
            <a:fillRect/>
          </a:stretch>
        </p:blipFill>
        <p:spPr bwMode="auto">
          <a:xfrm>
            <a:off x="1617663" y="2708275"/>
            <a:ext cx="6267450" cy="576263"/>
          </a:xfrm>
          <a:prstGeom prst="rect">
            <a:avLst/>
          </a:prstGeom>
          <a:noFill/>
          <a:ln w="9525">
            <a:noFill/>
            <a:miter lim="800000"/>
            <a:headEnd/>
            <a:tailEnd/>
          </a:ln>
        </p:spPr>
      </p:pic>
      <p:pic>
        <p:nvPicPr>
          <p:cNvPr id="18435"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754313"/>
            <a:ext cx="5729288" cy="523220"/>
          </a:xfrm>
          <a:prstGeom prst="rect">
            <a:avLst/>
          </a:prstGeom>
          <a:noFill/>
          <a:ln w="9525">
            <a:noFill/>
            <a:miter lim="800000"/>
            <a:headEnd/>
            <a:tailEnd/>
          </a:ln>
        </p:spPr>
        <p:txBody>
          <a:bodyPr>
            <a:spAutoFit/>
          </a:bodyPr>
          <a:lstStyle/>
          <a:p>
            <a:r>
              <a:rPr lang="ru-RU" sz="1400" b="1" dirty="0" smtClean="0">
                <a:latin typeface="+mj-lt"/>
              </a:rPr>
              <a:t>Каковы были максимальное и минимальное значения магнитного поля? </a:t>
            </a:r>
            <a:endParaRPr lang="ru-RU" sz="1400" b="1" dirty="0">
              <a:latin typeface="+mj-lt"/>
            </a:endParaRPr>
          </a:p>
        </p:txBody>
      </p:sp>
      <p:pic>
        <p:nvPicPr>
          <p:cNvPr id="18437" name="17 Imagen"/>
          <p:cNvPicPr>
            <a:picLocks noChangeAspect="1"/>
          </p:cNvPicPr>
          <p:nvPr/>
        </p:nvPicPr>
        <p:blipFill>
          <a:blip r:embed="rId3" cstate="print"/>
          <a:srcRect/>
          <a:stretch>
            <a:fillRect/>
          </a:stretch>
        </p:blipFill>
        <p:spPr bwMode="auto">
          <a:xfrm>
            <a:off x="1627188" y="4724400"/>
            <a:ext cx="6267450" cy="649288"/>
          </a:xfrm>
          <a:prstGeom prst="rect">
            <a:avLst/>
          </a:prstGeom>
          <a:noFill/>
          <a:ln w="9525">
            <a:noFill/>
            <a:miter lim="800000"/>
            <a:headEnd/>
            <a:tailEnd/>
          </a:ln>
        </p:spPr>
      </p:pic>
      <p:pic>
        <p:nvPicPr>
          <p:cNvPr id="18438" name="18 Imagen"/>
          <p:cNvPicPr>
            <a:picLocks noChangeAspect="1"/>
          </p:cNvPicPr>
          <p:nvPr/>
        </p:nvPicPr>
        <p:blipFill>
          <a:blip r:embed="rId4" cstate="print"/>
          <a:srcRect/>
          <a:stretch>
            <a:fillRect/>
          </a:stretch>
        </p:blipFill>
        <p:spPr bwMode="auto">
          <a:xfrm>
            <a:off x="1349375" y="4652963"/>
            <a:ext cx="504825" cy="447675"/>
          </a:xfrm>
          <a:prstGeom prst="rect">
            <a:avLst/>
          </a:prstGeom>
          <a:noFill/>
          <a:ln w="9525">
            <a:noFill/>
            <a:miter lim="800000"/>
            <a:headEnd/>
            <a:tailEnd/>
          </a:ln>
        </p:spPr>
      </p:pic>
      <p:sp>
        <p:nvSpPr>
          <p:cNvPr id="45064" name="19 CuadroTexto"/>
          <p:cNvSpPr txBox="1">
            <a:spLocks noChangeArrowheads="1"/>
          </p:cNvSpPr>
          <p:nvPr/>
        </p:nvSpPr>
        <p:spPr bwMode="auto">
          <a:xfrm>
            <a:off x="1844675" y="4797425"/>
            <a:ext cx="5967413" cy="523220"/>
          </a:xfrm>
          <a:prstGeom prst="rect">
            <a:avLst/>
          </a:prstGeom>
          <a:noFill/>
          <a:ln w="9525">
            <a:noFill/>
            <a:miter lim="800000"/>
            <a:headEnd/>
            <a:tailEnd/>
          </a:ln>
        </p:spPr>
        <p:txBody>
          <a:bodyPr>
            <a:spAutoFit/>
          </a:bodyPr>
          <a:lstStyle/>
          <a:p>
            <a:pPr>
              <a:defRPr/>
            </a:pPr>
            <a:r>
              <a:rPr lang="ru-RU" sz="1400" b="1" dirty="0" smtClean="0">
                <a:latin typeface="+mj-lt"/>
              </a:rPr>
              <a:t>Зачем нужно было разворачивать датчик на 180° после нахождения максимального значения?</a:t>
            </a:r>
            <a:endParaRPr lang="ru-RU" sz="1400" b="1" dirty="0">
              <a:latin typeface="+mj-lt"/>
              <a:cs typeface="+mn-cs"/>
            </a:endParaRPr>
          </a:p>
        </p:txBody>
      </p:sp>
      <p:pic>
        <p:nvPicPr>
          <p:cNvPr id="18440" name="20 Imagen"/>
          <p:cNvPicPr>
            <a:picLocks noChangeAspect="1"/>
          </p:cNvPicPr>
          <p:nvPr/>
        </p:nvPicPr>
        <p:blipFill>
          <a:blip r:embed="rId3" cstate="print"/>
          <a:srcRect/>
          <a:stretch>
            <a:fillRect/>
          </a:stretch>
        </p:blipFill>
        <p:spPr bwMode="auto">
          <a:xfrm>
            <a:off x="1609725" y="3716338"/>
            <a:ext cx="6267450" cy="576262"/>
          </a:xfrm>
          <a:prstGeom prst="rect">
            <a:avLst/>
          </a:prstGeom>
          <a:noFill/>
          <a:ln w="9525">
            <a:noFill/>
            <a:miter lim="800000"/>
            <a:headEnd/>
            <a:tailEnd/>
          </a:ln>
        </p:spPr>
      </p:pic>
      <p:pic>
        <p:nvPicPr>
          <p:cNvPr id="18441" name="21 Imagen"/>
          <p:cNvPicPr>
            <a:picLocks noChangeAspect="1"/>
          </p:cNvPicPr>
          <p:nvPr/>
        </p:nvPicPr>
        <p:blipFill>
          <a:blip r:embed="rId4" cstate="print"/>
          <a:srcRect/>
          <a:stretch>
            <a:fillRect/>
          </a:stretch>
        </p:blipFill>
        <p:spPr bwMode="auto">
          <a:xfrm>
            <a:off x="1331913" y="3644900"/>
            <a:ext cx="503237" cy="447675"/>
          </a:xfrm>
          <a:prstGeom prst="rect">
            <a:avLst/>
          </a:prstGeom>
          <a:noFill/>
          <a:ln w="9525">
            <a:noFill/>
            <a:miter lim="800000"/>
            <a:headEnd/>
            <a:tailEnd/>
          </a:ln>
        </p:spPr>
      </p:pic>
      <p:sp>
        <p:nvSpPr>
          <p:cNvPr id="45067" name="24 CuadroTexto"/>
          <p:cNvSpPr txBox="1">
            <a:spLocks noChangeArrowheads="1"/>
          </p:cNvSpPr>
          <p:nvPr/>
        </p:nvSpPr>
        <p:spPr bwMode="auto">
          <a:xfrm>
            <a:off x="1835150" y="3736785"/>
            <a:ext cx="5976938" cy="523220"/>
          </a:xfrm>
          <a:prstGeom prst="rect">
            <a:avLst/>
          </a:prstGeom>
          <a:noFill/>
          <a:ln w="9525">
            <a:noFill/>
            <a:miter lim="800000"/>
            <a:headEnd/>
            <a:tailEnd/>
          </a:ln>
        </p:spPr>
        <p:txBody>
          <a:bodyPr wrap="square">
            <a:spAutoFit/>
          </a:bodyPr>
          <a:lstStyle/>
          <a:p>
            <a:r>
              <a:rPr lang="ru-RU" sz="1400" b="1" dirty="0" smtClean="0">
                <a:latin typeface="+mj-lt"/>
              </a:rPr>
              <a:t>Куда был направлен датчик при выявлении максимального и минимального значений магнитного поля соответственно? </a:t>
            </a:r>
            <a:endParaRPr lang="ru-RU" sz="1400" b="1" dirty="0">
              <a:latin typeface="+mj-lt"/>
            </a:endParaRPr>
          </a:p>
        </p:txBody>
      </p:sp>
      <p:sp>
        <p:nvSpPr>
          <p:cNvPr id="1844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6" name="2 Subtítulo"/>
          <p:cNvSpPr txBox="1">
            <a:spLocks/>
          </p:cNvSpPr>
          <p:nvPr/>
        </p:nvSpPr>
        <p:spPr>
          <a:xfrm>
            <a:off x="5508625" y="1792288"/>
            <a:ext cx="4321175" cy="41275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Результаты и анализ</a:t>
            </a:r>
            <a:r>
              <a:rPr lang="ru-RU" dirty="0" smtClean="0"/>
              <a:t> </a:t>
            </a:r>
            <a:endParaRPr lang="ru-RU" sz="2400" b="1" baseline="30000" dirty="0" smtClean="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5"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350" y="2636838"/>
            <a:ext cx="6005513" cy="1547812"/>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4"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4342" name="2 CuadroTexto"/>
          <p:cNvSpPr txBox="1">
            <a:spLocks noChangeArrowheads="1"/>
          </p:cNvSpPr>
          <p:nvPr/>
        </p:nvSpPr>
        <p:spPr bwMode="auto">
          <a:xfrm>
            <a:off x="1619250" y="2753633"/>
            <a:ext cx="5694363" cy="1323439"/>
          </a:xfrm>
          <a:prstGeom prst="rect">
            <a:avLst/>
          </a:prstGeom>
          <a:noFill/>
          <a:ln w="9525">
            <a:noFill/>
            <a:miter lim="800000"/>
            <a:headEnd/>
            <a:tailEnd/>
          </a:ln>
        </p:spPr>
        <p:txBody>
          <a:bodyPr>
            <a:spAutoFit/>
          </a:bodyPr>
          <a:lstStyle/>
          <a:p>
            <a:pPr algn="just">
              <a:defRPr/>
            </a:pPr>
            <a:r>
              <a:rPr lang="ru-RU" sz="1600" dirty="0" smtClean="0">
                <a:solidFill>
                  <a:schemeClr val="bg1"/>
                </a:solidFill>
                <a:latin typeface="+mj-lt"/>
              </a:rPr>
              <a:t>Целью данной работы является измерение магнитного поля Земли в определенном регионе. Будет установлена связь между максимальным и минимальным значениями магнитного поля, а также место, на которое укажет датчик для получения этих значений. </a:t>
            </a:r>
            <a:endParaRPr lang="ru-RU" sz="1600" dirty="0">
              <a:solidFill>
                <a:schemeClr val="bg1"/>
              </a:solidFill>
              <a:latin typeface="+mj-lt"/>
              <a:cs typeface="+mn-cs"/>
            </a:endParaRPr>
          </a:p>
        </p:txBody>
      </p:sp>
      <p:sp>
        <p:nvSpPr>
          <p:cNvPr id="9"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
        <p:nvSpPr>
          <p:cNvPr id="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1946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1" name="2 CuadroTexto"/>
          <p:cNvSpPr txBox="1">
            <a:spLocks noChangeArrowheads="1"/>
          </p:cNvSpPr>
          <p:nvPr/>
        </p:nvSpPr>
        <p:spPr bwMode="auto">
          <a:xfrm>
            <a:off x="1835696" y="2349500"/>
            <a:ext cx="5088124" cy="307777"/>
          </a:xfrm>
          <a:prstGeom prst="rect">
            <a:avLst/>
          </a:prstGeom>
          <a:noFill/>
          <a:ln w="9525">
            <a:noFill/>
            <a:miter lim="800000"/>
            <a:headEnd/>
            <a:tailEnd/>
          </a:ln>
        </p:spPr>
        <p:txBody>
          <a:bodyPr wrap="none">
            <a:spAutoFit/>
          </a:bodyPr>
          <a:lstStyle/>
          <a:p>
            <a:r>
              <a:rPr lang="ru-RU" sz="1400" b="1" dirty="0" smtClean="0">
                <a:solidFill>
                  <a:schemeClr val="accent6"/>
                </a:solidFill>
                <a:latin typeface="Calibri" pitchFamily="34" charset="0"/>
              </a:rPr>
              <a:t>График ниже должен быть аналогичен графику, полученному учащимися:</a:t>
            </a:r>
            <a:endParaRPr lang="ru-RU" sz="1400" b="1" dirty="0">
              <a:solidFill>
                <a:schemeClr val="accent6"/>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28" y="2933316"/>
            <a:ext cx="6786610" cy="328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2 Subtítulo"/>
          <p:cNvSpPr txBox="1">
            <a:spLocks/>
          </p:cNvSpPr>
          <p:nvPr/>
        </p:nvSpPr>
        <p:spPr>
          <a:xfrm>
            <a:off x="5508625" y="1792288"/>
            <a:ext cx="4321175" cy="41275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Результаты и анализ</a:t>
            </a:r>
            <a:r>
              <a:rPr lang="ru-RU" dirty="0" smtClean="0"/>
              <a:t> </a:t>
            </a:r>
            <a:endParaRPr lang="ru-RU" sz="2400" b="1" baseline="30000" dirty="0" smtClean="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8"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2530" name="7 Imagen"/>
          <p:cNvPicPr>
            <a:picLocks noChangeAspect="1"/>
          </p:cNvPicPr>
          <p:nvPr/>
        </p:nvPicPr>
        <p:blipFill>
          <a:blip r:embed="rId3" cstate="print"/>
          <a:srcRect/>
          <a:stretch>
            <a:fillRect/>
          </a:stretch>
        </p:blipFill>
        <p:spPr bwMode="auto">
          <a:xfrm>
            <a:off x="1617663" y="2924175"/>
            <a:ext cx="6267450" cy="974725"/>
          </a:xfrm>
          <a:prstGeom prst="rect">
            <a:avLst/>
          </a:prstGeom>
          <a:noFill/>
          <a:ln w="9525">
            <a:noFill/>
            <a:miter lim="800000"/>
            <a:headEnd/>
            <a:tailEnd/>
          </a:ln>
        </p:spPr>
      </p:pic>
      <p:pic>
        <p:nvPicPr>
          <p:cNvPr id="22531" name="12 Imagen"/>
          <p:cNvPicPr>
            <a:picLocks noChangeAspect="1"/>
          </p:cNvPicPr>
          <p:nvPr/>
        </p:nvPicPr>
        <p:blipFill>
          <a:blip r:embed="rId3" cstate="print"/>
          <a:srcRect/>
          <a:stretch>
            <a:fillRect/>
          </a:stretch>
        </p:blipFill>
        <p:spPr bwMode="auto">
          <a:xfrm>
            <a:off x="1617663" y="4797425"/>
            <a:ext cx="6259512" cy="846153"/>
          </a:xfrm>
          <a:prstGeom prst="rect">
            <a:avLst/>
          </a:prstGeom>
          <a:noFill/>
          <a:ln w="9525">
            <a:noFill/>
            <a:miter lim="800000"/>
            <a:headEnd/>
            <a:tailEnd/>
          </a:ln>
        </p:spPr>
      </p:pic>
      <p:pic>
        <p:nvPicPr>
          <p:cNvPr id="22532" name="13 Imagen"/>
          <p:cNvPicPr>
            <a:picLocks noChangeAspect="1"/>
          </p:cNvPicPr>
          <p:nvPr/>
        </p:nvPicPr>
        <p:blipFill>
          <a:blip r:embed="rId4" cstate="print"/>
          <a:srcRect/>
          <a:stretch>
            <a:fillRect/>
          </a:stretch>
        </p:blipFill>
        <p:spPr bwMode="auto">
          <a:xfrm>
            <a:off x="1333500" y="4230688"/>
            <a:ext cx="6551613" cy="627072"/>
          </a:xfrm>
          <a:prstGeom prst="rect">
            <a:avLst/>
          </a:prstGeom>
          <a:noFill/>
          <a:ln w="9525">
            <a:noFill/>
            <a:miter lim="800000"/>
            <a:headEnd/>
            <a:tailEnd/>
          </a:ln>
        </p:spPr>
      </p:pic>
      <p:pic>
        <p:nvPicPr>
          <p:cNvPr id="22533" name="19 Imagen"/>
          <p:cNvPicPr>
            <a:picLocks noChangeAspect="1"/>
          </p:cNvPicPr>
          <p:nvPr/>
        </p:nvPicPr>
        <p:blipFill>
          <a:blip r:embed="rId4" cstate="print"/>
          <a:srcRect/>
          <a:stretch>
            <a:fillRect/>
          </a:stretch>
        </p:blipFill>
        <p:spPr bwMode="auto">
          <a:xfrm>
            <a:off x="1341438" y="2339975"/>
            <a:ext cx="6543675" cy="584200"/>
          </a:xfrm>
          <a:prstGeom prst="rect">
            <a:avLst/>
          </a:prstGeom>
          <a:noFill/>
          <a:ln w="9525">
            <a:noFill/>
            <a:miter lim="800000"/>
            <a:headEnd/>
            <a:tailEnd/>
          </a:ln>
        </p:spPr>
      </p:pic>
      <p:sp>
        <p:nvSpPr>
          <p:cNvPr id="15" name="26 CuadroTexto"/>
          <p:cNvSpPr txBox="1">
            <a:spLocks noChangeArrowheads="1"/>
          </p:cNvSpPr>
          <p:nvPr/>
        </p:nvSpPr>
        <p:spPr bwMode="auto">
          <a:xfrm>
            <a:off x="1781174" y="4349750"/>
            <a:ext cx="6103193" cy="1292662"/>
          </a:xfrm>
          <a:prstGeom prst="rect">
            <a:avLst/>
          </a:prstGeom>
          <a:noFill/>
          <a:ln w="9525">
            <a:noFill/>
            <a:miter lim="800000"/>
            <a:headEnd/>
            <a:tailEnd/>
          </a:ln>
        </p:spPr>
        <p:txBody>
          <a:bodyPr wrap="square">
            <a:spAutoFit/>
          </a:bodyPr>
          <a:lstStyle/>
          <a:p>
            <a:pPr algn="just"/>
            <a:r>
              <a:rPr lang="ru-RU" sz="1400" b="1" dirty="0" smtClean="0">
                <a:latin typeface="+mj-lt"/>
              </a:rPr>
              <a:t>Для чего полезно знать о магнитном поле Земли и сложностях с его определением? Если не знаете ответ, изучите этот вопрос. </a:t>
            </a:r>
          </a:p>
          <a:p>
            <a:pPr algn="just">
              <a:defRPr/>
            </a:pPr>
            <a:endParaRPr lang="ru-RU" sz="800" b="1" dirty="0">
              <a:latin typeface="Calibri" pitchFamily="34" charset="0"/>
              <a:cs typeface="+mn-cs"/>
            </a:endParaRPr>
          </a:p>
          <a:p>
            <a:pPr algn="just">
              <a:defRPr/>
            </a:pPr>
            <a:r>
              <a:rPr lang="ru-RU" sz="1400" dirty="0" smtClean="0">
                <a:latin typeface="+mj-lt"/>
              </a:rPr>
              <a:t>Предполагается, что учащиеся укажут, где применяются знания о магнитных полях, например в электронике и акустических системах, а также в медицине, в частности для МРТ.</a:t>
            </a:r>
            <a:endParaRPr lang="ru-RU" sz="1400" dirty="0">
              <a:latin typeface="+mj-lt"/>
              <a:cs typeface="+mn-cs"/>
            </a:endParaRPr>
          </a:p>
        </p:txBody>
      </p:sp>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Применение</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2253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2" name="1 CuadroTexto"/>
          <p:cNvSpPr txBox="1"/>
          <p:nvPr/>
        </p:nvSpPr>
        <p:spPr>
          <a:xfrm>
            <a:off x="1811509" y="2400955"/>
            <a:ext cx="5969471" cy="523220"/>
          </a:xfrm>
          <a:prstGeom prst="rect">
            <a:avLst/>
          </a:prstGeom>
          <a:noFill/>
        </p:spPr>
        <p:txBody>
          <a:bodyPr wrap="square" rtlCol="0">
            <a:spAutoFit/>
          </a:bodyPr>
          <a:lstStyle/>
          <a:p>
            <a:r>
              <a:rPr lang="ru-RU" sz="1400" b="1" dirty="0" smtClean="0">
                <a:latin typeface="+mj-lt"/>
              </a:rPr>
              <a:t>Какова связь между магнитными и географическими полюсами Земли? </a:t>
            </a:r>
            <a:endParaRPr lang="ru-RU" sz="1400" b="1" dirty="0">
              <a:latin typeface="+mj-lt"/>
            </a:endParaRPr>
          </a:p>
        </p:txBody>
      </p:sp>
      <p:sp>
        <p:nvSpPr>
          <p:cNvPr id="3" name="2 CuadroTexto"/>
          <p:cNvSpPr txBox="1"/>
          <p:nvPr/>
        </p:nvSpPr>
        <p:spPr>
          <a:xfrm>
            <a:off x="1767032" y="2930057"/>
            <a:ext cx="5999805" cy="954107"/>
          </a:xfrm>
          <a:prstGeom prst="rect">
            <a:avLst/>
          </a:prstGeom>
          <a:noFill/>
        </p:spPr>
        <p:txBody>
          <a:bodyPr wrap="square" rtlCol="0">
            <a:spAutoFit/>
          </a:bodyPr>
          <a:lstStyle/>
          <a:p>
            <a:pPr algn="just"/>
            <a:r>
              <a:rPr lang="ru-RU" sz="1400" dirty="0" smtClean="0">
                <a:latin typeface="+mj-lt"/>
              </a:rPr>
              <a:t>Предполагается, что учащиеся сообщат, удалось ли им найти связь между магнитными и географическими полюсами Земли. Учащиеся должны понять, что самое большое значение поля получено в направлении магнитного севера, а географические полюса устанавливаются по компасу. </a:t>
            </a:r>
            <a:endParaRPr lang="ru-RU" sz="1400" dirty="0">
              <a:latin typeface="+mj-lt"/>
            </a:endParaRPr>
          </a:p>
        </p:txBody>
      </p:sp>
      <p:sp>
        <p:nvSpPr>
          <p:cNvPr id="12"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0" name="9 Imagen" descr="Imagen1.jpg"/>
          <p:cNvPicPr>
            <a:picLocks noChangeAspect="1"/>
          </p:cNvPicPr>
          <p:nvPr/>
        </p:nvPicPr>
        <p:blipFill>
          <a:blip r:embed="rId2" cstate="print"/>
          <a:stretch>
            <a:fillRect/>
          </a:stretch>
        </p:blipFill>
        <p:spPr>
          <a:xfrm>
            <a:off x="0" y="-24"/>
            <a:ext cx="9144000" cy="6839712"/>
          </a:xfrm>
          <a:prstGeom prst="rect">
            <a:avLst/>
          </a:prstGeom>
        </p:spPr>
      </p:pic>
      <p:pic>
        <p:nvPicPr>
          <p:cNvPr id="22530" name="7 Imagen"/>
          <p:cNvPicPr>
            <a:picLocks noChangeAspect="1"/>
          </p:cNvPicPr>
          <p:nvPr/>
        </p:nvPicPr>
        <p:blipFill>
          <a:blip r:embed="rId3" cstate="print"/>
          <a:srcRect/>
          <a:stretch>
            <a:fillRect/>
          </a:stretch>
        </p:blipFill>
        <p:spPr bwMode="auto">
          <a:xfrm>
            <a:off x="1617663" y="2995620"/>
            <a:ext cx="6267450" cy="974725"/>
          </a:xfrm>
          <a:prstGeom prst="rect">
            <a:avLst/>
          </a:prstGeom>
          <a:noFill/>
          <a:ln w="9525">
            <a:noFill/>
            <a:miter lim="800000"/>
            <a:headEnd/>
            <a:tailEnd/>
          </a:ln>
        </p:spPr>
      </p:pic>
      <p:pic>
        <p:nvPicPr>
          <p:cNvPr id="22533" name="19 Imagen"/>
          <p:cNvPicPr>
            <a:picLocks noChangeAspect="1"/>
          </p:cNvPicPr>
          <p:nvPr/>
        </p:nvPicPr>
        <p:blipFill>
          <a:blip r:embed="rId4" cstate="print"/>
          <a:srcRect/>
          <a:stretch>
            <a:fillRect/>
          </a:stretch>
        </p:blipFill>
        <p:spPr bwMode="auto">
          <a:xfrm>
            <a:off x="1341438" y="2357430"/>
            <a:ext cx="6543675" cy="731835"/>
          </a:xfrm>
          <a:prstGeom prst="rect">
            <a:avLst/>
          </a:prstGeom>
          <a:noFill/>
          <a:ln w="9525">
            <a:noFill/>
            <a:miter lim="800000"/>
            <a:headEnd/>
            <a:tailEnd/>
          </a:ln>
        </p:spPr>
      </p:pic>
      <p:sp>
        <p:nvSpPr>
          <p:cNvPr id="2" name="1 CuadroTexto"/>
          <p:cNvSpPr txBox="1"/>
          <p:nvPr/>
        </p:nvSpPr>
        <p:spPr>
          <a:xfrm>
            <a:off x="1811509" y="2400955"/>
            <a:ext cx="5969471" cy="738664"/>
          </a:xfrm>
          <a:prstGeom prst="rect">
            <a:avLst/>
          </a:prstGeom>
          <a:noFill/>
        </p:spPr>
        <p:txBody>
          <a:bodyPr wrap="square" rtlCol="0">
            <a:spAutoFit/>
          </a:bodyPr>
          <a:lstStyle/>
          <a:p>
            <a:pPr algn="just"/>
            <a:r>
              <a:rPr lang="ru-RU" sz="1400" b="1" dirty="0" smtClean="0">
                <a:latin typeface="+mj-lt"/>
              </a:rPr>
              <a:t>Некоторые живые организмы, например летучие мыши, используют магнитное поле Земли. Как вы думаете, для чего? Если не знаете ответ, изучите этот вопрос.</a:t>
            </a:r>
            <a:endParaRPr lang="ru-RU" sz="1400" b="1" dirty="0">
              <a:latin typeface="+mj-lt"/>
            </a:endParaRPr>
          </a:p>
        </p:txBody>
      </p:sp>
      <p:sp>
        <p:nvSpPr>
          <p:cNvPr id="3" name="2 CuadroTexto"/>
          <p:cNvSpPr txBox="1"/>
          <p:nvPr/>
        </p:nvSpPr>
        <p:spPr>
          <a:xfrm>
            <a:off x="1767032" y="2903521"/>
            <a:ext cx="5999805" cy="954107"/>
          </a:xfrm>
          <a:prstGeom prst="rect">
            <a:avLst/>
          </a:prstGeom>
          <a:noFill/>
        </p:spPr>
        <p:txBody>
          <a:bodyPr wrap="square" rtlCol="0">
            <a:spAutoFit/>
          </a:bodyPr>
          <a:lstStyle/>
          <a:p>
            <a:pPr algn="just"/>
            <a:endParaRPr lang="ru-RU" sz="1400" dirty="0" smtClean="0">
              <a:latin typeface="+mj-lt"/>
            </a:endParaRPr>
          </a:p>
          <a:p>
            <a:pPr algn="just"/>
            <a:r>
              <a:rPr lang="ru-RU" sz="1400" dirty="0" smtClean="0">
                <a:latin typeface="+mj-lt"/>
              </a:rPr>
              <a:t>Предполагается, что учащиеся расскажут о влиянии магнитного поля на живые организмы. Например, оно может использоваться для ориентации в пространстве, особенно при путешествиях на дальние расстояния.</a:t>
            </a:r>
            <a:endParaRPr lang="ru-RU" sz="1400" dirty="0">
              <a:latin typeface="+mj-lt"/>
            </a:endParaRPr>
          </a:p>
        </p:txBody>
      </p:sp>
      <p:sp>
        <p:nvSpPr>
          <p:cNvPr id="14" name="2 Subtítulo"/>
          <p:cNvSpPr txBox="1">
            <a:spLocks/>
          </p:cNvSpPr>
          <p:nvPr/>
        </p:nvSpPr>
        <p:spPr>
          <a:xfrm>
            <a:off x="5500694" y="1873242"/>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Применение</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2"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extLst>
      <p:ext uri="{BB962C8B-B14F-4D97-AF65-F5344CB8AC3E}">
        <p14:creationId xmlns:p14="http://schemas.microsoft.com/office/powerpoint/2010/main" val="167080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3 CuadroTexto"/>
          <p:cNvSpPr txBox="1">
            <a:spLocks noChangeArrowheads="1"/>
          </p:cNvSpPr>
          <p:nvPr/>
        </p:nvSpPr>
        <p:spPr bwMode="auto">
          <a:xfrm>
            <a:off x="1346200" y="2565400"/>
            <a:ext cx="6538913" cy="2031325"/>
          </a:xfrm>
          <a:prstGeom prst="rect">
            <a:avLst/>
          </a:prstGeom>
          <a:noFill/>
          <a:ln w="9525">
            <a:noFill/>
            <a:miter lim="800000"/>
            <a:headEnd/>
            <a:tailEnd/>
          </a:ln>
        </p:spPr>
        <p:txBody>
          <a:bodyPr>
            <a:spAutoFit/>
          </a:bodyPr>
          <a:lstStyle/>
          <a:p>
            <a:pPr algn="just"/>
            <a:r>
              <a:rPr lang="ru-RU" sz="1400" dirty="0" smtClean="0">
                <a:latin typeface="+mj-lt"/>
              </a:rPr>
              <a:t>Мы мало знаем о внутреннем строении нашего дома - Земли, учитывая то большое количество явлений, которые связаны со строением и составом нашей планеты. Поскольку температура и давление там достигают экстремальных значений, нам легче изучать удаленные галактики, чем внутренности планеты. Но присутствие ферромагнитных материалов, находящихся в постоянном сложном движении у центра Земли, обусловлено относительно постоянным магнитным полем. Это поле не является однородным в смысле значений напряженности в разных точках земной поверхности. Оно крайне важно для самой планеты и для существования жизни на ней. </a:t>
            </a:r>
            <a:endParaRPr lang="ru-RU" sz="1400" dirty="0">
              <a:latin typeface="+mj-lt"/>
            </a:endParaRPr>
          </a:p>
        </p:txBody>
      </p:sp>
      <p:sp>
        <p:nvSpPr>
          <p:cNvPr id="1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pic>
        <p:nvPicPr>
          <p:cNvPr id="10" name="17 Imagen"/>
          <p:cNvPicPr>
            <a:picLocks noChangeAspect="1"/>
          </p:cNvPicPr>
          <p:nvPr/>
        </p:nvPicPr>
        <p:blipFill>
          <a:blip r:embed="rId2" cstate="print"/>
          <a:srcRect/>
          <a:stretch>
            <a:fillRect/>
          </a:stretch>
        </p:blipFill>
        <p:spPr bwMode="auto">
          <a:xfrm>
            <a:off x="1665310" y="4865697"/>
            <a:ext cx="6121400" cy="360362"/>
          </a:xfrm>
          <a:prstGeom prst="rect">
            <a:avLst/>
          </a:prstGeom>
          <a:noFill/>
          <a:ln w="9525">
            <a:noFill/>
            <a:miter lim="800000"/>
            <a:headEnd/>
            <a:tailEnd/>
          </a:ln>
        </p:spPr>
      </p:pic>
      <p:pic>
        <p:nvPicPr>
          <p:cNvPr id="11" name="18 Imagen"/>
          <p:cNvPicPr>
            <a:picLocks noChangeAspect="1"/>
          </p:cNvPicPr>
          <p:nvPr/>
        </p:nvPicPr>
        <p:blipFill>
          <a:blip r:embed="rId3" cstate="print"/>
          <a:srcRect/>
          <a:stretch>
            <a:fillRect/>
          </a:stretch>
        </p:blipFill>
        <p:spPr bwMode="auto">
          <a:xfrm>
            <a:off x="1450997" y="4714884"/>
            <a:ext cx="428625" cy="438150"/>
          </a:xfrm>
          <a:prstGeom prst="rect">
            <a:avLst/>
          </a:prstGeom>
          <a:noFill/>
          <a:ln w="9525">
            <a:noFill/>
            <a:miter lim="800000"/>
            <a:headEnd/>
            <a:tailEnd/>
          </a:ln>
        </p:spPr>
      </p:pic>
      <p:sp>
        <p:nvSpPr>
          <p:cNvPr id="15366" name="9 CuadroTexto"/>
          <p:cNvSpPr txBox="1">
            <a:spLocks noChangeArrowheads="1"/>
          </p:cNvSpPr>
          <p:nvPr/>
        </p:nvSpPr>
        <p:spPr bwMode="auto">
          <a:xfrm>
            <a:off x="1808966" y="4868829"/>
            <a:ext cx="4995282" cy="307777"/>
          </a:xfrm>
          <a:prstGeom prst="rect">
            <a:avLst/>
          </a:prstGeom>
          <a:noFill/>
          <a:ln w="9525">
            <a:noFill/>
            <a:miter lim="800000"/>
            <a:headEnd/>
            <a:tailEnd/>
          </a:ln>
        </p:spPr>
        <p:txBody>
          <a:bodyPr wrap="square">
            <a:spAutoFit/>
          </a:bodyPr>
          <a:lstStyle/>
          <a:p>
            <a:pPr>
              <a:defRPr/>
            </a:pPr>
            <a:r>
              <a:rPr lang="ru-RU" sz="1400" b="1" dirty="0">
                <a:latin typeface="+mj-lt"/>
              </a:rPr>
              <a:t>Что понимается под магнитным полем?</a:t>
            </a:r>
            <a:endParaRPr lang="ru-RU" sz="1400" b="1" dirty="0">
              <a:latin typeface="+mj-lt"/>
              <a:cs typeface="+mn-cs"/>
            </a:endParaRPr>
          </a:p>
        </p:txBody>
      </p:sp>
      <p:sp>
        <p:nvSpPr>
          <p:cNvPr id="12"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3"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3 Imagen"/>
          <p:cNvPicPr>
            <a:picLocks noChangeAspect="1"/>
          </p:cNvPicPr>
          <p:nvPr/>
        </p:nvPicPr>
        <p:blipFill>
          <a:blip r:embed="rId2" cstate="print"/>
          <a:srcRect/>
          <a:stretch>
            <a:fillRect/>
          </a:stretch>
        </p:blipFill>
        <p:spPr bwMode="auto">
          <a:xfrm>
            <a:off x="1690688" y="2922588"/>
            <a:ext cx="6121400" cy="525462"/>
          </a:xfrm>
          <a:prstGeom prst="rect">
            <a:avLst/>
          </a:prstGeom>
          <a:noFill/>
          <a:ln w="9525">
            <a:noFill/>
            <a:miter lim="800000"/>
            <a:headEnd/>
            <a:tailEnd/>
          </a:ln>
        </p:spPr>
      </p:pic>
      <p:pic>
        <p:nvPicPr>
          <p:cNvPr id="5123" name="14 Imagen"/>
          <p:cNvPicPr>
            <a:picLocks noChangeAspect="1"/>
          </p:cNvPicPr>
          <p:nvPr/>
        </p:nvPicPr>
        <p:blipFill>
          <a:blip r:embed="rId3" cstate="print"/>
          <a:srcRect/>
          <a:stretch>
            <a:fillRect/>
          </a:stretch>
        </p:blipFill>
        <p:spPr bwMode="auto">
          <a:xfrm>
            <a:off x="1476375" y="2779713"/>
            <a:ext cx="428625" cy="438150"/>
          </a:xfrm>
          <a:prstGeom prst="rect">
            <a:avLst/>
          </a:prstGeom>
          <a:noFill/>
          <a:ln w="9525">
            <a:noFill/>
            <a:miter lim="800000"/>
            <a:headEnd/>
            <a:tailEnd/>
          </a:ln>
        </p:spPr>
      </p:pic>
      <p:pic>
        <p:nvPicPr>
          <p:cNvPr id="5124" name="17 Imagen"/>
          <p:cNvPicPr>
            <a:picLocks noChangeAspect="1"/>
          </p:cNvPicPr>
          <p:nvPr/>
        </p:nvPicPr>
        <p:blipFill>
          <a:blip r:embed="rId2" cstate="print"/>
          <a:srcRect/>
          <a:stretch>
            <a:fillRect/>
          </a:stretch>
        </p:blipFill>
        <p:spPr bwMode="auto">
          <a:xfrm>
            <a:off x="1690688" y="4151317"/>
            <a:ext cx="6121400" cy="360362"/>
          </a:xfrm>
          <a:prstGeom prst="rect">
            <a:avLst/>
          </a:prstGeom>
          <a:noFill/>
          <a:ln w="9525">
            <a:noFill/>
            <a:miter lim="800000"/>
            <a:headEnd/>
            <a:tailEnd/>
          </a:ln>
        </p:spPr>
      </p:pic>
      <p:pic>
        <p:nvPicPr>
          <p:cNvPr id="5125" name="18 Imagen"/>
          <p:cNvPicPr>
            <a:picLocks noChangeAspect="1"/>
          </p:cNvPicPr>
          <p:nvPr/>
        </p:nvPicPr>
        <p:blipFill>
          <a:blip r:embed="rId3" cstate="print"/>
          <a:srcRect/>
          <a:stretch>
            <a:fillRect/>
          </a:stretch>
        </p:blipFill>
        <p:spPr bwMode="auto">
          <a:xfrm>
            <a:off x="1476375" y="4000504"/>
            <a:ext cx="428625" cy="438150"/>
          </a:xfrm>
          <a:prstGeom prst="rect">
            <a:avLst/>
          </a:prstGeom>
          <a:noFill/>
          <a:ln w="9525">
            <a:noFill/>
            <a:miter lim="800000"/>
            <a:headEnd/>
            <a:tailEnd/>
          </a:ln>
        </p:spPr>
      </p:pic>
      <p:sp>
        <p:nvSpPr>
          <p:cNvPr id="16392" name="24 CuadroTexto"/>
          <p:cNvSpPr txBox="1">
            <a:spLocks noChangeArrowheads="1"/>
          </p:cNvSpPr>
          <p:nvPr/>
        </p:nvSpPr>
        <p:spPr bwMode="auto">
          <a:xfrm>
            <a:off x="1835150" y="2924175"/>
            <a:ext cx="5834063" cy="523220"/>
          </a:xfrm>
          <a:prstGeom prst="rect">
            <a:avLst/>
          </a:prstGeom>
          <a:noFill/>
          <a:ln w="9525">
            <a:noFill/>
            <a:miter lim="800000"/>
            <a:headEnd/>
            <a:tailEnd/>
          </a:ln>
        </p:spPr>
        <p:txBody>
          <a:bodyPr>
            <a:spAutoFit/>
          </a:bodyPr>
          <a:lstStyle/>
          <a:p>
            <a:r>
              <a:rPr lang="ru-RU" sz="1400" b="1" dirty="0">
                <a:latin typeface="+mj-lt"/>
              </a:rPr>
              <a:t>Как измерить отклонение вращающегося объекта от начального положения?</a:t>
            </a:r>
          </a:p>
        </p:txBody>
      </p:sp>
      <p:sp>
        <p:nvSpPr>
          <p:cNvPr id="2" name="Rectangle 1"/>
          <p:cNvSpPr/>
          <p:nvPr/>
        </p:nvSpPr>
        <p:spPr>
          <a:xfrm>
            <a:off x="1905000" y="4192799"/>
            <a:ext cx="6053138" cy="307777"/>
          </a:xfrm>
          <a:prstGeom prst="rect">
            <a:avLst/>
          </a:prstGeom>
        </p:spPr>
        <p:txBody>
          <a:bodyPr>
            <a:spAutoFit/>
          </a:bodyPr>
          <a:lstStyle/>
          <a:p>
            <a:pPr>
              <a:defRPr/>
            </a:pPr>
            <a:r>
              <a:rPr lang="ru-RU" sz="1400" b="1" dirty="0">
                <a:latin typeface="+mj-lt"/>
              </a:rPr>
              <a:t>Как наличие магнитного поля влияет на стрелку компаса?</a:t>
            </a:r>
            <a:endParaRPr lang="ru-RU" sz="1400" b="1" dirty="0">
              <a:latin typeface="+mj-lt"/>
              <a:cs typeface="+mn-cs"/>
            </a:endParaRPr>
          </a:p>
        </p:txBody>
      </p:sp>
      <p:sp>
        <p:nvSpPr>
          <p:cNvPr id="1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5129"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3"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Теория</a:t>
            </a:r>
            <a:endParaRPr lang="ru-RU" sz="2400" b="1" baseline="30000" dirty="0">
              <a:solidFill>
                <a:schemeClr val="bg1"/>
              </a:solidFill>
              <a:latin typeface="+mj-lt"/>
            </a:endParaRPr>
          </a:p>
        </p:txBody>
      </p:sp>
      <p:sp>
        <p:nvSpPr>
          <p:cNvPr id="614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6148"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6149"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6151"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2" name="11 CuadroTexto"/>
          <p:cNvSpPr txBox="1">
            <a:spLocks noChangeArrowheads="1"/>
          </p:cNvSpPr>
          <p:nvPr/>
        </p:nvSpPr>
        <p:spPr bwMode="auto">
          <a:xfrm>
            <a:off x="1403350" y="2349500"/>
            <a:ext cx="6697663" cy="1600438"/>
          </a:xfrm>
          <a:prstGeom prst="rect">
            <a:avLst/>
          </a:prstGeom>
          <a:noFill/>
          <a:ln w="9525">
            <a:noFill/>
            <a:miter lim="800000"/>
            <a:headEnd/>
            <a:tailEnd/>
          </a:ln>
        </p:spPr>
        <p:txBody>
          <a:bodyPr>
            <a:spAutoFit/>
          </a:bodyPr>
          <a:lstStyle/>
          <a:p>
            <a:pPr algn="just"/>
            <a:r>
              <a:rPr lang="ru-RU" sz="1400" dirty="0" smtClean="0">
                <a:latin typeface="+mj-lt"/>
              </a:rPr>
              <a:t>Силовые линии магнитного поля, создаваемого катушкой, имеют высокую концентрацию на единицу площади, то есть напряженность вдоль оси симметрии. Такая ось определяет диполь, то есть два конца, различающиеся направлением силовых линий, проходящих через единичную площадь, перпендикулярную ей. Это определяет ориентацию магнитных взаимодействий. </a:t>
            </a:r>
            <a:r>
              <a:rPr lang="ru-RU" dirty="0" smtClean="0"/>
              <a:t> </a:t>
            </a:r>
            <a:r>
              <a:rPr lang="ru-RU" sz="1400" dirty="0" smtClean="0">
                <a:latin typeface="+mj-lt"/>
              </a:rPr>
              <a:t>Согласно общему определению и принятой в Европе терминологии, северный конец магнита или катушки выступает в качестве компаса, указывающего на истинный север планеты. </a:t>
            </a:r>
          </a:p>
          <a:p>
            <a:pPr algn="just"/>
            <a:r>
              <a:rPr lang="ru-RU" sz="1400" dirty="0" smtClean="0">
                <a:latin typeface="+mj-lt"/>
              </a:rPr>
              <a:t> </a:t>
            </a:r>
          </a:p>
        </p:txBody>
      </p:sp>
      <p:pic>
        <p:nvPicPr>
          <p:cNvPr id="6154" name="Picture 28" descr="http://web.educastur.princast.es/proyectos/jimena/pj_franciscga/campmag.jpg"/>
          <p:cNvPicPr>
            <a:picLocks noChangeAspect="1" noChangeArrowheads="1"/>
          </p:cNvPicPr>
          <p:nvPr/>
        </p:nvPicPr>
        <p:blipFill>
          <a:blip r:embed="rId2" cstate="print"/>
          <a:srcRect/>
          <a:stretch>
            <a:fillRect/>
          </a:stretch>
        </p:blipFill>
        <p:spPr bwMode="auto">
          <a:xfrm>
            <a:off x="2268538" y="3906838"/>
            <a:ext cx="4433887" cy="2433637"/>
          </a:xfrm>
          <a:prstGeom prst="rect">
            <a:avLst/>
          </a:prstGeom>
          <a:noFill/>
          <a:ln w="9525">
            <a:noFill/>
            <a:miter lim="800000"/>
            <a:headEnd/>
            <a:tailEnd/>
          </a:ln>
        </p:spPr>
      </p:pic>
      <p:sp>
        <p:nvSpPr>
          <p:cNvPr id="6155" name="TextBox 1"/>
          <p:cNvSpPr txBox="1">
            <a:spLocks noChangeArrowheads="1"/>
          </p:cNvSpPr>
          <p:nvPr/>
        </p:nvSpPr>
        <p:spPr bwMode="auto">
          <a:xfrm>
            <a:off x="3092450" y="6156325"/>
            <a:ext cx="542925" cy="368300"/>
          </a:xfrm>
          <a:prstGeom prst="rect">
            <a:avLst/>
          </a:prstGeom>
          <a:noFill/>
          <a:ln w="9525">
            <a:noFill/>
            <a:miter lim="800000"/>
            <a:headEnd/>
            <a:tailEnd/>
          </a:ln>
        </p:spPr>
        <p:txBody>
          <a:bodyPr wrap="none">
            <a:spAutoFit/>
          </a:bodyPr>
          <a:lstStyle/>
          <a:p>
            <a:r>
              <a:rPr lang="ru-RU" dirty="0" smtClean="0"/>
              <a:t>( - )</a:t>
            </a:r>
          </a:p>
        </p:txBody>
      </p:sp>
      <p:sp>
        <p:nvSpPr>
          <p:cNvPr id="6156" name="TextBox 14"/>
          <p:cNvSpPr txBox="1">
            <a:spLocks noChangeArrowheads="1"/>
          </p:cNvSpPr>
          <p:nvPr/>
        </p:nvSpPr>
        <p:spPr bwMode="auto">
          <a:xfrm>
            <a:off x="5410200" y="6156325"/>
            <a:ext cx="601663" cy="368300"/>
          </a:xfrm>
          <a:prstGeom prst="rect">
            <a:avLst/>
          </a:prstGeom>
          <a:noFill/>
          <a:ln w="9525">
            <a:noFill/>
            <a:miter lim="800000"/>
            <a:headEnd/>
            <a:tailEnd/>
          </a:ln>
        </p:spPr>
        <p:txBody>
          <a:bodyPr wrap="none">
            <a:spAutoFit/>
          </a:bodyPr>
          <a:lstStyle/>
          <a:p>
            <a:r>
              <a:rPr lang="ru-RU" dirty="0" smtClean="0"/>
              <a:t>( + )</a:t>
            </a:r>
          </a:p>
        </p:txBody>
      </p:sp>
      <p:sp>
        <p:nvSpPr>
          <p:cNvPr id="14"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Теория</a:t>
            </a:r>
            <a:endParaRPr lang="ru-RU" sz="2400" b="1" baseline="30000" dirty="0">
              <a:solidFill>
                <a:schemeClr val="bg1"/>
              </a:solidFill>
              <a:latin typeface="+mj-lt"/>
            </a:endParaRPr>
          </a:p>
        </p:txBody>
      </p:sp>
      <p:sp>
        <p:nvSpPr>
          <p:cNvPr id="717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7172"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3"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717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pic>
        <p:nvPicPr>
          <p:cNvPr id="7177" name="Picture 30" descr="http://www.lu6wg.org.ar/images/negative-declination.gif"/>
          <p:cNvPicPr>
            <a:picLocks noChangeAspect="1" noChangeArrowheads="1"/>
          </p:cNvPicPr>
          <p:nvPr/>
        </p:nvPicPr>
        <p:blipFill>
          <a:blip r:embed="rId2" cstate="print"/>
          <a:srcRect/>
          <a:stretch>
            <a:fillRect/>
          </a:stretch>
        </p:blipFill>
        <p:spPr bwMode="auto">
          <a:xfrm>
            <a:off x="4716463" y="2492375"/>
            <a:ext cx="3248025" cy="3609975"/>
          </a:xfrm>
          <a:prstGeom prst="rect">
            <a:avLst/>
          </a:prstGeom>
          <a:noFill/>
          <a:ln w="9525">
            <a:noFill/>
            <a:miter lim="800000"/>
            <a:headEnd/>
            <a:tailEnd/>
          </a:ln>
        </p:spPr>
      </p:pic>
      <p:sp>
        <p:nvSpPr>
          <p:cNvPr id="3" name="TextBox 2"/>
          <p:cNvSpPr txBox="1"/>
          <p:nvPr/>
        </p:nvSpPr>
        <p:spPr>
          <a:xfrm>
            <a:off x="4765675" y="2420938"/>
            <a:ext cx="1171283" cy="461665"/>
          </a:xfrm>
          <a:prstGeom prst="rect">
            <a:avLst/>
          </a:prstGeom>
          <a:solidFill>
            <a:schemeClr val="bg1"/>
          </a:solidFill>
        </p:spPr>
        <p:txBody>
          <a:bodyPr wrap="none">
            <a:spAutoFit/>
          </a:bodyPr>
          <a:lstStyle/>
          <a:p>
            <a:r>
              <a:rPr lang="ru-RU" sz="1200" dirty="0">
                <a:latin typeface="+mn-lt"/>
              </a:rPr>
              <a:t>Магнитный север</a:t>
            </a:r>
          </a:p>
          <a:p>
            <a:r>
              <a:rPr lang="ru-RU" sz="1200" dirty="0">
                <a:latin typeface="+mn-lt"/>
              </a:rPr>
              <a:t>(компас)</a:t>
            </a:r>
          </a:p>
        </p:txBody>
      </p:sp>
      <p:sp>
        <p:nvSpPr>
          <p:cNvPr id="27" name="TextBox 26"/>
          <p:cNvSpPr txBox="1"/>
          <p:nvPr/>
        </p:nvSpPr>
        <p:spPr>
          <a:xfrm>
            <a:off x="6059488" y="2492375"/>
            <a:ext cx="1072601" cy="461665"/>
          </a:xfrm>
          <a:prstGeom prst="rect">
            <a:avLst/>
          </a:prstGeom>
          <a:solidFill>
            <a:schemeClr val="bg1"/>
          </a:solidFill>
        </p:spPr>
        <p:txBody>
          <a:bodyPr wrap="none">
            <a:spAutoFit/>
          </a:bodyPr>
          <a:lstStyle/>
          <a:p>
            <a:r>
              <a:rPr lang="ru-RU" sz="1200" dirty="0">
                <a:latin typeface="+mn-lt"/>
              </a:rPr>
              <a:t>Истинный север</a:t>
            </a:r>
          </a:p>
          <a:p>
            <a:r>
              <a:rPr lang="ru-RU" sz="1200" dirty="0">
                <a:latin typeface="+mn-lt"/>
              </a:rPr>
              <a:t>(географический)</a:t>
            </a:r>
            <a:endParaRPr lang="ru-RU" sz="1050" dirty="0">
              <a:latin typeface="+mn-lt"/>
            </a:endParaRPr>
          </a:p>
        </p:txBody>
      </p:sp>
      <p:sp>
        <p:nvSpPr>
          <p:cNvPr id="28" name="13 CuadroTexto"/>
          <p:cNvSpPr txBox="1">
            <a:spLocks noChangeArrowheads="1"/>
          </p:cNvSpPr>
          <p:nvPr/>
        </p:nvSpPr>
        <p:spPr bwMode="auto">
          <a:xfrm>
            <a:off x="1490663" y="2420938"/>
            <a:ext cx="3009900" cy="3323987"/>
          </a:xfrm>
          <a:prstGeom prst="rect">
            <a:avLst/>
          </a:prstGeom>
          <a:noFill/>
          <a:ln w="9525">
            <a:noFill/>
            <a:miter lim="800000"/>
            <a:headEnd/>
            <a:tailEnd/>
          </a:ln>
        </p:spPr>
        <p:txBody>
          <a:bodyPr>
            <a:spAutoFit/>
          </a:bodyPr>
          <a:lstStyle/>
          <a:p>
            <a:pPr algn="just"/>
            <a:r>
              <a:rPr lang="ru-RU" sz="1400" dirty="0">
                <a:latin typeface="+mj-lt"/>
              </a:rPr>
              <a:t>Стороны света определяются осью и направлением вращения. Таким образом, географические направления "восток-запад" и "север-юг" определяются по движению звезд.</a:t>
            </a:r>
            <a:r>
              <a:rPr lang="ru-RU" dirty="0" smtClean="0"/>
              <a:t> </a:t>
            </a:r>
            <a:r>
              <a:rPr lang="ru-RU" sz="1400" dirty="0" smtClean="0">
                <a:latin typeface="+mj-lt"/>
              </a:rPr>
              <a:t>Такой инструмент, как компас, служит для ориентации, хотя показывает не точное истинное направление на север, а фактическое направление силовых линий магнитного поля Земли в данной точке. Угол между направлением магнитной стрелки и осью вращения Земли называется </a:t>
            </a:r>
            <a:r>
              <a:rPr lang="ru-RU" sz="1400" i="1" dirty="0" smtClean="0">
                <a:latin typeface="+mj-lt"/>
              </a:rPr>
              <a:t>магнитным склонением</a:t>
            </a:r>
            <a:r>
              <a:rPr lang="ru-RU" sz="1400" dirty="0" smtClean="0">
                <a:latin typeface="+mj-lt"/>
              </a:rPr>
              <a:t>, которое может быть положительным или отрицательным, в зависимости от направления такого отклонения</a:t>
            </a:r>
            <a:r>
              <a:rPr lang="ru-RU" sz="1400" dirty="0"/>
              <a:t>.</a:t>
            </a:r>
          </a:p>
        </p:txBody>
      </p:sp>
      <p:sp>
        <p:nvSpPr>
          <p:cNvPr id="14"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Теория </a:t>
            </a:r>
            <a:endParaRPr lang="ru-RU" sz="2400" b="1" baseline="30000" dirty="0">
              <a:solidFill>
                <a:schemeClr val="bg1"/>
              </a:solidFill>
              <a:latin typeface="+mj-lt"/>
            </a:endParaRPr>
          </a:p>
        </p:txBody>
      </p:sp>
      <p:sp>
        <p:nvSpPr>
          <p:cNvPr id="33813" name="11 CuadroTexto"/>
          <p:cNvSpPr txBox="1">
            <a:spLocks noChangeArrowheads="1"/>
          </p:cNvSpPr>
          <p:nvPr/>
        </p:nvSpPr>
        <p:spPr bwMode="auto">
          <a:xfrm>
            <a:off x="5003800" y="2690813"/>
            <a:ext cx="2881313" cy="3323987"/>
          </a:xfrm>
          <a:prstGeom prst="rect">
            <a:avLst/>
          </a:prstGeom>
          <a:noFill/>
          <a:ln w="9525">
            <a:noFill/>
            <a:miter lim="800000"/>
            <a:headEnd/>
            <a:tailEnd/>
          </a:ln>
        </p:spPr>
        <p:txBody>
          <a:bodyPr>
            <a:spAutoFit/>
          </a:bodyPr>
          <a:lstStyle/>
          <a:p>
            <a:pPr algn="just"/>
            <a:r>
              <a:rPr lang="ru-RU" sz="1400" dirty="0" smtClean="0">
                <a:latin typeface="+mj-lt"/>
              </a:rPr>
              <a:t>Таким образом, и согласно наблюдениям Эрстеда и Фарадея, определяется только восприятие направления силовых линий магнитного поля вблизи концов оси симметрии, или </a:t>
            </a:r>
            <a:r>
              <a:rPr lang="ru-RU" sz="1400" i="1" dirty="0" smtClean="0">
                <a:latin typeface="+mj-lt"/>
              </a:rPr>
              <a:t>магнитный полюс</a:t>
            </a:r>
            <a:r>
              <a:rPr lang="ru-RU" sz="1400" dirty="0" smtClean="0">
                <a:latin typeface="+mj-lt"/>
              </a:rPr>
              <a:t>.</a:t>
            </a:r>
          </a:p>
          <a:p>
            <a:pPr algn="just"/>
            <a:endParaRPr lang="ru-RU" sz="1400" dirty="0" smtClean="0">
              <a:latin typeface="+mj-lt"/>
              <a:cs typeface="Calibri" pitchFamily="34" charset="0"/>
            </a:endParaRPr>
          </a:p>
          <a:p>
            <a:pPr algn="just"/>
            <a:r>
              <a:rPr lang="ru-RU" sz="1400" dirty="0" smtClean="0">
                <a:latin typeface="+mj-lt"/>
              </a:rPr>
              <a:t>Европейская конвенция о наименованиях магнитных полюсов устанавливает, что вблизи географического северного полюса Земли должен находиться южный магнитный полюс, который притягивает северный полюс стрелки компаса.</a:t>
            </a:r>
            <a:endParaRPr lang="ru-RU" sz="1400" dirty="0" smtClean="0">
              <a:latin typeface="+mj-lt"/>
              <a:cs typeface="Calibri" pitchFamily="34" charset="0"/>
            </a:endParaRPr>
          </a:p>
          <a:p>
            <a:pPr algn="just">
              <a:defRPr/>
            </a:pPr>
            <a:endParaRPr lang="ru-RU" sz="1400" dirty="0">
              <a:latin typeface="Calibri" pitchFamily="34" charset="0"/>
              <a:cs typeface="+mn-cs"/>
            </a:endParaRPr>
          </a:p>
        </p:txBody>
      </p:sp>
      <p:sp>
        <p:nvSpPr>
          <p:cNvPr id="819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8197"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198"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8200" name="AutoShape 33" descr="data:image/jpeg;base64,/9j/4AAQSkZJRgABAQAAAQABAAD/2wCEAAkGBhIQEBUQEBIQFRAVEBAUEhQVFBAUEhQWFRAWFRYSFBUXHSgeFxsjGRIVHy8gIycpLC4sFR4xNTAqNScrLCkBCQoKDgwOFw8PGikfHBw0LDUsKiwsKSktLDUsLCoqKikxLCkpKSksKSktLDUpKSkpLCwpKSwsKS4pLCwpLCoqKf/AABEIALEBHQMBIgACEQEDEQH/xAAbAAEAAgMBAQAAAAAAAAAAAAAABAUBAwYCB//EAEkQAAIBAgMEBAgLBQgBBQAAAAECAAMRBBIhBQYTMSJBUZMUMlJhcYGR0hUjQlNUY3KSsdPhFnOhwdEHNFVilLKz8DMkQ3SChP/EABsBAQEAAwEBAQAAAAAAAAAAAAABAwQFAgYH/8QAKxEBAAIBAwMCBQQDAAAAAAAAAAECEQMEEiExQQVREyJxodFhgZHwIzJS/9oADAMBAAIRAxEAPwD7jERAREQEREBERASBtfaq4dQxFyWAABAJ7Tr2CTjOB3k2lxqpsegvRTsPafWfwEDosPvhQbxs6+lbj2reWNDbFF/FqofWAfYZx+A2Cr0hXq1cilrLZc3IkXPZqDK3aNIU3KrUWouhDKQQb9RHK8uB9NDX1EzefLaGMdPEZl+ySPwMtdl7yYgVVVnLJqWDAXtaw153v+Ek9B3sTVh64dQRNsBEReAiYLTF4FbWxXHIp0H0zA1KlMghVXXIH1GYmwsNQL8tJ7+C/rsR3g/pM7AH/paH7il/xiVe8mMdcRQQVAiNTrlr1uApKtSA6eRrmzN0dOd+qOyQs/gr67Ed5+kfBX12I7z9JUPt2pTpZi9MZto1aAeqDkROI4U9Ei+igC5A1kDE724hqRsEpuVXogNxUvQSpx+kbcMligBHZrfSXK4dN8FfXYjvP0j4K+uxHefpKzAbw1ahqjLSutKq4F3XhMtRkFKuxvYkKDcAW10tYmCm+r5CWFPNkGXQgPU8IWmyJldg9lYaqx9WokymHQ/BX12I7z9I+CvrsR3n6SsO3a3g6VW4KGpXqJnZX4dJFNTKXu1yTwwt7gXcaSjwu9uJeiqmwYU8PduiKpvwCaoUm7K3EZfEFhrfmIyYdf8ABX12J7z9I+C/rsR3n6Sm21vDXpVaqUVpnIrNdxUIITCtVygKRYkgC/n5GRcRvVWTEJTbJda4puFDKrio4VWszX6N+QzajXLcRlcOk+CvrsR3n6THwV9diO8/SVWA3hrGjUqVVp5lwVDEjItQD41KhNMi5LZTS5i2jchaV+G32quwW1C+aoMtmz1cuIp0wKVnIBy1M3NuXZezKYdN8FfXYjvP0mPgr67Ed5+koqO9tWq1KnTFHO4w4qEh2FNqjVg6lQRqOCNCb66yvrb7V6aPVYU7mnSdKZUi1qDPUAJYXzOptrcWNg1jGTDqq+AdBnp1KzMpU5GcEOAekuo5kXt57SVh8fTqXyMCR4y3sy36mU6qdORm+m1wD2gH2yoxo/8AUN+5o/76sC6iIhSIiAiIgIiYZrQKfejafBo5Qem91XzD5R9ht65wN5P2/tPwiszA9AdFPQOv185WqZ7iEl0+xcbSSkLYpqT36auFamfOoI6xbkZWbzY2lVr5qNiAoDMBYM1zr59Layrdp5WQh7Fh6JupYQsoJeojM4N0YobHkCR1W19M10aOdwvV4zegch6zLzC0czAAdc8T1Zq/LGfK22fu4Gpg+E44f/oe34ST+y4+k4//AFL/ANJbYSjlQDzTdJxg+Nf3Uf7Lj6Tj/wDUv/SP2XH0rH/6h/6S8iOMHxr+6jO7A+k4/wD1D/0jdndvwKlw+PXq3a96jXC68kX5I9cvJgy8YicpOreY4zPRB2D/AHWj+4pf7BJzKDzAMrNjVslOnQqKyVFpKtmy2bKoBKMCQR/HXUCWd5WNW7Ux1BGRK2rZ1KXRyockql2AspJJAueuaU3lo8OjUfMvGo8VRkd8qAIWLlAQoXircmw19M97T3bpYiqlVy+ZCmWxA8SpxF5gka87EXGhvYTTX3XRuCoeotGjh6lAoDrUR+F0XbrFqNj19LmJAq714dWADE3qFWazKoULUzVQzAB0BpEErfqm9dvUOGat2CrURCDTqhw9QqEXhlc124iW01zTQd0aB8biMozZVLHKqsHvTW2oU8Vjzvy1sBJFPd+mEKE1GLVaVRmZruWpFClyByHDUW9PWSZR4/aTD6DO2uhvTqjKeI1MCp0fiyXRlAa1yDItDfPDPma9RVAUhmpVRmU0hVNQArcIqsCWIAF/PN7bq0SSb1LMxZ1zdFzxnrLmFvkvUYi1uzWaX3Lw5ynp3VUVScjWC0lp8nUi5VEuf8oItrcJO094qNAhWuzFqANg2VRWq5Fd3tlUeMdTqFM8tvHRNJq1O7hWpKVysjDiugU2cA2IcMD1ie8fu5SrtmcvY8LOqtZKgpMWQOLagEnla4Osxhd2KNOiaAzZC1NvkA3pspUXVRfVBe9ydbwFbeOiKVaouduBTNR1FNw5XpWKhgMwPDaxGmhmlNt4XOHJAqWanmyVOgOM1MKzZbJeohABtciwvPWE3SoU1rIM5WvT4dQFh4vT5EAG/wAa3SNydLkzA3QoBxU6WfpZmOQls1R6mpK3HSqMejbnbqEBT3vwxQ1A1TIArMeBiBYNT4gJ6HkDN6JcU2DAMLEEAg+bmDKSvuZh3p8I8TL0PlAnoYcUBzBHiDna4OoIl3h6ARFQXsqqovzsBbX2QPcp8b/eG/c0f99WW1WqFBZjZQCSTyAHXKkI1Wq1QIypw6aqXyqWs1Qkhb3A6Q8YA+aBcxEQEREBERATn979q8Kjw1PTqXHnC/KPr5S9qOFBJNgAST5hznzPbW0jiKzVPk8lHYo5f19csQkoM9MZgCYae0YM9LyuTpPImyjSzMF6ubegdXrkl7qn7NpELmI6Ta+gdQnU7AwWuY9UpsJRzMB6hOzwWHyIB5pjhbSkCIiV5IiICIiBFxuD4gFmKMrhlZQpIIuDoRY3BI9c0jA1fpL93R92WEQK/wABq/SX7uj7sz4DV+kv3dH3ZPiXKYQPAav0l+7o+7HgNX6S/d0fdk+IyYQPAav0l+7o+7HgNb6S/d0fdk+IyYQPAa30l+7o+7HgNb6S/d0fdk+IyYQPAa30l+7o+7HgNb6S/d0fdk+IyYQPAa30l+7o+7HgNb6S/d0fdk+JMmFa2zXYgPWdlDKxXJSAbK2YAkC9rgSxyzMQpERAREQERNeIrBFLsbKoJJ8wEDnd9Nq5KYoqek+reZP1P4Thzr2STtPHmvVaq3WdB2LyVfZ/ORgZkiHmQmYzRmmVEuUhkaegSw2dQIW58ZtfV1CQ8PQzuF6ubegHl6zL7DUszAeeY5ZY6QuNgYK5zHkJ0cjYHD5EA80kyPJERAREQEREBERAREQEREBERAREQEREBERAREQEREBMXmZ5gZvOU322rZRh15tZn8yg6D1kewTodo45aFJqtQ2VVJPqHL+U+JY/bdWrVaqztdmJt1AdQHoAtMOrr10sZdHZenam85cZiIj3XEwZTU9ruOYB/h+Ek09rqeYI/jLTeaVvOGTW9F3elGePKP0WNuqehItPGIeTD8JOwlLiMF6ubejsmzF627S5ltDU05+esx9YWGz6GVMx8ZtfV1CdNu/grnMer8ZUUKeZwB5vbOywGHyIB7ZihJSYiJUIiICIiAiIgIiICIiAiIgIiICIiAiIgIiICIiAiIgJ5nqQNs7TXDUXrPyVSfSbaL6zaSZxGVrWbTFY8uH/ALTtvXIwiHlZ6ns6K/z9k+fGb8di2rVGqubs7Fj6zy/lNF5xNa/O3J+j7DaxttGtfPn6+WJm8WiYm8Tpd2CVP2hy/CUOGpZmnW7vYXM+nJRb1mbe2r1y4PrGrX4U1l12wMFc5j1fjOlEi4DDZEA9slCdZ8OzERAREQEREBERAREQEREBERAREQEREBERAREQEREBExeLwBnzL+0zbueoMKh6KWap52I6K+oazu94NsLhcO9ZupTlHlMdFHt/nPh2IxDVHao5uzMWY9pPOaW71ONeMeX0Hoez+LqfGt2r2+rXaIict9tnqTNpib8NSuZYjMsepeKVmUzB0rC/XPo+6eycii/Man7R/wC29U5LYGB4lUG2iWPpPUJ9Q2fhciAdfXOvt6YjL4f1Xcc7cEmZEWmZsuKREQEREBERAREQEREBERAREQEREBERAREQEREBERA8xMmU+9O2hhMM9XTNbKg7XPL+vqktPGMy9adJ1LRSveen8uC/tJ29xaww6HoUic3nc/0H4mcaJ6qVCxLMSWYksTzJJveeZw9W/O8y/Sdnto2+jXTjx3ZJgGYmRMbaLSzwlGy+eQsLRzNOm2HgeJVGnRWx9J6h/wB7Js6FMy5HqG4ilJ/R1e6Wycqi415t6T1eqdeJE2bhsiAdfXJk68RiMPhNS83tNp8kRErwREQEREBERAREQEREBERAREQEREBERAREQEREBERA8T5L/aHt7wjEcJT8XSuvmL/KPq5e2d/vht3wTDM4PxjdCmP8x6/UNZ8VJubmaO71cRxh9L6DtOV517eO31YiWW7qA4uiCAQaqgg6g+mdguxKTYwV6QU071krJYWR1Ui9uw2nA1t3XRvwtHju+h3O+roW4zGemXz60yJ7rjpH7TfiZ7wlHM3mm5T5sNqdT/Hz90/BUcq3659B3S2TlAuNfGb0nq9Q0nK7FwXEqDTorYnznqH/AHsn07ZuFyIB1nnOvt6Yh8V6rueduEfumCZmBMzacQiIgYJldTr1qpZqb0lpBsqEozFrAXa4caZrgfZnnatEPUoIwupqVLqeRtQci46/XNu2MWaGGq1UALU6FV1B5XSmWAIFtNOqA4WI+do9y/5kcLEfO0e5f8yQcFtWsatKlUX/AMgxBOamabDhillsudgR8Ydb9Uj4ffAPlAoVeJUUNSUtS6SWqHMWvZf/AAtoe0ee1yLbhYj52j3L/mRwsR87R7l/zJS4bfQMGbhsUDFrrYZaPxWV2BNy16vIeSfNeXjd6VpVHR6b5KbBXqAoRc4c1gAt8x6IIv2xkT+FiPnaPcv+ZHCxHztHuX/MlHj982RWVMO/GVGcqz0woUcIqSwOt+ONB5J9Jm4PeunUFVslQU6SVHLWuGWmzK3oboEgHqsYyYT+FiPnaPcv+ZHCxHztHuX/ADJRrvoVqvSq0HDBlyopVmycKizN0SQxvXACjsPpO2pvWaeHp16iEl/CbqgGvCz6AswsSFH6RkW/CxHztHuX/MjhYj52j3L/AJkpsRviQrDgslS7qmdqTKWp1uG40a511FtTflpJOA3qWsyBaVQI7U0VyU8Z8IuJAyg3AyNa/aPXGRYcLEfO0e5f8yOFiPnaPcv+ZKutveoqtRWk7Orqi2anZicQtA63stmcaHW19L6TK74Uyhbh1BlqJTYdC4Y02Yi97GxQj8NJMiz4WI+do9y/5k8VziUUvmpPl1Kim4LAHUA5zra9tOdpTvvmQU+IZVKs9TM9MEIcMayEG9rmxBudLeiXOx9qLiafEClenUQg9TU3KHUcxddDLlMJtGsHAZSCpFwRyM2SrFBUxalQBnoVi9tAxFWlYkDr6R9plpIpERAREQERED5Fv/j6uIxHiPwaYKqbEgm/SbTzi3qE5QS72ozLXqakHiVPN8oyKK2liqN9pQT7ec42ri1ur9C2WdLRrWsRMfwjbPxho1UqqASjBgDext1GWOA3oq0a1SqoU8UsWQ5stybgjr05SG1ND8kr9lv5G81nBj5Lj0MCP4i4mrfb0vMzaIn+5bF6aWpmdSv97+GhmuSe0k+0y1wdLKvnkTDYM5hmtbnoQZf7HwfEqjyVsT/ITb0NPrhpb3cVpTp2hc7tLWQaYOu5vc2qYQX7OdTsnUjbeI/w/E97gvzZO2XhciDtMmWnWiuIw+J1NXnabTEff8qb4cxH+H4nvcF+bHw3iP8AD8T3uC/NlzaZtLiWPlH/ADH3/Kl+G8R/h+J73BfmyHU3nxIxNKj8HYjI6sWfPQOSzAZiVYrbXkSD2AzprTBEmJ93qL1jvWPv+Vdjj8dh/wB5V/4Hk3EUFqIyOAyMrKynkQRYg+YgyBtWoEqUHbRFqVMzWNlvQcAsQNBfrMskIIuLEHUHqnpiRMLsijTIKIARmynUkZgoaxJ0vkX2SvpbAwdCmtFlp5WcAZyoZ31sAdLnpNoPKOmpl7KHePd5sUUy1AgUEHok3+MpuNQQf/ata9tb9Qge1o4J0StloBTUORmAQZ8wW3Stc3pLp/kB6hJOIp4a5d+BqwdmYpqyDh5iT1i+X+Er8TuwzUKdJXAem9VlqZXDLxGcnKA2vj8muptqJo/Y9i6lqqGmjsyDh9I5scmKOY5rc6eXQdd+qBYrszBr8SEw4LK4CdDMVcLmAF8xBFNPUg7BPD4nBUEesXw6Ic+ds6FTbpOOZudSSB1nXnPGP3ZFWo9TPYvUw7XC9ICkrKQG84c+iV/7EEg5qiZjh6lEZaWVQGopSV7Zudkue29tANQtcPsfB6rTp0SVYMwWxYMVAGexvqqqLHqUdgnhamBqjhDwdlRsgBy5A1UElVPIkgm4E0YHdXIa2Z78VK6AjiZ1Faoaj6lraM2lh1CQam4zMzO1RLsAhVUqJTKcJKZuEcEtakOu2tuwwLfF0cGWZaq0QyZXYtZMvGdiOmbC7Mjcj6ec9U0wlGolBVpLUGWqiAC46PAVwPs9C/ZIm3d1mxLOy1cmdKaEZSbBaddCQQQRpiOojxbG4MY3dY1WpE1LcOlTptZdTwzcMhv0eZ7er1hnG7MwFTpsaAzVblxUQZmSotVlvfykDEDr156yVS2Zg6rjKmHZkRLBcjELlIQ2B5ZXYA9jHtlOm4fxZRqikmhWpXyObh6VOmGIZzyWlyFhraWeA3eani2xJqAqVrKEykWFR6b9uXTh25XN7kwJtbYOHcWalTOijxepUKKPQFYiSMHgKdFctNVVczMQBa7Mbsx7STzMkTBgQKv96p//AB8R/wAtGWAlYK6vilyHMEo1lci5AJqUrKW5X6J0v1SzgIiICIiAiIgcBvTuY71WrUivS1KkHnbXX1TlcRu/iKfjU2I7Vsw/hPtBWaqmFU8wJr329Lzl1tv6tr6MRXpMR7vhjoQbEEHz6TFp9mxW79KoOkoPpAP4ykxm4FFtVGX7JI/hymvbaT4l1tL13TnpqVmPp1fOMMSGt2g3/GfQt0dk2AJGp6TfyHslcNw2p1FbMSoYEgga+udvsvCZEHaeczaGjNP9nP8AVN9TXx8KenlNAmYibThkREBERAwRK1MNWplhSFE0y2ZQxcFbgZlFgRbNc/8A2tLOIFfmxPk4f79X3YzYnycP9+r7sn2mbS5FfmxPk4f79X3YzYnycP8Afq+7LC0WjIr82J8nD/fq+7GbE+Th/v1fdlhaLRkV+bE+Th/v1fdjNifJw/36vuywtFoyK/NifJw/36vuxmxPk4f79X3ZYWi0ZFfmxPk4f79X3YzYnycP9+r7ssLRaMor82J8nD/fq+7PFeniXUp8QoawLK1QsATqV6I1te3nlnaIVroUQihVACgWAHIDsmyIkCIiAiIgIiICIiAMxEQMGZWIgZiIgIiICIiAiIgIiICIiAiIgIiICIiAiIgIiICIiAiIgIiICIi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dirty="0"/>
          </a:p>
        </p:txBody>
      </p:sp>
      <p:sp>
        <p:nvSpPr>
          <p:cNvPr id="8201" name="AutoShape 35" descr="data:image/jpeg;base64,/9j/4AAQSkZJRgABAQAAAQABAAD/2wCEAAkGBhIQEBUQEBIQFRAVEBAUEhQVFBAUEhQWFRAWFRYSFBUXHSgeFxsjGRIVHy8gIycpLC4sFR4xNTAqNScrLCkBCQoKDgwOFw8PGikfHBw0LDUsKiwsKSktLDUsLCoqKikxLCkpKSksKSktLDUpKSkpLCwpKSwsKS4pLCwpLCoqKf/AABEIALEBHQMBIgACEQEDEQH/xAAbAAEAAgMBAQAAAAAAAAAAAAAABAUBAwYCB//EAEkQAAIBAgMEBAgLBQgBBQAAAAECAAMRBBIhBQYTMSJBUZMUMlJhcYGR0hUjQlNUY3KSsdPhFnOhwdEHNFVilLKz8DMkQ3SChP/EABsBAQEAAwEBAQAAAAAAAAAAAAABAwQFAgYH/8QAKxEBAAIBAwMCBQQDAAAAAAAAAAECEQMEEiExQQVREyJxodFhgZHwIzJS/9oADAMBAAIRAxEAPwD7jERAREQEREBERASBtfaq4dQxFyWAABAJ7Tr2CTjOB3k2lxqpsegvRTsPafWfwEDosPvhQbxs6+lbj2reWNDbFF/FqofWAfYZx+A2Cr0hXq1cilrLZc3IkXPZqDK3aNIU3KrUWouhDKQQb9RHK8uB9NDX1EzefLaGMdPEZl+ySPwMtdl7yYgVVVnLJqWDAXtaw153v+Ek9B3sTVh64dQRNsBEReAiYLTF4FbWxXHIp0H0zA1KlMghVXXIH1GYmwsNQL8tJ7+C/rsR3g/pM7AH/paH7il/xiVe8mMdcRQQVAiNTrlr1uApKtSA6eRrmzN0dOd+qOyQs/gr67Ed5+kfBX12I7z9JUPt2pTpZi9MZto1aAeqDkROI4U9Ei+igC5A1kDE724hqRsEpuVXogNxUvQSpx+kbcMligBHZrfSXK4dN8FfXYjvP0j4K+uxHefpKzAbw1ahqjLSutKq4F3XhMtRkFKuxvYkKDcAW10tYmCm+r5CWFPNkGXQgPU8IWmyJldg9lYaqx9WokymHQ/BX12I7z9I+CvrsR3n6SsO3a3g6VW4KGpXqJnZX4dJFNTKXu1yTwwt7gXcaSjwu9uJeiqmwYU8PduiKpvwCaoUm7K3EZfEFhrfmIyYdf8ABX12J7z9I+C/rsR3n6Sm21vDXpVaqUVpnIrNdxUIITCtVygKRYkgC/n5GRcRvVWTEJTbJda4puFDKrio4VWszX6N+QzajXLcRlcOk+CvrsR3n6THwV9diO8/SVWA3hrGjUqVVp5lwVDEjItQD41KhNMi5LZTS5i2jchaV+G32quwW1C+aoMtmz1cuIp0wKVnIBy1M3NuXZezKYdN8FfXYjvP0mPgr67Ed5+koqO9tWq1KnTFHO4w4qEh2FNqjVg6lQRqOCNCb66yvrb7V6aPVYU7mnSdKZUi1qDPUAJYXzOptrcWNg1jGTDqq+AdBnp1KzMpU5GcEOAekuo5kXt57SVh8fTqXyMCR4y3sy36mU6qdORm+m1wD2gH2yoxo/8AUN+5o/76sC6iIhSIiAiIgIiYZrQKfejafBo5Qem91XzD5R9ht65wN5P2/tPwiszA9AdFPQOv185WqZ7iEl0+xcbSSkLYpqT36auFamfOoI6xbkZWbzY2lVr5qNiAoDMBYM1zr59Layrdp5WQh7Fh6JupYQsoJeojM4N0YobHkCR1W19M10aOdwvV4zegch6zLzC0czAAdc8T1Zq/LGfK22fu4Gpg+E44f/oe34ST+y4+k4//AFL/ANJbYSjlQDzTdJxg+Nf3Uf7Lj6Tj/wDUv/SP2XH0rH/6h/6S8iOMHxr+6jO7A+k4/wD1D/0jdndvwKlw+PXq3a96jXC68kX5I9cvJgy8YicpOreY4zPRB2D/AHWj+4pf7BJzKDzAMrNjVslOnQqKyVFpKtmy2bKoBKMCQR/HXUCWd5WNW7Ux1BGRK2rZ1KXRyockql2AspJJAueuaU3lo8OjUfMvGo8VRkd8qAIWLlAQoXircmw19M97T3bpYiqlVy+ZCmWxA8SpxF5gka87EXGhvYTTX3XRuCoeotGjh6lAoDrUR+F0XbrFqNj19LmJAq714dWADE3qFWazKoULUzVQzAB0BpEErfqm9dvUOGat2CrURCDTqhw9QqEXhlc124iW01zTQd0aB8biMozZVLHKqsHvTW2oU8Vjzvy1sBJFPd+mEKE1GLVaVRmZruWpFClyByHDUW9PWSZR4/aTD6DO2uhvTqjKeI1MCp0fiyXRlAa1yDItDfPDPma9RVAUhmpVRmU0hVNQArcIqsCWIAF/PN7bq0SSb1LMxZ1zdFzxnrLmFvkvUYi1uzWaX3Lw5ynp3VUVScjWC0lp8nUi5VEuf8oItrcJO094qNAhWuzFqANg2VRWq5Fd3tlUeMdTqFM8tvHRNJq1O7hWpKVysjDiugU2cA2IcMD1ie8fu5SrtmcvY8LOqtZKgpMWQOLagEnla4Osxhd2KNOiaAzZC1NvkA3pspUXVRfVBe9ydbwFbeOiKVaouduBTNR1FNw5XpWKhgMwPDaxGmhmlNt4XOHJAqWanmyVOgOM1MKzZbJeohABtciwvPWE3SoU1rIM5WvT4dQFh4vT5EAG/wAa3SNydLkzA3QoBxU6WfpZmOQls1R6mpK3HSqMejbnbqEBT3vwxQ1A1TIArMeBiBYNT4gJ6HkDN6JcU2DAMLEEAg+bmDKSvuZh3p8I8TL0PlAnoYcUBzBHiDna4OoIl3h6ARFQXsqqovzsBbX2QPcp8b/eG/c0f99WW1WqFBZjZQCSTyAHXKkI1Wq1QIypw6aqXyqWs1Qkhb3A6Q8YA+aBcxEQEREBERATn979q8Kjw1PTqXHnC/KPr5S9qOFBJNgAST5hznzPbW0jiKzVPk8lHYo5f19csQkoM9MZgCYae0YM9LyuTpPImyjSzMF6ubegdXrkl7qn7NpELmI6Ta+gdQnU7AwWuY9UpsJRzMB6hOzwWHyIB5pjhbSkCIiV5IiICIiBFxuD4gFmKMrhlZQpIIuDoRY3BI9c0jA1fpL93R92WEQK/wABq/SX7uj7sz4DV+kv3dH3ZPiXKYQPAav0l+7o+7HgNX6S/d0fdk+IyYQPAav0l+7o+7HgNb6S/d0fdk+IyYQPAa30l+7o+7HgNb6S/d0fdk+IyYQPAa30l+7o+7HgNb6S/d0fdk+IyYQPAa30l+7o+7HgNb6S/d0fdk+JMmFa2zXYgPWdlDKxXJSAbK2YAkC9rgSxyzMQpERAREQERNeIrBFLsbKoJJ8wEDnd9Nq5KYoqek+reZP1P4Thzr2STtPHmvVaq3WdB2LyVfZ/ORgZkiHmQmYzRmmVEuUhkaegSw2dQIW58ZtfV1CQ8PQzuF6ubegHl6zL7DUszAeeY5ZY6QuNgYK5zHkJ0cjYHD5EA80kyPJERAREQEREBERAREQEREBERAREQEREBERAREQEREBMXmZ5gZvOU322rZRh15tZn8yg6D1kewTodo45aFJqtQ2VVJPqHL+U+JY/bdWrVaqztdmJt1AdQHoAtMOrr10sZdHZenam85cZiIj3XEwZTU9ruOYB/h+Ek09rqeYI/jLTeaVvOGTW9F3elGePKP0WNuqehItPGIeTD8JOwlLiMF6ubejsmzF627S5ltDU05+esx9YWGz6GVMx8ZtfV1CdNu/grnMer8ZUUKeZwB5vbOywGHyIB7ZihJSYiJUIiICIiAiIgIiICIiAiIgIiICIiAiIgIiICIiAiIgJ5nqQNs7TXDUXrPyVSfSbaL6zaSZxGVrWbTFY8uH/ALTtvXIwiHlZ6ns6K/z9k+fGb8di2rVGqubs7Fj6zy/lNF5xNa/O3J+j7DaxttGtfPn6+WJm8WiYm8Tpd2CVP2hy/CUOGpZmnW7vYXM+nJRb1mbe2r1y4PrGrX4U1l12wMFc5j1fjOlEi4DDZEA9slCdZ8OzERAREQEREBERAREQEREBERAREQEREBERAREQEREBExeLwBnzL+0zbueoMKh6KWap52I6K+oazu94NsLhcO9ZupTlHlMdFHt/nPh2IxDVHao5uzMWY9pPOaW71ONeMeX0Hoez+LqfGt2r2+rXaIict9tnqTNpib8NSuZYjMsepeKVmUzB0rC/XPo+6eycii/Man7R/wC29U5LYGB4lUG2iWPpPUJ9Q2fhciAdfXOvt6YjL4f1Xcc7cEmZEWmZsuKREQEREBERAREQEREBERAREQEREBERAREQEREBERA8xMmU+9O2hhMM9XTNbKg7XPL+vqktPGMy9adJ1LRSveen8uC/tJ29xaww6HoUic3nc/0H4mcaJ6qVCxLMSWYksTzJJveeZw9W/O8y/Sdnto2+jXTjx3ZJgGYmRMbaLSzwlGy+eQsLRzNOm2HgeJVGnRWx9J6h/wB7Js6FMy5HqG4ilJ/R1e6Wycqi415t6T1eqdeJE2bhsiAdfXJk68RiMPhNS83tNp8kRErwREQEREBERAREQEREBERAREQEREBERAREQEREBERA8T5L/aHt7wjEcJT8XSuvmL/KPq5e2d/vht3wTDM4PxjdCmP8x6/UNZ8VJubmaO71cRxh9L6DtOV517eO31YiWW7qA4uiCAQaqgg6g+mdguxKTYwV6QU071krJYWR1Ui9uw2nA1t3XRvwtHju+h3O+roW4zGemXz60yJ7rjpH7TfiZ7wlHM3mm5T5sNqdT/Hz90/BUcq3659B3S2TlAuNfGb0nq9Q0nK7FwXEqDTorYnznqH/AHsn07ZuFyIB1nnOvt6Yh8V6rueduEfumCZmBMzacQiIgYJldTr1qpZqb0lpBsqEozFrAXa4caZrgfZnnatEPUoIwupqVLqeRtQci46/XNu2MWaGGq1UALU6FV1B5XSmWAIFtNOqA4WI+do9y/5kcLEfO0e5f8yQcFtWsatKlUX/AMgxBOamabDhillsudgR8Ydb9Uj4ffAPlAoVeJUUNSUtS6SWqHMWvZf/AAtoe0ee1yLbhYj52j3L/mRwsR87R7l/zJS4bfQMGbhsUDFrrYZaPxWV2BNy16vIeSfNeXjd6VpVHR6b5KbBXqAoRc4c1gAt8x6IIv2xkT+FiPnaPcv+ZHCxHztHuX/MlHj982RWVMO/GVGcqz0woUcIqSwOt+ONB5J9Jm4PeunUFVslQU6SVHLWuGWmzK3oboEgHqsYyYT+FiPnaPcv+ZHCxHztHuX/ADJRrvoVqvSq0HDBlyopVmycKizN0SQxvXACjsPpO2pvWaeHp16iEl/CbqgGvCz6AswsSFH6RkW/CxHztHuX/MjhYj52j3L/AJkpsRviQrDgslS7qmdqTKWp1uG40a511FtTflpJOA3qWsyBaVQI7U0VyU8Z8IuJAyg3AyNa/aPXGRYcLEfO0e5f8yOFiPnaPcv+ZKutveoqtRWk7Orqi2anZicQtA63stmcaHW19L6TK74Uyhbh1BlqJTYdC4Y02Yi97GxQj8NJMiz4WI+do9y/5k8VziUUvmpPl1Kim4LAHUA5zra9tOdpTvvmQU+IZVKs9TM9MEIcMayEG9rmxBudLeiXOx9qLiafEClenUQg9TU3KHUcxddDLlMJtGsHAZSCpFwRyM2SrFBUxalQBnoVi9tAxFWlYkDr6R9plpIpERAREQERED5Fv/j6uIxHiPwaYKqbEgm/SbTzi3qE5QS72ozLXqakHiVPN8oyKK2liqN9pQT7ec42ri1ur9C2WdLRrWsRMfwjbPxho1UqqASjBgDext1GWOA3oq0a1SqoU8UsWQ5stybgjr05SG1ND8kr9lv5G81nBj5Lj0MCP4i4mrfb0vMzaIn+5bF6aWpmdSv97+GhmuSe0k+0y1wdLKvnkTDYM5hmtbnoQZf7HwfEqjyVsT/ITb0NPrhpb3cVpTp2hc7tLWQaYOu5vc2qYQX7OdTsnUjbeI/w/E97gvzZO2XhciDtMmWnWiuIw+J1NXnabTEff8qb4cxH+H4nvcF+bHw3iP8AD8T3uC/NlzaZtLiWPlH/ADH3/Kl+G8R/h+J73BfmyHU3nxIxNKj8HYjI6sWfPQOSzAZiVYrbXkSD2AzprTBEmJ93qL1jvWPv+Vdjj8dh/wB5V/4Hk3EUFqIyOAyMrKynkQRYg+YgyBtWoEqUHbRFqVMzWNlvQcAsQNBfrMskIIuLEHUHqnpiRMLsijTIKIARmynUkZgoaxJ0vkX2SvpbAwdCmtFlp5WcAZyoZ31sAdLnpNoPKOmpl7KHePd5sUUy1AgUEHok3+MpuNQQf/ata9tb9Qge1o4J0StloBTUORmAQZ8wW3Stc3pLp/kB6hJOIp4a5d+BqwdmYpqyDh5iT1i+X+Er8TuwzUKdJXAem9VlqZXDLxGcnKA2vj8muptqJo/Y9i6lqqGmjsyDh9I5scmKOY5rc6eXQdd+qBYrszBr8SEw4LK4CdDMVcLmAF8xBFNPUg7BPD4nBUEesXw6Ic+ds6FTbpOOZudSSB1nXnPGP3ZFWo9TPYvUw7XC9ICkrKQG84c+iV/7EEg5qiZjh6lEZaWVQGopSV7Zudkue29tANQtcPsfB6rTp0SVYMwWxYMVAGexvqqqLHqUdgnhamBqjhDwdlRsgBy5A1UElVPIkgm4E0YHdXIa2Z78VK6AjiZ1Faoaj6lraM2lh1CQam4zMzO1RLsAhVUqJTKcJKZuEcEtakOu2tuwwLfF0cGWZaq0QyZXYtZMvGdiOmbC7Mjcj6ec9U0wlGolBVpLUGWqiAC46PAVwPs9C/ZIm3d1mxLOy1cmdKaEZSbBaddCQQQRpiOojxbG4MY3dY1WpE1LcOlTptZdTwzcMhv0eZ7er1hnG7MwFTpsaAzVblxUQZmSotVlvfykDEDr156yVS2Zg6rjKmHZkRLBcjELlIQ2B5ZXYA9jHtlOm4fxZRqikmhWpXyObh6VOmGIZzyWlyFhraWeA3eani2xJqAqVrKEykWFR6b9uXTh25XN7kwJtbYOHcWalTOijxepUKKPQFYiSMHgKdFctNVVczMQBa7Mbsx7STzMkTBgQKv96p//AB8R/wAtGWAlYK6vilyHMEo1lci5AJqUrKW5X6J0v1SzgIiICIiAiIgcBvTuY71WrUivS1KkHnbXX1TlcRu/iKfjU2I7Vsw/hPtBWaqmFU8wJr329Lzl1tv6tr6MRXpMR7vhjoQbEEHz6TFp9mxW79KoOkoPpAP4ykxm4FFtVGX7JI/hymvbaT4l1tL13TnpqVmPp1fOMMSGt2g3/GfQt0dk2AJGp6TfyHslcNw2p1FbMSoYEgga+udvsvCZEHaeczaGjNP9nP8AVN9TXx8KenlNAmYibThkREBERAwRK1MNWplhSFE0y2ZQxcFbgZlFgRbNc/8A2tLOIFfmxPk4f79X3YzYnycP9+r7sn2mbS5FfmxPk4f79X3YzYnycP8Afq+7LC0WjIr82J8nD/fq+7GbE+Th/v1fdlhaLRkV+bE+Th/v1fdjNifJw/36vuywtFoyK/NifJw/36vuxmxPk4f79X3ZYWi0ZFfmxPk4f79X3YzYnycP9+r7ssLRaMor82J8nD/fq+7PFeniXUp8QoawLK1QsATqV6I1te3nlnaIVroUQihVACgWAHIDsmyIkCIiAiIgIiICIiAMxEQMGZWIgZiIgIiICIiAiIgIiICIiAiIgIiICIiAiIgIiICIiAiIgIiICIiB/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dirty="0"/>
          </a:p>
        </p:txBody>
      </p:sp>
      <p:sp>
        <p:nvSpPr>
          <p:cNvPr id="820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pic>
        <p:nvPicPr>
          <p:cNvPr id="15" name="14 Imagen" descr="globo.jpg"/>
          <p:cNvPicPr>
            <a:picLocks noChangeAspect="1"/>
          </p:cNvPicPr>
          <p:nvPr/>
        </p:nvPicPr>
        <p:blipFill>
          <a:blip r:embed="rId2" cstate="print"/>
          <a:stretch>
            <a:fillRect/>
          </a:stretch>
        </p:blipFill>
        <p:spPr>
          <a:xfrm>
            <a:off x="1142976" y="2500306"/>
            <a:ext cx="3571900" cy="3364695"/>
          </a:xfrm>
          <a:prstGeom prst="rect">
            <a:avLst/>
          </a:prstGeom>
        </p:spPr>
      </p:pic>
      <p:sp>
        <p:nvSpPr>
          <p:cNvPr id="14"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
        <p:nvSpPr>
          <p:cNvPr id="16" name="TextBox 15"/>
          <p:cNvSpPr txBox="1"/>
          <p:nvPr/>
        </p:nvSpPr>
        <p:spPr>
          <a:xfrm>
            <a:off x="3556633" y="4869160"/>
            <a:ext cx="1366080" cy="276999"/>
          </a:xfrm>
          <a:prstGeom prst="rect">
            <a:avLst/>
          </a:prstGeom>
          <a:noFill/>
        </p:spPr>
        <p:txBody>
          <a:bodyPr wrap="none">
            <a:spAutoFit/>
          </a:bodyPr>
          <a:lstStyle/>
          <a:p>
            <a:r>
              <a:rPr lang="ru-RU" sz="1200" b="1">
                <a:latin typeface="+mn-lt"/>
              </a:rPr>
              <a:t>Магнитный </a:t>
            </a:r>
            <a:r>
              <a:rPr lang="ru-RU" sz="1200" b="1" smtClean="0">
                <a:latin typeface="+mn-lt"/>
              </a:rPr>
              <a:t>север</a:t>
            </a:r>
            <a:endParaRPr lang="ru-RU" sz="1200" b="1" dirty="0">
              <a:latin typeface="+mn-lt"/>
            </a:endParaRPr>
          </a:p>
        </p:txBody>
      </p:sp>
      <p:sp>
        <p:nvSpPr>
          <p:cNvPr id="17" name="TextBox 16"/>
          <p:cNvSpPr txBox="1"/>
          <p:nvPr/>
        </p:nvSpPr>
        <p:spPr>
          <a:xfrm>
            <a:off x="3052763" y="2379960"/>
            <a:ext cx="1358064" cy="461665"/>
          </a:xfrm>
          <a:prstGeom prst="rect">
            <a:avLst/>
          </a:prstGeom>
          <a:noFill/>
        </p:spPr>
        <p:txBody>
          <a:bodyPr wrap="none">
            <a:spAutoFit/>
          </a:bodyPr>
          <a:lstStyle/>
          <a:p>
            <a:r>
              <a:rPr lang="ru-RU" sz="1200" b="1" dirty="0">
                <a:latin typeface="+mn-lt"/>
              </a:rPr>
              <a:t>Истинный север</a:t>
            </a:r>
          </a:p>
          <a:p>
            <a:r>
              <a:rPr lang="ru-RU" sz="1200" b="1" dirty="0">
                <a:latin typeface="+mn-lt"/>
              </a:rPr>
              <a:t>(географический)</a:t>
            </a:r>
            <a:endParaRPr lang="ru-RU" sz="1050" b="1" dirty="0">
              <a:latin typeface="+mn-lt"/>
            </a:endParaRPr>
          </a:p>
        </p:txBody>
      </p:sp>
      <p:sp>
        <p:nvSpPr>
          <p:cNvPr id="18" name="TextBox 17"/>
          <p:cNvSpPr txBox="1"/>
          <p:nvPr/>
        </p:nvSpPr>
        <p:spPr>
          <a:xfrm>
            <a:off x="1142976" y="5229200"/>
            <a:ext cx="1358064" cy="461665"/>
          </a:xfrm>
          <a:prstGeom prst="rect">
            <a:avLst/>
          </a:prstGeom>
          <a:noFill/>
        </p:spPr>
        <p:txBody>
          <a:bodyPr wrap="none">
            <a:spAutoFit/>
          </a:bodyPr>
          <a:lstStyle/>
          <a:p>
            <a:r>
              <a:rPr lang="ru-RU" sz="1200" b="1">
                <a:latin typeface="+mn-lt"/>
              </a:rPr>
              <a:t>Истинный </a:t>
            </a:r>
            <a:r>
              <a:rPr lang="ru-RU" sz="1200" b="1">
                <a:latin typeface="+mn-lt"/>
              </a:rPr>
              <a:t>юг</a:t>
            </a:r>
            <a:endParaRPr lang="ru-RU" sz="1200" b="1" dirty="0">
              <a:latin typeface="+mn-lt"/>
            </a:endParaRPr>
          </a:p>
          <a:p>
            <a:r>
              <a:rPr lang="ru-RU" sz="1200" b="1" dirty="0">
                <a:latin typeface="+mn-lt"/>
              </a:rPr>
              <a:t>(географический)</a:t>
            </a:r>
            <a:endParaRPr lang="ru-RU" sz="1050" b="1" dirty="0">
              <a:latin typeface="+mn-lt"/>
            </a:endParaRPr>
          </a:p>
        </p:txBody>
      </p:sp>
      <p:sp>
        <p:nvSpPr>
          <p:cNvPr id="19" name="TextBox 18"/>
          <p:cNvSpPr txBox="1"/>
          <p:nvPr/>
        </p:nvSpPr>
        <p:spPr>
          <a:xfrm>
            <a:off x="612775" y="3501008"/>
            <a:ext cx="1159292" cy="276999"/>
          </a:xfrm>
          <a:prstGeom prst="rect">
            <a:avLst/>
          </a:prstGeom>
          <a:noFill/>
        </p:spPr>
        <p:txBody>
          <a:bodyPr wrap="none">
            <a:spAutoFit/>
          </a:bodyPr>
          <a:lstStyle/>
          <a:p>
            <a:r>
              <a:rPr lang="ru-RU" sz="1200" b="1">
                <a:latin typeface="+mn-lt"/>
              </a:rPr>
              <a:t>Магнитный </a:t>
            </a:r>
            <a:r>
              <a:rPr lang="ru-RU" sz="1200" b="1">
                <a:latin typeface="+mn-lt"/>
              </a:rPr>
              <a:t>юг</a:t>
            </a:r>
            <a:endParaRPr lang="ru-RU" sz="12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6" name="11 CuadroTexto"/>
          <p:cNvSpPr txBox="1">
            <a:spLocks noChangeArrowheads="1"/>
          </p:cNvSpPr>
          <p:nvPr/>
        </p:nvSpPr>
        <p:spPr bwMode="auto">
          <a:xfrm>
            <a:off x="1403350" y="2420938"/>
            <a:ext cx="6454798" cy="1169551"/>
          </a:xfrm>
          <a:prstGeom prst="rect">
            <a:avLst/>
          </a:prstGeom>
          <a:noFill/>
          <a:ln w="9525">
            <a:noFill/>
            <a:miter lim="800000"/>
            <a:headEnd/>
            <a:tailEnd/>
          </a:ln>
        </p:spPr>
        <p:txBody>
          <a:bodyPr wrap="square">
            <a:spAutoFit/>
          </a:bodyPr>
          <a:lstStyle/>
          <a:p>
            <a:pPr algn="just"/>
            <a:r>
              <a:rPr lang="ru-RU" sz="1400" dirty="0" smtClean="0">
                <a:latin typeface="+mj-lt"/>
              </a:rPr>
              <a:t>В связи с динамичностью материала, создающего магнитное поле в глубине планеты, местоположение полюсов не является постоянным. Меняется также величина напряженности магнитного поля в каждой точке Земли. С учетом принципа наложения полей, можно говорить о наличии второго поля, перпендикулярного полю Земли. Вот как измерение угла отклонения результирующего поля позволяет установить связь между обоими полями. </a:t>
            </a:r>
            <a:endParaRPr lang="ru-RU" sz="1400" dirty="0">
              <a:latin typeface="+mj-lt"/>
            </a:endParaRPr>
          </a:p>
        </p:txBody>
      </p:sp>
      <p:sp>
        <p:nvSpPr>
          <p:cNvPr id="921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9220"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922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9222"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pic>
        <p:nvPicPr>
          <p:cNvPr id="9224" name="Picture 35" descr="http://www.pnas.org/content/105/49/19096/F1.large.jpg"/>
          <p:cNvPicPr>
            <a:picLocks noChangeAspect="1" noChangeArrowheads="1"/>
          </p:cNvPicPr>
          <p:nvPr/>
        </p:nvPicPr>
        <p:blipFill>
          <a:blip r:embed="rId2" cstate="print"/>
          <a:srcRect l="304" r="40192"/>
          <a:stretch>
            <a:fillRect/>
          </a:stretch>
        </p:blipFill>
        <p:spPr bwMode="auto">
          <a:xfrm>
            <a:off x="5322888" y="4043363"/>
            <a:ext cx="2449512" cy="2335212"/>
          </a:xfrm>
          <a:prstGeom prst="rect">
            <a:avLst/>
          </a:prstGeom>
          <a:noFill/>
          <a:ln w="9525">
            <a:noFill/>
            <a:miter lim="800000"/>
            <a:headEnd/>
            <a:tailEnd/>
          </a:ln>
        </p:spPr>
      </p:pic>
      <p:pic>
        <p:nvPicPr>
          <p:cNvPr id="9225" name="Picture 35" descr="http://www.pnas.org/content/105/49/19096/F1.large.jpg"/>
          <p:cNvPicPr>
            <a:picLocks noChangeAspect="1" noChangeArrowheads="1"/>
          </p:cNvPicPr>
          <p:nvPr/>
        </p:nvPicPr>
        <p:blipFill>
          <a:blip r:embed="rId2" cstate="print"/>
          <a:srcRect l="58060"/>
          <a:stretch>
            <a:fillRect/>
          </a:stretch>
        </p:blipFill>
        <p:spPr bwMode="auto">
          <a:xfrm>
            <a:off x="2124075" y="4076700"/>
            <a:ext cx="2232025" cy="2505075"/>
          </a:xfrm>
          <a:prstGeom prst="rect">
            <a:avLst/>
          </a:prstGeom>
          <a:noFill/>
          <a:ln w="9525">
            <a:noFill/>
            <a:miter lim="800000"/>
            <a:headEnd/>
            <a:tailEnd/>
          </a:ln>
        </p:spPr>
      </p:pic>
      <p:sp>
        <p:nvSpPr>
          <p:cNvPr id="3" name="TextBox 2"/>
          <p:cNvSpPr txBox="1">
            <a:spLocks noRot="1" noChangeAspect="1" noMove="1" noResize="1" noEditPoints="1" noAdjustHandles="1" noChangeArrowheads="1" noChangeShapeType="1" noTextEdit="1"/>
          </p:cNvSpPr>
          <p:nvPr/>
        </p:nvSpPr>
        <p:spPr>
          <a:xfrm>
            <a:off x="3655222" y="3717032"/>
            <a:ext cx="1708866" cy="544508"/>
          </a:xfrm>
          <a:prstGeom prst="rect">
            <a:avLst/>
          </a:prstGeom>
          <a:blipFill rotWithShape="1">
            <a:blip r:embed="rId3" cstate="print"/>
            <a:stretch>
              <a:fillRect/>
            </a:stretch>
          </a:blipFill>
        </p:spPr>
        <p:txBody>
          <a:bodyPr/>
          <a:lstStyle/>
          <a:p>
            <a:r>
              <a:rPr lang="ru-RU" dirty="0">
                <a:noFill/>
              </a:rPr>
              <a:t> </a:t>
            </a:r>
          </a:p>
        </p:txBody>
      </p:sp>
      <p:sp>
        <p:nvSpPr>
          <p:cNvPr id="34" name="TextBox 33"/>
          <p:cNvSpPr txBox="1">
            <a:spLocks noRot="1" noChangeAspect="1" noMove="1" noResize="1" noEditPoints="1" noAdjustHandles="1" noChangeArrowheads="1" noChangeShapeType="1" noTextEdit="1"/>
          </p:cNvSpPr>
          <p:nvPr/>
        </p:nvSpPr>
        <p:spPr>
          <a:xfrm>
            <a:off x="3789942" y="6093296"/>
            <a:ext cx="647728" cy="402931"/>
          </a:xfrm>
          <a:prstGeom prst="rect">
            <a:avLst/>
          </a:prstGeom>
          <a:blipFill rotWithShape="1">
            <a:blip r:embed="rId4" cstate="print"/>
            <a:stretch>
              <a:fillRect b="-1515"/>
            </a:stretch>
          </a:blipFill>
        </p:spPr>
        <p:txBody>
          <a:bodyPr/>
          <a:lstStyle/>
          <a:p>
            <a:r>
              <a:rPr lang="ru-RU" dirty="0">
                <a:noFill/>
              </a:rPr>
              <a:t> </a:t>
            </a:r>
          </a:p>
        </p:txBody>
      </p:sp>
      <p:sp>
        <p:nvSpPr>
          <p:cNvPr id="4" name="Rectangle 3"/>
          <p:cNvSpPr/>
          <p:nvPr/>
        </p:nvSpPr>
        <p:spPr>
          <a:xfrm>
            <a:off x="2339975" y="6083300"/>
            <a:ext cx="1536700" cy="36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7" name="TextBox 36"/>
          <p:cNvSpPr txBox="1">
            <a:spLocks noRot="1" noChangeAspect="1" noMove="1" noResize="1" noEditPoints="1" noAdjustHandles="1" noChangeArrowheads="1" noChangeShapeType="1" noTextEdit="1"/>
          </p:cNvSpPr>
          <p:nvPr/>
        </p:nvSpPr>
        <p:spPr>
          <a:xfrm>
            <a:off x="2718816" y="5816297"/>
            <a:ext cx="318997" cy="276999"/>
          </a:xfrm>
          <a:prstGeom prst="rect">
            <a:avLst/>
          </a:prstGeom>
          <a:blipFill rotWithShape="1">
            <a:blip r:embed="rId5" cstate="print"/>
            <a:stretch>
              <a:fillRect/>
            </a:stretch>
          </a:blipFill>
        </p:spPr>
        <p:txBody>
          <a:bodyPr/>
          <a:lstStyle/>
          <a:p>
            <a:r>
              <a:rPr lang="ru-RU" dirty="0">
                <a:noFill/>
              </a:rPr>
              <a:t> </a:t>
            </a:r>
          </a:p>
        </p:txBody>
      </p:sp>
      <p:sp>
        <p:nvSpPr>
          <p:cNvPr id="38" name="Rectangle 37"/>
          <p:cNvSpPr/>
          <p:nvPr/>
        </p:nvSpPr>
        <p:spPr>
          <a:xfrm>
            <a:off x="5276850" y="4051300"/>
            <a:ext cx="227013"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31" name="TextBox 4"/>
          <p:cNvSpPr txBox="1">
            <a:spLocks noChangeArrowheads="1"/>
          </p:cNvSpPr>
          <p:nvPr/>
        </p:nvSpPr>
        <p:spPr bwMode="auto">
          <a:xfrm>
            <a:off x="2774950" y="4292600"/>
            <a:ext cx="1406525" cy="246221"/>
          </a:xfrm>
          <a:prstGeom prst="rect">
            <a:avLst/>
          </a:prstGeom>
          <a:solidFill>
            <a:schemeClr val="bg1"/>
          </a:solidFill>
          <a:ln w="9525">
            <a:noFill/>
            <a:miter lim="800000"/>
            <a:headEnd/>
            <a:tailEnd/>
          </a:ln>
        </p:spPr>
        <p:txBody>
          <a:bodyPr>
            <a:spAutoFit/>
          </a:bodyPr>
          <a:lstStyle/>
          <a:p>
            <a:r>
              <a:rPr lang="ru-RU" sz="1000" dirty="0" smtClean="0"/>
              <a:t>Поле Земли </a:t>
            </a:r>
            <a:endParaRPr lang="ru-RU" sz="1000" dirty="0"/>
          </a:p>
        </p:txBody>
      </p:sp>
      <p:sp>
        <p:nvSpPr>
          <p:cNvPr id="9232" name="TextBox 39"/>
          <p:cNvSpPr txBox="1">
            <a:spLocks noChangeArrowheads="1"/>
          </p:cNvSpPr>
          <p:nvPr/>
        </p:nvSpPr>
        <p:spPr bwMode="auto">
          <a:xfrm rot="5400000">
            <a:off x="3706809" y="5270435"/>
            <a:ext cx="1214444" cy="246221"/>
          </a:xfrm>
          <a:prstGeom prst="rect">
            <a:avLst/>
          </a:prstGeom>
          <a:solidFill>
            <a:schemeClr val="bg1"/>
          </a:solidFill>
          <a:ln w="9525">
            <a:noFill/>
            <a:miter lim="800000"/>
            <a:headEnd/>
            <a:tailEnd/>
          </a:ln>
        </p:spPr>
        <p:txBody>
          <a:bodyPr wrap="square">
            <a:spAutoFit/>
          </a:bodyPr>
          <a:lstStyle/>
          <a:p>
            <a:r>
              <a:rPr lang="ru-RU" sz="1000" dirty="0" smtClean="0"/>
              <a:t>Поле катушки</a:t>
            </a:r>
            <a:endParaRPr lang="ru-RU" sz="1000" dirty="0"/>
          </a:p>
        </p:txBody>
      </p:sp>
      <p:sp>
        <p:nvSpPr>
          <p:cNvPr id="9233" name="TextBox 40"/>
          <p:cNvSpPr txBox="1">
            <a:spLocks noChangeArrowheads="1"/>
          </p:cNvSpPr>
          <p:nvPr/>
        </p:nvSpPr>
        <p:spPr bwMode="auto">
          <a:xfrm rot="-2668499">
            <a:off x="2382631" y="5202300"/>
            <a:ext cx="1530186" cy="246221"/>
          </a:xfrm>
          <a:prstGeom prst="rect">
            <a:avLst/>
          </a:prstGeom>
          <a:solidFill>
            <a:schemeClr val="bg1"/>
          </a:solidFill>
          <a:ln w="9525">
            <a:noFill/>
            <a:miter lim="800000"/>
            <a:headEnd/>
            <a:tailEnd/>
          </a:ln>
        </p:spPr>
        <p:txBody>
          <a:bodyPr wrap="square">
            <a:spAutoFit/>
          </a:bodyPr>
          <a:lstStyle/>
          <a:p>
            <a:r>
              <a:rPr lang="ru-RU" sz="1000" dirty="0" smtClean="0"/>
              <a:t>Результирующее поле </a:t>
            </a:r>
            <a:endParaRPr lang="ru-RU" sz="1000" dirty="0"/>
          </a:p>
        </p:txBody>
      </p:sp>
      <p:sp>
        <p:nvSpPr>
          <p:cNvPr id="42" name="TextBox 41"/>
          <p:cNvSpPr txBox="1"/>
          <p:nvPr/>
        </p:nvSpPr>
        <p:spPr>
          <a:xfrm>
            <a:off x="2987824" y="5680298"/>
            <a:ext cx="888851" cy="400110"/>
          </a:xfrm>
          <a:prstGeom prst="rect">
            <a:avLst/>
          </a:prstGeom>
          <a:solidFill>
            <a:schemeClr val="bg1"/>
          </a:solidFill>
          <a:effectLst>
            <a:softEdge rad="31750"/>
          </a:effectLst>
        </p:spPr>
        <p:txBody>
          <a:bodyPr wrap="square">
            <a:spAutoFit/>
          </a:bodyPr>
          <a:lstStyle/>
          <a:p>
            <a:pPr>
              <a:defRPr/>
            </a:pPr>
            <a:r>
              <a:rPr lang="ru-RU" sz="1000" dirty="0" smtClean="0"/>
              <a:t>Угол отклонения</a:t>
            </a:r>
            <a:endParaRPr lang="ru-RU" sz="1000" dirty="0"/>
          </a:p>
        </p:txBody>
      </p:sp>
      <p:sp>
        <p:nvSpPr>
          <p:cNvPr id="923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45" name="TextBox 44"/>
          <p:cNvSpPr txBox="1">
            <a:spLocks noRot="1" noChangeAspect="1" noMove="1" noResize="1" noEditPoints="1" noAdjustHandles="1" noChangeArrowheads="1" noChangeShapeType="1" noTextEdit="1"/>
          </p:cNvSpPr>
          <p:nvPr/>
        </p:nvSpPr>
        <p:spPr>
          <a:xfrm>
            <a:off x="2195736" y="4293096"/>
            <a:ext cx="360040" cy="402931"/>
          </a:xfrm>
          <a:prstGeom prst="rect">
            <a:avLst/>
          </a:prstGeom>
          <a:blipFill rotWithShape="1">
            <a:blip r:embed="rId6" cstate="print"/>
            <a:stretch>
              <a:fillRect r="-11864" b="-1515"/>
            </a:stretch>
          </a:blipFill>
        </p:spPr>
        <p:txBody>
          <a:bodyPr/>
          <a:lstStyle/>
          <a:p>
            <a:r>
              <a:rPr lang="ru-RU" dirty="0">
                <a:noFill/>
              </a:rPr>
              <a:t> </a:t>
            </a:r>
          </a:p>
        </p:txBody>
      </p:sp>
      <p:sp>
        <p:nvSpPr>
          <p:cNvPr id="23"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3 CuadroTexto"/>
          <p:cNvSpPr txBox="1">
            <a:spLocks noChangeArrowheads="1"/>
          </p:cNvSpPr>
          <p:nvPr/>
        </p:nvSpPr>
        <p:spPr bwMode="auto">
          <a:xfrm>
            <a:off x="1692275" y="2643182"/>
            <a:ext cx="6192838" cy="748923"/>
          </a:xfrm>
          <a:prstGeom prst="rect">
            <a:avLst/>
          </a:prstGeom>
          <a:noFill/>
          <a:ln w="9525">
            <a:noFill/>
            <a:miter lim="800000"/>
            <a:headEnd/>
            <a:tailEnd/>
          </a:ln>
        </p:spPr>
        <p:txBody>
          <a:bodyPr>
            <a:spAutoFit/>
          </a:bodyPr>
          <a:lstStyle/>
          <a:p>
            <a:pPr algn="just"/>
            <a:r>
              <a:rPr lang="ru-RU" sz="1600" b="1" dirty="0" smtClean="0">
                <a:solidFill>
                  <a:srgbClr val="45B491"/>
                </a:solidFill>
                <a:latin typeface="Calibri" pitchFamily="34" charset="0"/>
              </a:rPr>
              <a:t>Теперь учащихся приглашают выдвинуть гипотезу, которая должна быть проверена экспериментально. </a:t>
            </a:r>
            <a:endParaRPr lang="ru-RU" sz="1600" b="1" dirty="0" smtClean="0">
              <a:solidFill>
                <a:srgbClr val="45B491"/>
              </a:solidFill>
              <a:latin typeface="Calibri" pitchFamily="34" charset="0"/>
              <a:cs typeface="Calibri" pitchFamily="34" charset="0"/>
            </a:endParaRPr>
          </a:p>
          <a:p>
            <a:pPr algn="just"/>
            <a:endParaRPr lang="ru-RU" sz="1600" b="1" baseline="30000" dirty="0">
              <a:solidFill>
                <a:srgbClr val="45B491"/>
              </a:solidFill>
              <a:latin typeface="Calibri" pitchFamily="34" charset="0"/>
              <a:cs typeface="Calibri" pitchFamily="34" charset="0"/>
            </a:endParaRPr>
          </a:p>
        </p:txBody>
      </p:sp>
      <p:pic>
        <p:nvPicPr>
          <p:cNvPr id="10243" name="14 Imagen"/>
          <p:cNvPicPr>
            <a:picLocks noChangeAspect="1"/>
          </p:cNvPicPr>
          <p:nvPr/>
        </p:nvPicPr>
        <p:blipFill>
          <a:blip r:embed="rId2" cstate="print"/>
          <a:srcRect/>
          <a:stretch>
            <a:fillRect/>
          </a:stretch>
        </p:blipFill>
        <p:spPr bwMode="auto">
          <a:xfrm>
            <a:off x="1617663" y="3498850"/>
            <a:ext cx="6267450" cy="1171575"/>
          </a:xfrm>
          <a:prstGeom prst="rect">
            <a:avLst/>
          </a:prstGeom>
          <a:noFill/>
          <a:ln w="9525">
            <a:noFill/>
            <a:miter lim="800000"/>
            <a:headEnd/>
            <a:tailEnd/>
          </a:ln>
        </p:spPr>
      </p:pic>
      <p:pic>
        <p:nvPicPr>
          <p:cNvPr id="10244" name="15 Imagen"/>
          <p:cNvPicPr>
            <a:picLocks noChangeAspect="1"/>
          </p:cNvPicPr>
          <p:nvPr/>
        </p:nvPicPr>
        <p:blipFill>
          <a:blip r:embed="rId3" cstate="print"/>
          <a:srcRect/>
          <a:stretch>
            <a:fillRect/>
          </a:stretch>
        </p:blipFill>
        <p:spPr bwMode="auto">
          <a:xfrm>
            <a:off x="1403350" y="3357563"/>
            <a:ext cx="428625" cy="438150"/>
          </a:xfrm>
          <a:prstGeom prst="rect">
            <a:avLst/>
          </a:prstGeom>
          <a:noFill/>
          <a:ln w="9525">
            <a:noFill/>
            <a:miter lim="800000"/>
            <a:headEnd/>
            <a:tailEnd/>
          </a:ln>
        </p:spPr>
      </p:pic>
      <p:sp>
        <p:nvSpPr>
          <p:cNvPr id="14" name="13 Rectángulo redondeado"/>
          <p:cNvSpPr/>
          <p:nvPr/>
        </p:nvSpPr>
        <p:spPr>
          <a:xfrm>
            <a:off x="1614488" y="2565400"/>
            <a:ext cx="6267450" cy="719138"/>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15" name="16 CuadroTexto"/>
          <p:cNvSpPr txBox="1">
            <a:spLocks noChangeArrowheads="1"/>
          </p:cNvSpPr>
          <p:nvPr/>
        </p:nvSpPr>
        <p:spPr bwMode="auto">
          <a:xfrm>
            <a:off x="1763713" y="3576638"/>
            <a:ext cx="6121400" cy="954107"/>
          </a:xfrm>
          <a:prstGeom prst="rect">
            <a:avLst/>
          </a:prstGeom>
          <a:noFill/>
          <a:ln w="9525">
            <a:noFill/>
            <a:miter lim="800000"/>
            <a:headEnd/>
            <a:tailEnd/>
          </a:ln>
        </p:spPr>
        <p:txBody>
          <a:bodyPr>
            <a:spAutoFit/>
          </a:bodyPr>
          <a:lstStyle/>
          <a:p>
            <a:pPr algn="just">
              <a:defRPr/>
            </a:pPr>
            <a:r>
              <a:rPr lang="ru-RU" sz="1400" b="1" dirty="0" smtClean="0">
                <a:latin typeface="+mj-lt"/>
              </a:rPr>
              <a:t>Зафиксируйте магнитное поле в той точке, где вы находитесь, направив сначала датчик на географический север. Затем направьте его на южный географический полюс. Должны ли, по вашему мнению, отличаться эти два показания? Если да, то в чем должна быть разница?</a:t>
            </a:r>
            <a:endParaRPr lang="ru-RU" sz="1400" b="1" dirty="0">
              <a:latin typeface="+mj-lt"/>
              <a:cs typeface="+mn-cs"/>
            </a:endParaRPr>
          </a:p>
        </p:txBody>
      </p:sp>
      <p:sp>
        <p:nvSpPr>
          <p:cNvPr id="1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0248"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ru-RU" sz="1600" b="1" dirty="0" smtClean="0">
                <a:solidFill>
                  <a:schemeClr val="bg1"/>
                </a:solidFill>
                <a:latin typeface="Calibri" pitchFamily="34" charset="0"/>
              </a:rPr>
              <a:t>Магнитное поле Земли </a:t>
            </a:r>
            <a:endParaRPr lang="ru-RU" sz="1600" b="1" dirty="0">
              <a:solidFill>
                <a:schemeClr val="bg1"/>
              </a:solidFill>
              <a:latin typeface="Calibri" pitchFamily="34" charset="0"/>
              <a:cs typeface="Calibri" pitchFamily="34" charset="0"/>
            </a:endParaRPr>
          </a:p>
        </p:txBody>
      </p:sp>
      <p:sp>
        <p:nvSpPr>
          <p:cNvPr id="12" name="10 CuadroTexto"/>
          <p:cNvSpPr txBox="1">
            <a:spLocks noChangeArrowheads="1"/>
          </p:cNvSpPr>
          <p:nvPr/>
        </p:nvSpPr>
        <p:spPr bwMode="auto">
          <a:xfrm>
            <a:off x="5508104" y="1412875"/>
            <a:ext cx="363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1000" dirty="0" smtClean="0">
                <a:solidFill>
                  <a:schemeClr val="bg1">
                    <a:lumMod val="65000"/>
                  </a:schemeClr>
                </a:solidFill>
              </a:rPr>
              <a:t>Измерение магнитного поля </a:t>
            </a:r>
            <a:r>
              <a:rPr lang="ru-RU" sz="1000" smtClean="0">
                <a:solidFill>
                  <a:schemeClr val="bg1">
                    <a:lumMod val="65000"/>
                  </a:schemeClr>
                </a:solidFill>
              </a:rPr>
              <a:t>Земли </a:t>
            </a:r>
            <a:r>
              <a:rPr lang="en-US" sz="1000" smtClean="0">
                <a:solidFill>
                  <a:schemeClr val="bg1">
                    <a:lumMod val="65000"/>
                  </a:schemeClr>
                </a:solidFill>
              </a:rPr>
              <a:t/>
            </a:r>
            <a:br>
              <a:rPr lang="en-US" sz="1000" smtClean="0">
                <a:solidFill>
                  <a:schemeClr val="bg1">
                    <a:lumMod val="65000"/>
                  </a:schemeClr>
                </a:solidFill>
              </a:rPr>
            </a:br>
            <a:r>
              <a:rPr lang="ru-RU" sz="1000" smtClean="0">
                <a:solidFill>
                  <a:schemeClr val="bg1">
                    <a:lumMod val="65000"/>
                  </a:schemeClr>
                </a:solidFill>
              </a:rPr>
              <a:t>в </a:t>
            </a:r>
            <a:r>
              <a:rPr lang="ru-RU" sz="1000" dirty="0" smtClean="0">
                <a:solidFill>
                  <a:schemeClr val="bg1">
                    <a:lumMod val="65000"/>
                  </a:schemeClr>
                </a:solidFill>
              </a:rPr>
              <a:t>определенной точке</a:t>
            </a:r>
            <a:endParaRPr lang="ru-RU" sz="1000" dirty="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11480</TotalTime>
  <Words>1295</Words>
  <Application>Microsoft Office PowerPoint</Application>
  <PresentationFormat>‫הצגה על המסך (4:3)</PresentationFormat>
  <Paragraphs>157</Paragraphs>
  <Slides>23</Slides>
  <Notes>0</Notes>
  <HiddenSlides>0</HiddenSlides>
  <MMClips>0</MMClips>
  <ScaleCrop>false</ScaleCrop>
  <HeadingPairs>
    <vt:vector size="4" baseType="variant">
      <vt:variant>
        <vt:lpstr>ערכת נושא</vt:lpstr>
      </vt:variant>
      <vt:variant>
        <vt:i4>2</vt:i4>
      </vt:variant>
      <vt:variant>
        <vt:lpstr>כותרות שקופיות</vt:lpstr>
      </vt:variant>
      <vt:variant>
        <vt:i4>23</vt:i4>
      </vt:variant>
    </vt:vector>
  </HeadingPairs>
  <TitlesOfParts>
    <vt:vector size="25" baseType="lpstr">
      <vt:lpstr>Tema de Office</vt:lpstr>
      <vt:lpstr>1_Tema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588</cp:revision>
  <dcterms:created xsi:type="dcterms:W3CDTF">2012-09-11T15:34:37Z</dcterms:created>
  <dcterms:modified xsi:type="dcterms:W3CDTF">2017-11-24T14:01:36Z</dcterms:modified>
</cp:coreProperties>
</file>