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194A5"/>
    <a:srgbClr val="39818F"/>
    <a:srgbClr val="47A1B3"/>
    <a:srgbClr val="3490A6"/>
    <a:srgbClr val="34A6A1"/>
    <a:srgbClr val="F7B047"/>
    <a:srgbClr val="F68426"/>
    <a:srgbClr val="ECA90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02" autoAdjust="0"/>
    <p:restoredTop sz="92998" autoAdjust="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5459-4FA9-444F-A599-DE91D716DBD5}" type="datetimeFigureOut">
              <a:rPr lang="es-CL" smtClean="0"/>
              <a:pPr/>
              <a:t>13-11-2016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CD9D-0D65-498A-9082-4944A21C7131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CD9D-0D65-498A-9082-4944A21C7131}" type="slidenum">
              <a:rPr lang="es-CL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pH_Págin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716016" y="1700808"/>
            <a:ext cx="36004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Кислотный дождь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utiger 55 Roman" pitchFamily="34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4048" y="213285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66"/>
                </a:solidFill>
              </a:rPr>
              <a:t>Демонстрация явления "кислотный дождь"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84" y="414233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Для сбора показаний измерений с помощью Labdisc и датчика pH, необходимо сделать следующие настройки:</a:t>
            </a:r>
          </a:p>
          <a:p>
            <a:r>
              <a:rPr lang="ru-RU" sz="1500" dirty="0" smtClean="0"/>
              <a:t> </a:t>
            </a:r>
          </a:p>
          <a:p>
            <a:endParaRPr lang="ru-RU" sz="1500" dirty="0" smtClean="0"/>
          </a:p>
          <a:p>
            <a:pPr lvl="0"/>
            <a:r>
              <a:rPr lang="ru-RU" sz="1500" dirty="0" smtClean="0"/>
              <a:t>Откройте программу GlobiLab и включите Labdisc</a:t>
            </a:r>
          </a:p>
          <a:p>
            <a:pPr lvl="0"/>
            <a:endParaRPr lang="ru-RU" sz="1500" dirty="0" smtClean="0"/>
          </a:p>
          <a:p>
            <a:pPr lvl="0"/>
            <a:r>
              <a:rPr lang="ru-RU" sz="1500" dirty="0" smtClean="0"/>
              <a:t>Нажмите на пиктограмму Bluetooth в нижнем правом углу экрана GlobiLab. Выберите используемый в настоящий момент Labdisc. </a:t>
            </a:r>
            <a:r>
              <a:rPr lang="ru-RU" sz="1500" dirty="0"/>
              <a:t>После распознавания Labdisc программой, пиктограмма изменит цвет с серого на синий          </a:t>
            </a:r>
            <a:r>
              <a:rPr lang="ru-RU" dirty="0" smtClean="0"/>
              <a:t>     .</a:t>
            </a:r>
            <a:r>
              <a:rPr lang="ru-RU" sz="1500" dirty="0" smtClean="0"/>
              <a:t>  Если вы предпочитаете USB-соединение, выполните те же указания, нажав на пиктограмму USB. </a:t>
            </a:r>
            <a:r>
              <a:rPr lang="ru-RU" sz="1500" dirty="0"/>
              <a:t>Вы увидите то же изменение цвета, когда Labdisc будет опознан                 </a:t>
            </a:r>
            <a:r>
              <a:rPr lang="ru-RU" dirty="0" smtClean="0"/>
              <a:t>.</a:t>
            </a:r>
            <a:endParaRPr lang="ru-RU" sz="1500" dirty="0" smtClean="0"/>
          </a:p>
          <a:p>
            <a:endParaRPr lang="ru-RU" sz="1500" dirty="0"/>
          </a:p>
        </p:txBody>
      </p:sp>
      <p:sp>
        <p:nvSpPr>
          <p:cNvPr id="8" name="7 Elipse"/>
          <p:cNvSpPr/>
          <p:nvPr/>
        </p:nvSpPr>
        <p:spPr>
          <a:xfrm>
            <a:off x="995384" y="3682159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965479" y="36259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65479" y="40918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517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Настройка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97" y="4591348"/>
            <a:ext cx="533400" cy="21907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373216"/>
            <a:ext cx="533400" cy="219075"/>
          </a:xfrm>
          <a:prstGeom prst="rect">
            <a:avLst/>
          </a:prstGeom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259756" y="2200500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Нажмите            , чтобы настроить Labdisc.</a:t>
            </a:r>
            <a:r>
              <a:rPr lang="ru-RU" sz="1600" dirty="0"/>
              <a:t> Выберите pH в окне "Настройки регистратора". Введите "1/сек" в качестве частоты выборки и "1000" в качестве количества замеров.</a:t>
            </a:r>
          </a:p>
          <a:p>
            <a:endParaRPr lang="ru-RU" sz="16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50" y="2145358"/>
            <a:ext cx="386333" cy="362919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73513" y="225666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22005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smtClean="0">
                <a:solidFill>
                  <a:schemeClr val="bg1"/>
                </a:solidFill>
              </a:rPr>
              <a:t>Использование </a:t>
            </a:r>
            <a:r>
              <a:rPr lang="ru-RU" sz="2400" b="1" baseline="30000" smtClean="0">
                <a:solidFill>
                  <a:schemeClr val="bg1"/>
                </a:solidFill>
              </a:rPr>
              <a:t>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52" y="3072728"/>
            <a:ext cx="2798759" cy="37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59632" y="278092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После завершения настройки датчика, начинайте измерения, нажав       </a:t>
            </a:r>
          </a:p>
          <a:p>
            <a:pPr lvl="0"/>
            <a:r>
              <a:rPr lang="ru-RU" dirty="0" smtClean="0"/>
              <a:t> </a:t>
            </a:r>
            <a:endParaRPr lang="ru-RU" sz="1600" dirty="0"/>
          </a:p>
          <a:p>
            <a:r>
              <a:rPr lang="ru-RU" sz="1600" dirty="0"/>
              <a:t>После завершения измерений, остановите Labdisc, нажав       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8" y="2744250"/>
            <a:ext cx="289638" cy="35226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14" y="3220754"/>
            <a:ext cx="344434" cy="352262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37510" y="281701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1002857" y="27664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1037510" y="333550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1002857" y="32849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38583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66226" y="2348880"/>
            <a:ext cx="45473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dirty="0" smtClean="0"/>
              <a:t>Налейте 50 мл дистиллированной воды в мерный стакан.</a:t>
            </a:r>
          </a:p>
          <a:p>
            <a:pPr lvl="0"/>
            <a:endParaRPr lang="ru-RU" sz="1500" dirty="0" smtClean="0"/>
          </a:p>
          <a:p>
            <a:pPr lvl="0"/>
            <a:r>
              <a:rPr lang="ru-RU" sz="1500" dirty="0" smtClean="0"/>
              <a:t>Погрузите датчик pH, не касаясь стенок и дна стакана.</a:t>
            </a:r>
          </a:p>
          <a:p>
            <a:pPr lvl="0"/>
            <a:endParaRPr lang="ru-RU" sz="1500" dirty="0" smtClean="0"/>
          </a:p>
          <a:p>
            <a:pPr lvl="0"/>
            <a:r>
              <a:rPr lang="ru-RU" sz="1500" dirty="0" smtClean="0"/>
              <a:t>Начните измерения и в течение нескольких секунд зарегистрируйте начальное значение pH.</a:t>
            </a:r>
          </a:p>
          <a:p>
            <a:pPr lvl="0"/>
            <a:endParaRPr lang="ru-RU" sz="1500" dirty="0" smtClean="0"/>
          </a:p>
          <a:p>
            <a:pPr lvl="0"/>
            <a:r>
              <a:rPr lang="ru-RU" sz="1500" dirty="0" smtClean="0"/>
              <a:t>Дуйте в воду через соломинку в течение одной минуты.</a:t>
            </a:r>
          </a:p>
          <a:p>
            <a:pPr lvl="0"/>
            <a:endParaRPr lang="ru-RU" sz="1500" dirty="0" smtClean="0"/>
          </a:p>
          <a:p>
            <a:pPr lvl="0"/>
            <a:r>
              <a:rPr lang="ru-RU" sz="1500" dirty="0" smtClean="0"/>
              <a:t>Продолжайте измерения в течение одной минуты, а затем остановите Labdisc. </a:t>
            </a:r>
          </a:p>
          <a:p>
            <a:pPr lvl="0"/>
            <a:endParaRPr lang="ru-RU" sz="1600" dirty="0"/>
          </a:p>
          <a:p>
            <a:endParaRPr lang="ru-RU" dirty="0"/>
          </a:p>
        </p:txBody>
      </p:sp>
      <p:sp>
        <p:nvSpPr>
          <p:cNvPr id="7" name="6 Elipse"/>
          <p:cNvSpPr/>
          <p:nvPr/>
        </p:nvSpPr>
        <p:spPr>
          <a:xfrm>
            <a:off x="1115616" y="2564904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2492896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1</a:t>
            </a:r>
          </a:p>
        </p:txBody>
      </p:sp>
      <p:sp>
        <p:nvSpPr>
          <p:cNvPr id="9" name="8 Elipse"/>
          <p:cNvSpPr/>
          <p:nvPr/>
        </p:nvSpPr>
        <p:spPr>
          <a:xfrm>
            <a:off x="1115616" y="3068960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299695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2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sp>
        <p:nvSpPr>
          <p:cNvPr id="14" name="13 Elipse"/>
          <p:cNvSpPr/>
          <p:nvPr/>
        </p:nvSpPr>
        <p:spPr>
          <a:xfrm>
            <a:off x="1115616" y="3789040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1115616" y="4509120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115616" y="5013176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43608" y="37170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3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043608" y="44371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4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043608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5</a:t>
            </a:r>
          </a:p>
        </p:txBody>
      </p:sp>
      <p:pic>
        <p:nvPicPr>
          <p:cNvPr id="3" name="Picture 2" descr="C:\Users\ciencias\Desktop\ilustracion 2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3347864" cy="4332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7664" y="2780928"/>
            <a:ext cx="6480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Выберите в меню GlobiLab линейный график                для отображения результатов эксперимента.</a:t>
            </a:r>
          </a:p>
          <a:p>
            <a:r>
              <a:rPr lang="ru-RU" dirty="0" smtClean="0"/>
              <a:t>Затем пометьте участки кривой, соответствующие стадиям эксперимента, с помощью инструмента                    .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dirty="0"/>
              <a:t>После этого отобразите маркерами значения pH от начального до конечного состояния, нажав </a:t>
            </a:r>
            <a:r>
              <a:rPr lang="ru-RU" dirty="0" smtClean="0"/>
              <a:t>                    на </a:t>
            </a:r>
            <a:r>
              <a:rPr lang="ru-RU" dirty="0"/>
              <a:t>каждый отрезок.      </a:t>
            </a:r>
          </a:p>
          <a:p>
            <a:endParaRPr lang="ru-RU" sz="1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09417"/>
            <a:ext cx="371475" cy="352425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1302963" y="2831451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273058" y="27809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13" name="12 Elipse"/>
          <p:cNvSpPr/>
          <p:nvPr/>
        </p:nvSpPr>
        <p:spPr>
          <a:xfrm>
            <a:off x="1332868" y="3479523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302963" y="3429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  <p:sp>
        <p:nvSpPr>
          <p:cNvPr id="15" name="14 Elipse"/>
          <p:cNvSpPr/>
          <p:nvPr/>
        </p:nvSpPr>
        <p:spPr>
          <a:xfrm>
            <a:off x="1331640" y="4077072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1259632" y="4005064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3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pic>
        <p:nvPicPr>
          <p:cNvPr id="21" name="2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41194"/>
            <a:ext cx="498743" cy="3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37112"/>
            <a:ext cx="345212" cy="3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267450" cy="43204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519380" cy="43204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6" y="2780928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</a:rPr>
              <a:t>Подтвердилась ли ваша гипотеза? Поясните.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6267450" cy="43204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504825" cy="4476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835696" y="3717032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</a:rPr>
              <a:t>Какое влияние оказало продувание воздуха через воду?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81128"/>
            <a:ext cx="6267450" cy="4843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504825" cy="4476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835696" y="4653136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</a:rPr>
              <a:t>Как изменилось значение pH, когда вы прекратили дуть?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475656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1547664" y="2276872"/>
            <a:ext cx="56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</a:endParaRPr>
          </a:p>
          <a:p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63067"/>
            <a:ext cx="5508104" cy="34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598385"/>
            <a:ext cx="6267450" cy="103596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38205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1687" y="2420888"/>
            <a:ext cx="572926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 чего зависит уменьшение pH? </a:t>
            </a:r>
            <a:endParaRPr lang="ru-RU" sz="1400" dirty="0" smtClean="0"/>
          </a:p>
          <a:p>
            <a:endParaRPr lang="ru-RU" sz="1300" dirty="0"/>
          </a:p>
          <a:p>
            <a:pPr algn="just"/>
            <a:r>
              <a:rPr lang="ru-RU" sz="1400" dirty="0" smtClean="0"/>
              <a:t>Учащиеся должны отметить, что pH снижается из-за растворения двуокиси углерода в воде. Снижение pH напрямую связано с наличием CO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, которое зависит от времени продувания через воду. </a:t>
            </a:r>
          </a:p>
          <a:p>
            <a:endParaRPr lang="ru-RU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065188"/>
            <a:ext cx="6267450" cy="130802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3805009"/>
            <a:ext cx="6629400" cy="4333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47664" y="3873996"/>
            <a:ext cx="605100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Почему значение pH не достигло исходного значения после эксперимента?</a:t>
            </a:r>
            <a:endParaRPr lang="ru-RU" sz="1400" dirty="0" smtClean="0"/>
          </a:p>
          <a:p>
            <a:endParaRPr lang="ru-RU" sz="1300" dirty="0"/>
          </a:p>
          <a:p>
            <a:pPr algn="just"/>
            <a:r>
              <a:rPr lang="ru-RU" sz="1400" dirty="0" smtClean="0"/>
              <a:t>Учащиеся должны сделать из эксперимента вывод, что растворенная двуокись углерода реагирует с водой и кислородом, поступающим с продуваемым воздухом, образуя раствор углекислоты. Они могут подкрепить свои предположения теоретическим материалом.</a:t>
            </a:r>
          </a:p>
          <a:p>
            <a:pPr algn="just"/>
            <a:endParaRPr lang="ru-RU" sz="1400" dirty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969100"/>
            <a:ext cx="6625158" cy="125198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01" b="5208"/>
          <a:stretch/>
        </p:blipFill>
        <p:spPr>
          <a:xfrm>
            <a:off x="1011792" y="2708920"/>
            <a:ext cx="6944584" cy="576064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1686" y="2938474"/>
            <a:ext cx="6426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вы можете соотнести данный эксперимент с тем что происходит на Земле? </a:t>
            </a:r>
            <a:endParaRPr lang="ru-RU" sz="1400" dirty="0" smtClean="0"/>
          </a:p>
          <a:p>
            <a:endParaRPr lang="ru-RU" sz="800" dirty="0"/>
          </a:p>
          <a:p>
            <a:r>
              <a:rPr lang="ru-RU" sz="1400" dirty="0" smtClean="0"/>
              <a:t>Учащиеся должны указать, что подкисление воды в результате эксперимента, вызванное растворенным CO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, аналогично растворению в атмосфере промышленных газов. Важно соотнести уровень кислотности и концентрацию такого рода загрязнения.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681068"/>
            <a:ext cx="6267450" cy="117998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2339727"/>
            <a:ext cx="6543675" cy="657225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47664" y="2502944"/>
            <a:ext cx="5996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бы вы оценили уровень загрязнения атмосферы в вашем городе?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pPr algn="just"/>
            <a:r>
              <a:rPr lang="ru-RU" sz="1400" smtClean="0"/>
              <a:t>Учащиеся </a:t>
            </a:r>
            <a:r>
              <a:rPr lang="ru-RU" sz="1400" dirty="0" smtClean="0"/>
              <a:t>могут предложить собрать в течение зимы несколько проб дождя в их городе и измерить кислотность воды. Они должны наметить сравнить значения pH первого после длительного сухого периода дождя с последующими пробами воды. </a:t>
            </a:r>
            <a:endParaRPr lang="ru-RU" sz="14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409260"/>
            <a:ext cx="6267450" cy="182805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4067919"/>
            <a:ext cx="6543675" cy="65722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547664" y="4077072"/>
            <a:ext cx="5996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Какие мероприятия могут помочь предотвратить кислотные дожди? 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Учащиеся могут предложить ограничить количество промышленных выбросов и развивать альтернативные источники энергии. Они также могут упомянуть индивидуальные мероприятия, такие как очистка дымоходов, выключение устройств, когда они не используются, улучшение теплоизоляции домов для уменьшения использования систем обогрева или охлаждения и др..  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Цель работы - исследовать влияние предвестника кислотного дождя на кислотность воды, выработать гипотезу, а затем проверить ее с помощью pH-метра Labidsc.</a:t>
            </a:r>
          </a:p>
          <a:p>
            <a:endParaRPr lang="ru-RU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331640" y="2348880"/>
            <a:ext cx="6537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Современное общество во многих аспектах повседневной жизни полагается на использование ископаемого топлива, например для нужд транспорта, производства электроэнергии, отопления, промышленности и др.. При сгорании такого топлива в атмосферу выбрасывается огромное количество загрязняющих микрочастиц. Они могут переноситься ветром на большие расстояния или скапливаться в определенных местах. </a:t>
            </a:r>
            <a:endParaRPr lang="ru-RU" sz="1400" dirty="0"/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pic>
        <p:nvPicPr>
          <p:cNvPr id="9" name="8 Imagen" descr="C:\Users\Reinaldo\Downloads\industr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2771858" cy="20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1" y="2420888"/>
            <a:ext cx="6267450" cy="72241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428625" cy="43815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907705" y="2498936"/>
            <a:ext cx="5976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</a:rPr>
              <a:t>Вы когда-нибудь видели или слышали о сером слое над некоторыми городами</a:t>
            </a:r>
            <a:r>
              <a:rPr lang="ru-RU" sz="1400" b="1" smtClean="0">
                <a:latin typeface="Calibri" pitchFamily="34" charset="0"/>
              </a:rPr>
              <a:t>, </a:t>
            </a:r>
            <a:r>
              <a:rPr lang="ru-RU" sz="1400" b="1" smtClean="0">
                <a:latin typeface="Calibri" pitchFamily="34" charset="0"/>
              </a:rPr>
              <a:t>который </a:t>
            </a:r>
            <a:r>
              <a:rPr lang="ru-RU" sz="1400" b="1" dirty="0" smtClean="0">
                <a:latin typeface="Calibri" pitchFamily="34" charset="0"/>
              </a:rPr>
              <a:t>называется "смог"?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0" y="3285486"/>
            <a:ext cx="6267450" cy="65091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143300"/>
            <a:ext cx="428625" cy="4381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907705" y="3350042"/>
            <a:ext cx="5934344" cy="39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</a:rPr>
              <a:t>Какое влияние на окружающую среду оказывает газ, образующийся при сгорании ископаемого топлива?</a:t>
            </a:r>
            <a:r>
              <a:rPr lang="ru-RU" dirty="0" smtClean="0"/>
              <a:t>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69" y="5155362"/>
            <a:ext cx="6267450" cy="43547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428625" cy="43815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907705" y="5219208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</a:rPr>
              <a:t>Чем конкретно определяется pH кислотного дождя?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4288160"/>
            <a:ext cx="61206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Проведите со своим классом эксперимент, который позволит ответить на следующий вопрос:</a:t>
            </a:r>
            <a:r>
              <a:rPr lang="ru-RU" sz="2000" dirty="0" smtClean="0"/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475656" y="2636912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11610" y="3146698"/>
            <a:ext cx="62083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Газы (азот, оксиды, двуокись серы и углекислый газ), образующиеся при сгорании ископаемого топлива, реагируют в атмосфере с водой и кислородом. В результате, образуется кислотный раствор, который, когда он выпадает в виде воды, называют кислотным дождем. Осаждение этих химических соединений также происходит во влажной атмосфере, где есть туман.     </a:t>
            </a:r>
          </a:p>
          <a:p>
            <a:pPr algn="just"/>
            <a:r>
              <a:rPr lang="ru-RU" sz="1400" dirty="0" smtClean="0"/>
              <a:t>Кислотный дождь влияет, в основном, на водные экосистемы. Большинство озер и водных потоков имеют pH от 6 до 8. Этот диапазон важен для сохранения необходимой среды обитания растений и животных. Многие водоемы подвергаются серьезному воздействию, поскольку их пойменная почва не справляется с нейтрализацией дополнительной кислотности.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Добавление кислотных соединений в почву и воду оказывает непосредственное влияние на растения и животных.</a:t>
            </a:r>
          </a:p>
          <a:p>
            <a:pPr algn="just"/>
            <a:r>
              <a:rPr lang="ru-RU" sz="1400" dirty="0" smtClean="0"/>
              <a:t> 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2276872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Многие леса очень чувствительны к изменению кислотности влаги в почве и воздухе, что приводит к таким разрушительным последствиям, как прямое разрушение ткани листьев или даже уменьшение роста корней. Животные, рыбы и амфибии подвергаются влиянию, в основном, на первой и ювенильной стадиях. Данные свидетельствуют, что при pH 5 большая часть рыбных икринок не может вылупиться, а при пониженном pH погибают взрослые особи.</a:t>
            </a:r>
          </a:p>
          <a:p>
            <a:pPr algn="just"/>
            <a:r>
              <a:rPr lang="ru-RU" sz="1400" dirty="0" smtClean="0"/>
              <a:t>Кроме того, кислотный дождь ускоряет разрушение зданий всех типов, что наносит особенно большой вред человечеству, когда разрушаются культурные и архитектурные памятники.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pic>
        <p:nvPicPr>
          <p:cNvPr id="11" name="10 Imagen" descr="C:\Users\Reinaldo\Downloads\hoja-piedras-pe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430" y="443711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420888"/>
            <a:ext cx="6267450" cy="72008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835696" y="2556193"/>
            <a:ext cx="58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solidFill>
                  <a:srgbClr val="00CC99"/>
                </a:solidFill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43387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554432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изменится pH воды при непосредственном воздействии CO</a:t>
            </a:r>
            <a:r>
              <a:rPr lang="ru-RU" sz="1400" b="1" baseline="-25000" dirty="0" smtClean="0"/>
              <a:t>2</a:t>
            </a:r>
            <a:r>
              <a:rPr lang="ru-RU" sz="1400" b="1" dirty="0" smtClean="0"/>
              <a:t>? </a:t>
            </a:r>
            <a:endParaRPr lang="ru-RU" sz="1400" dirty="0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459615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8435" y="2708920"/>
            <a:ext cx="698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Студенты изучат изменение кислотности воды вследствие растворения двуокиси углерода. Они будут дуть в воду через соломинку и наблюдать результат в реальном времени, используя программу GlobiLab. После этого они воспользуются инструментами графического анализа, чтобы определить результаты. </a:t>
            </a:r>
            <a:endParaRPr lang="ru-RU" sz="16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C:\Users\Reinaldo\Downloads\ph-met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725462" y="5949280"/>
            <a:ext cx="3277252" cy="46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Labdisc </a:t>
            </a:r>
            <a:endParaRPr lang="en-US" dirty="0" smtClean="0"/>
          </a:p>
          <a:p>
            <a:pPr lvl="0"/>
            <a:r>
              <a:rPr lang="ru-RU" dirty="0" smtClean="0"/>
              <a:t>Лабораторный стакан</a:t>
            </a:r>
            <a:endParaRPr lang="ru-RU" dirty="0"/>
          </a:p>
          <a:p>
            <a:pPr lvl="0"/>
            <a:r>
              <a:rPr lang="ru-RU" dirty="0" smtClean="0"/>
              <a:t>pH-метр</a:t>
            </a:r>
            <a:endParaRPr lang="ru-RU" dirty="0"/>
          </a:p>
          <a:p>
            <a:r>
              <a:rPr lang="ru-RU" dirty="0" smtClean="0"/>
              <a:t>Соломинка</a:t>
            </a:r>
          </a:p>
          <a:p>
            <a:r>
              <a:rPr lang="ru-RU" dirty="0" smtClean="0"/>
              <a:t>Дистиллированная вода</a:t>
            </a:r>
            <a:endParaRPr lang="ru-RU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42960" y="249289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542960" y="276652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542960" y="304015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7" name="16 Elipse"/>
          <p:cNvSpPr/>
          <p:nvPr/>
        </p:nvSpPr>
        <p:spPr>
          <a:xfrm>
            <a:off x="542960" y="331378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13055" y="24423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08307" y="2716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08307" y="29896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</a:p>
        </p:txBody>
      </p:sp>
      <p:sp>
        <p:nvSpPr>
          <p:cNvPr id="30" name="29 Elipse"/>
          <p:cNvSpPr/>
          <p:nvPr/>
        </p:nvSpPr>
        <p:spPr>
          <a:xfrm>
            <a:off x="6219418" y="2542454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6189513" y="24919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32" name="31 Elipse"/>
          <p:cNvSpPr/>
          <p:nvPr/>
        </p:nvSpPr>
        <p:spPr>
          <a:xfrm>
            <a:off x="6500204" y="5892200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3" name="32 CuadroTexto"/>
          <p:cNvSpPr txBox="1"/>
          <p:nvPr/>
        </p:nvSpPr>
        <p:spPr>
          <a:xfrm>
            <a:off x="6465551" y="584167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</a:p>
        </p:txBody>
      </p:sp>
      <p:sp>
        <p:nvSpPr>
          <p:cNvPr id="34" name="33 Elipse"/>
          <p:cNvSpPr/>
          <p:nvPr/>
        </p:nvSpPr>
        <p:spPr>
          <a:xfrm>
            <a:off x="5436096" y="357301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5" name="34 CuadroTexto"/>
          <p:cNvSpPr txBox="1"/>
          <p:nvPr/>
        </p:nvSpPr>
        <p:spPr>
          <a:xfrm>
            <a:off x="5364088" y="3501008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2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95536" y="3284984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4</a:t>
            </a: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124744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Кислотный дождь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580112" y="1484784"/>
            <a:ext cx="333397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явления "кислотный дождь"</a:t>
            </a:r>
          </a:p>
        </p:txBody>
      </p:sp>
      <p:pic>
        <p:nvPicPr>
          <p:cNvPr id="29" name="2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36912"/>
            <a:ext cx="221883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Imagen" descr="C:\Users\Reinaldo\Downloads\vas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128446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Imagen" descr="C:\Users\Reinaldo\Downloads\bombill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501008"/>
            <a:ext cx="567888" cy="21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Elipse"/>
          <p:cNvSpPr/>
          <p:nvPr/>
        </p:nvSpPr>
        <p:spPr>
          <a:xfrm>
            <a:off x="4437276" y="3469650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4289965" y="3429000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4</a:t>
            </a:r>
          </a:p>
        </p:txBody>
      </p:sp>
      <p:sp>
        <p:nvSpPr>
          <p:cNvPr id="47" name="46 Elipse"/>
          <p:cNvSpPr/>
          <p:nvPr/>
        </p:nvSpPr>
        <p:spPr>
          <a:xfrm>
            <a:off x="539552" y="357301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95536" y="3501008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5</a:t>
            </a:r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988</Words>
  <Application>Microsoft Office PowerPoint</Application>
  <PresentationFormat>‫הצגה על המסך (4:3)</PresentationFormat>
  <Paragraphs>154</Paragraphs>
  <Slides>20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76</cp:revision>
  <dcterms:created xsi:type="dcterms:W3CDTF">2012-09-11T15:34:37Z</dcterms:created>
  <dcterms:modified xsi:type="dcterms:W3CDTF">2016-11-13T15:56:05Z</dcterms:modified>
</cp:coreProperties>
</file>