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4" r:id="rId8"/>
    <p:sldId id="265" r:id="rId9"/>
    <p:sldId id="268" r:id="rId10"/>
    <p:sldId id="269" r:id="rId11"/>
    <p:sldId id="270" r:id="rId12"/>
    <p:sldId id="287" r:id="rId13"/>
    <p:sldId id="288" r:id="rId14"/>
    <p:sldId id="272" r:id="rId15"/>
    <p:sldId id="289" r:id="rId16"/>
    <p:sldId id="273" r:id="rId17"/>
    <p:sldId id="280" r:id="rId18"/>
    <p:sldId id="283" r:id="rId19"/>
    <p:sldId id="276" r:id="rId20"/>
    <p:sldId id="277" r:id="rId21"/>
    <p:sldId id="285" r:id="rId22"/>
    <p:sldId id="279" r:id="rId23"/>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initials="r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7B047"/>
    <a:srgbClr val="29B19A"/>
    <a:srgbClr val="3490A6"/>
    <a:srgbClr val="4194A5"/>
    <a:srgbClr val="39818F"/>
    <a:srgbClr val="22B89B"/>
    <a:srgbClr val="34A6A1"/>
    <a:srgbClr val="FFFF66"/>
    <a:srgbClr val="47A1B3"/>
    <a:srgbClr val="F684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2" autoAdjust="0"/>
    <p:restoredTop sz="94660"/>
  </p:normalViewPr>
  <p:slideViewPr>
    <p:cSldViewPr>
      <p:cViewPr>
        <p:scale>
          <a:sx n="90" d="100"/>
          <a:sy n="90" d="100"/>
        </p:scale>
        <p:origin x="-582" y="-3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24-11-2017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52839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24-11-2017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6655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24-11-2017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50016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24-11-2017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80330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92D14BE-FEB0-4772-B671-A5ED69CE1B0D}" type="datetimeFigureOut">
              <a:rPr lang="es-CL" smtClean="0"/>
              <a:pPr/>
              <a:t>24-11-2017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41123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892D14BE-FEB0-4772-B671-A5ED69CE1B0D}" type="datetimeFigureOut">
              <a:rPr lang="es-CL" smtClean="0"/>
              <a:pPr/>
              <a:t>24-11-2017</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192862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892D14BE-FEB0-4772-B671-A5ED69CE1B0D}" type="datetimeFigureOut">
              <a:rPr lang="es-CL" smtClean="0"/>
              <a:pPr/>
              <a:t>24-11-2017</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8395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892D14BE-FEB0-4772-B671-A5ED69CE1B0D}" type="datetimeFigureOut">
              <a:rPr lang="es-CL" smtClean="0"/>
              <a:pPr/>
              <a:t>24-11-2017</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08390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2D14BE-FEB0-4772-B671-A5ED69CE1B0D}" type="datetimeFigureOut">
              <a:rPr lang="es-CL" smtClean="0"/>
              <a:pPr/>
              <a:t>24-11-2017</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54120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24-11-2017</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56011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24-11-2017</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99565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D14BE-FEB0-4772-B671-A5ED69CE1B0D}" type="datetimeFigureOut">
              <a:rPr lang="es-CL" smtClean="0"/>
              <a:pPr/>
              <a:t>24-11-2017</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4F7F0-D864-4D1F-9C06-B4C39C73B53B}" type="slidenum">
              <a:rPr lang="es-CL" smtClean="0"/>
              <a:pPr/>
              <a:t>‹#›</a:t>
            </a:fld>
            <a:endParaRPr lang="es-CL"/>
          </a:p>
        </p:txBody>
      </p:sp>
    </p:spTree>
    <p:extLst>
      <p:ext uri="{BB962C8B-B14F-4D97-AF65-F5344CB8AC3E}">
        <p14:creationId xmlns:p14="http://schemas.microsoft.com/office/powerpoint/2010/main" val="764538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0.png"/><Relationship Id="rId7"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20.png"/><Relationship Id="rId4" Type="http://schemas.openxmlformats.org/officeDocument/2006/relationships/image" Target="../media/image40.png"/><Relationship Id="rId9" Type="http://schemas.openxmlformats.org/officeDocument/2006/relationships/image" Target="../media/image45.pn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4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004048" y="1700808"/>
            <a:ext cx="3996444" cy="576064"/>
          </a:xfrm>
        </p:spPr>
        <p:txBody>
          <a:bodyPr>
            <a:normAutofit/>
          </a:bodyPr>
          <a:lstStyle/>
          <a:p>
            <a:pPr algn="l"/>
            <a:r>
              <a:rPr lang="ru-RU" sz="1600" b="1" dirty="0">
                <a:solidFill>
                  <a:schemeClr val="bg1"/>
                </a:solidFill>
                <a:latin typeface="+mj-lt"/>
              </a:rPr>
              <a:t>Какова кислотность того, что мы пьем?</a:t>
            </a:r>
            <a:endParaRPr lang="ru-RU" sz="1600" baseline="30000" dirty="0">
              <a:solidFill>
                <a:schemeClr val="bg1"/>
              </a:solidFill>
              <a:latin typeface="Frutiger 55 Roman" pitchFamily="34" charset="0"/>
            </a:endParaRPr>
          </a:p>
        </p:txBody>
      </p:sp>
      <p:sp>
        <p:nvSpPr>
          <p:cNvPr id="8" name="7 CuadroTexto"/>
          <p:cNvSpPr txBox="1"/>
          <p:nvPr/>
        </p:nvSpPr>
        <p:spPr>
          <a:xfrm>
            <a:off x="5004048" y="2132856"/>
            <a:ext cx="3456384" cy="276999"/>
          </a:xfrm>
          <a:prstGeom prst="rect">
            <a:avLst/>
          </a:prstGeom>
          <a:noFill/>
        </p:spPr>
        <p:txBody>
          <a:bodyPr wrap="square" rtlCol="0">
            <a:spAutoFit/>
          </a:bodyPr>
          <a:lstStyle/>
          <a:p>
            <a:r>
              <a:rPr lang="ru-RU" sz="1200" dirty="0">
                <a:solidFill>
                  <a:srgbClr val="FFFF66"/>
                </a:solidFill>
              </a:rPr>
              <a:t>Измерение pH популярных напитков</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715" t="4939" r="4227" b="4557"/>
          <a:stretch/>
        </p:blipFill>
        <p:spPr bwMode="auto">
          <a:xfrm>
            <a:off x="3529413" y="4869160"/>
            <a:ext cx="1726252" cy="173479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8310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187624" y="2492896"/>
            <a:ext cx="6624736" cy="523220"/>
          </a:xfrm>
          <a:prstGeom prst="rect">
            <a:avLst/>
          </a:prstGeom>
          <a:noFill/>
        </p:spPr>
        <p:txBody>
          <a:bodyPr wrap="square" rtlCol="0">
            <a:spAutoFit/>
          </a:bodyPr>
          <a:lstStyle/>
          <a:p>
            <a:r>
              <a:rPr lang="ru-RU" sz="1400" dirty="0"/>
              <a:t>Для сбора показаний измерений с помощью датчика pH Labdisc, необходимо сделать следующие настройки:</a:t>
            </a:r>
            <a:endParaRPr lang="ru-RU" sz="1500" dirty="0" smtClean="0"/>
          </a:p>
        </p:txBody>
      </p:sp>
      <p:pic>
        <p:nvPicPr>
          <p:cNvPr id="13" name="1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2204864"/>
            <a:ext cx="2800350" cy="323850"/>
          </a:xfrm>
          <a:prstGeom prst="rect">
            <a:avLst/>
          </a:prstGeom>
        </p:spPr>
      </p:pic>
      <p:sp>
        <p:nvSpPr>
          <p:cNvPr id="14" name="2 Subtítulo"/>
          <p:cNvSpPr txBox="1">
            <a:spLocks/>
          </p:cNvSpPr>
          <p:nvPr/>
        </p:nvSpPr>
        <p:spPr>
          <a:xfrm>
            <a:off x="1187624" y="2276872"/>
            <a:ext cx="2826427"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a. Использование Labdisc</a:t>
            </a:r>
            <a:endParaRPr lang="ru-RU" sz="2400" b="1" baseline="30000" dirty="0">
              <a:solidFill>
                <a:schemeClr val="bg1"/>
              </a:solidFill>
            </a:endParaRPr>
          </a:p>
        </p:txBody>
      </p:sp>
      <p:sp>
        <p:nvSpPr>
          <p:cNvPr id="30" name="29 CuadroTexto"/>
          <p:cNvSpPr txBox="1"/>
          <p:nvPr/>
        </p:nvSpPr>
        <p:spPr>
          <a:xfrm>
            <a:off x="1187624" y="2996952"/>
            <a:ext cx="6624736" cy="307777"/>
          </a:xfrm>
          <a:prstGeom prst="rect">
            <a:avLst/>
          </a:prstGeom>
          <a:noFill/>
        </p:spPr>
        <p:txBody>
          <a:bodyPr wrap="square" rtlCol="0">
            <a:spAutoFit/>
          </a:bodyPr>
          <a:lstStyle/>
          <a:p>
            <a:r>
              <a:rPr lang="ru-RU" sz="1400" dirty="0"/>
              <a:t>Включите Labdisc нажатием </a:t>
            </a:r>
            <a:endParaRPr lang="ru-RU" sz="1500" dirty="0" smtClean="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3025860"/>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31 CuadroTexto"/>
          <p:cNvSpPr txBox="1"/>
          <p:nvPr/>
        </p:nvSpPr>
        <p:spPr>
          <a:xfrm>
            <a:off x="1187624" y="3356992"/>
            <a:ext cx="6624736" cy="307777"/>
          </a:xfrm>
          <a:prstGeom prst="rect">
            <a:avLst/>
          </a:prstGeom>
          <a:noFill/>
        </p:spPr>
        <p:txBody>
          <a:bodyPr wrap="square" rtlCol="0">
            <a:spAutoFit/>
          </a:bodyPr>
          <a:lstStyle/>
          <a:p>
            <a:r>
              <a:rPr lang="ru-RU" sz="1400" dirty="0" smtClean="0"/>
              <a:t>Нажмите            	  и выберите "УСТАНОВКА", нажав </a:t>
            </a:r>
            <a:endParaRPr lang="ru-RU" sz="1500" dirty="0" smtClean="0"/>
          </a:p>
        </p:txBody>
      </p:sp>
      <p:sp>
        <p:nvSpPr>
          <p:cNvPr id="33" name="32 CuadroTexto"/>
          <p:cNvSpPr txBox="1"/>
          <p:nvPr/>
        </p:nvSpPr>
        <p:spPr>
          <a:xfrm>
            <a:off x="1187624" y="3768968"/>
            <a:ext cx="6624736" cy="307777"/>
          </a:xfrm>
          <a:prstGeom prst="rect">
            <a:avLst/>
          </a:prstGeom>
          <a:noFill/>
        </p:spPr>
        <p:txBody>
          <a:bodyPr wrap="square" rtlCol="0">
            <a:spAutoFit/>
          </a:bodyPr>
          <a:lstStyle/>
          <a:p>
            <a:r>
              <a:rPr lang="ru-RU" sz="1400" dirty="0"/>
              <a:t>Теперь выберите опцию "ЗАДАТЬ ДАТЧИКИ" с помощью </a:t>
            </a:r>
            <a:endParaRPr lang="ru-RU" sz="1500" dirty="0"/>
          </a:p>
        </p:txBody>
      </p:sp>
      <p:sp>
        <p:nvSpPr>
          <p:cNvPr id="34" name="33 CuadroTexto"/>
          <p:cNvSpPr txBox="1"/>
          <p:nvPr/>
        </p:nvSpPr>
        <p:spPr>
          <a:xfrm>
            <a:off x="1187624" y="4149080"/>
            <a:ext cx="6624736" cy="307777"/>
          </a:xfrm>
          <a:prstGeom prst="rect">
            <a:avLst/>
          </a:prstGeom>
          <a:noFill/>
        </p:spPr>
        <p:txBody>
          <a:bodyPr wrap="square" rtlCol="0">
            <a:spAutoFit/>
          </a:bodyPr>
          <a:lstStyle/>
          <a:p>
            <a:r>
              <a:rPr lang="ru-RU" sz="1400" dirty="0"/>
              <a:t>Выберите только датчик pH и нажмите </a:t>
            </a:r>
            <a:endParaRPr lang="ru-RU" sz="1500" dirty="0" smtClean="0"/>
          </a:p>
        </p:txBody>
      </p:sp>
      <p:sp>
        <p:nvSpPr>
          <p:cNvPr id="35" name="34 CuadroTexto"/>
          <p:cNvSpPr txBox="1"/>
          <p:nvPr/>
        </p:nvSpPr>
        <p:spPr>
          <a:xfrm>
            <a:off x="1187624" y="4509120"/>
            <a:ext cx="6624736" cy="307777"/>
          </a:xfrm>
          <a:prstGeom prst="rect">
            <a:avLst/>
          </a:prstGeom>
          <a:noFill/>
        </p:spPr>
        <p:txBody>
          <a:bodyPr wrap="square" rtlCol="0">
            <a:spAutoFit/>
          </a:bodyPr>
          <a:lstStyle/>
          <a:p>
            <a:r>
              <a:rPr lang="ru-RU" sz="1400" dirty="0"/>
              <a:t>После этого вы вернетесь к настройкам, нажмите </a:t>
            </a:r>
            <a:endParaRPr lang="ru-RU" sz="1500" dirty="0" smtClean="0"/>
          </a:p>
        </p:txBody>
      </p:sp>
      <p:sp>
        <p:nvSpPr>
          <p:cNvPr id="36" name="35 CuadroTexto"/>
          <p:cNvSpPr txBox="1"/>
          <p:nvPr/>
        </p:nvSpPr>
        <p:spPr>
          <a:xfrm>
            <a:off x="1187624" y="4905636"/>
            <a:ext cx="6624736" cy="307777"/>
          </a:xfrm>
          <a:prstGeom prst="rect">
            <a:avLst/>
          </a:prstGeom>
          <a:noFill/>
        </p:spPr>
        <p:txBody>
          <a:bodyPr wrap="square" rtlCol="0">
            <a:spAutoFit/>
          </a:bodyPr>
          <a:lstStyle/>
          <a:p>
            <a:r>
              <a:rPr lang="ru-RU" sz="1400" dirty="0"/>
              <a:t>Выберите "10/с" с помощью                 , затем нажмите </a:t>
            </a:r>
            <a:endParaRPr lang="ru-RU" sz="1500" dirty="0" smtClean="0"/>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95431" y="3356992"/>
            <a:ext cx="610812" cy="2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8144" y="3311610"/>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5805" y="4194113"/>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1348" y="4516254"/>
            <a:ext cx="610812" cy="2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03239" y="4938749"/>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9592" y="302586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9592" y="3389381"/>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9592" y="377563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9592" y="417110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99592" y="453114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99592" y="491664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36 CuadroTexto"/>
          <p:cNvSpPr txBox="1"/>
          <p:nvPr/>
        </p:nvSpPr>
        <p:spPr>
          <a:xfrm>
            <a:off x="5652120" y="1484784"/>
            <a:ext cx="3168352" cy="253916"/>
          </a:xfrm>
          <a:prstGeom prst="rect">
            <a:avLst/>
          </a:prstGeom>
          <a:noFill/>
        </p:spPr>
        <p:txBody>
          <a:bodyPr wrap="square" rtlCol="0" anchor="b">
            <a:spAutoFit/>
          </a:bodyPr>
          <a:lstStyle/>
          <a:p>
            <a:r>
              <a:rPr lang="ru-RU" sz="1050" dirty="0">
                <a:solidFill>
                  <a:schemeClr val="bg1">
                    <a:lumMod val="50000"/>
                  </a:schemeClr>
                </a:solidFill>
              </a:rPr>
              <a:t>Измерение pH популярных напитков</a:t>
            </a:r>
          </a:p>
        </p:txBody>
      </p:sp>
      <p:pic>
        <p:nvPicPr>
          <p:cNvPr id="3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06754" y="3759942"/>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8682" y="4926056"/>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46 CuadroTexto"/>
          <p:cNvSpPr txBox="1"/>
          <p:nvPr/>
        </p:nvSpPr>
        <p:spPr>
          <a:xfrm>
            <a:off x="1187624" y="5337684"/>
            <a:ext cx="6624736" cy="307777"/>
          </a:xfrm>
          <a:prstGeom prst="rect">
            <a:avLst/>
          </a:prstGeom>
          <a:noFill/>
        </p:spPr>
        <p:txBody>
          <a:bodyPr wrap="square" rtlCol="0">
            <a:spAutoFit/>
          </a:bodyPr>
          <a:lstStyle/>
          <a:p>
            <a:r>
              <a:rPr lang="ru-RU" sz="1400" dirty="0" smtClean="0"/>
              <a:t>Нажмите                           и выберите "КОЛИЧЕСТВО ЗАМЕРОВ" с помощью </a:t>
            </a:r>
            <a:endParaRPr lang="ru-RU" sz="1500" dirty="0" smtClean="0"/>
          </a:p>
        </p:txBody>
      </p:sp>
      <p:sp>
        <p:nvSpPr>
          <p:cNvPr id="51" name="50 CuadroTexto"/>
          <p:cNvSpPr txBox="1"/>
          <p:nvPr/>
        </p:nvSpPr>
        <p:spPr>
          <a:xfrm>
            <a:off x="1187624" y="5733256"/>
            <a:ext cx="6624736" cy="307777"/>
          </a:xfrm>
          <a:prstGeom prst="rect">
            <a:avLst/>
          </a:prstGeom>
          <a:noFill/>
        </p:spPr>
        <p:txBody>
          <a:bodyPr wrap="square" rtlCol="0">
            <a:spAutoFit/>
          </a:bodyPr>
          <a:lstStyle/>
          <a:p>
            <a:r>
              <a:rPr lang="ru-RU" sz="1400" dirty="0"/>
              <a:t>Выберите "10000" с помощью                 , затем нажмите </a:t>
            </a:r>
            <a:endParaRPr lang="ru-RU" sz="1500" dirty="0" smtClean="0"/>
          </a:p>
        </p:txBody>
      </p:sp>
      <p:pic>
        <p:nvPicPr>
          <p:cNvPr id="58" name="Picture 1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99592" y="534869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1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99592" y="5736963"/>
            <a:ext cx="285750" cy="2857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95431" y="5337684"/>
            <a:ext cx="610812" cy="2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0890" y="5351954"/>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4626" y="5785219"/>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4008" y="5763241"/>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2 Subtítulo"/>
          <p:cNvSpPr txBox="1">
            <a:spLocks/>
          </p:cNvSpPr>
          <p:nvPr/>
        </p:nvSpPr>
        <p:spPr>
          <a:xfrm>
            <a:off x="5436096" y="1176314"/>
            <a:ext cx="37079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a:solidFill>
                  <a:schemeClr val="bg1"/>
                </a:solidFill>
                <a:latin typeface="+mj-lt"/>
              </a:rPr>
              <a:t>Какова кислотность того, что мы пьем?</a:t>
            </a:r>
            <a:endParaRPr lang="ru-RU" sz="2400" b="1" baseline="30000" dirty="0">
              <a:solidFill>
                <a:schemeClr val="bg1"/>
              </a:solidFill>
              <a:latin typeface="+mj-lt"/>
              <a:cs typeface="Calibri" pitchFamily="34" charset="0"/>
            </a:endParaRPr>
          </a:p>
        </p:txBody>
      </p:sp>
      <p:sp>
        <p:nvSpPr>
          <p:cNvPr id="40"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Использование Labdisc</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Tree>
    <p:extLst>
      <p:ext uri="{BB962C8B-B14F-4D97-AF65-F5344CB8AC3E}">
        <p14:creationId xmlns:p14="http://schemas.microsoft.com/office/powerpoint/2010/main" val="1242324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46 CuadroTexto"/>
          <p:cNvSpPr txBox="1"/>
          <p:nvPr/>
        </p:nvSpPr>
        <p:spPr>
          <a:xfrm>
            <a:off x="1187624" y="2255387"/>
            <a:ext cx="6624736" cy="307777"/>
          </a:xfrm>
          <a:prstGeom prst="rect">
            <a:avLst/>
          </a:prstGeom>
          <a:noFill/>
        </p:spPr>
        <p:txBody>
          <a:bodyPr wrap="square" rtlCol="0">
            <a:spAutoFit/>
          </a:bodyPr>
          <a:lstStyle/>
          <a:p>
            <a:r>
              <a:rPr lang="ru-RU" sz="1400" dirty="0"/>
              <a:t>Чтобы вернуться к измерениям, нажмите                      три раза. </a:t>
            </a:r>
            <a:endParaRPr lang="ru-RU" sz="1500" dirty="0" smtClean="0"/>
          </a:p>
        </p:txBody>
      </p:sp>
      <p:sp>
        <p:nvSpPr>
          <p:cNvPr id="48" name="47 CuadroTexto"/>
          <p:cNvSpPr txBox="1"/>
          <p:nvPr/>
        </p:nvSpPr>
        <p:spPr>
          <a:xfrm>
            <a:off x="1187624" y="2749119"/>
            <a:ext cx="6624736" cy="738664"/>
          </a:xfrm>
          <a:prstGeom prst="rect">
            <a:avLst/>
          </a:prstGeom>
          <a:noFill/>
        </p:spPr>
        <p:txBody>
          <a:bodyPr wrap="square" rtlCol="0">
            <a:spAutoFit/>
          </a:bodyPr>
          <a:lstStyle/>
          <a:p>
            <a:r>
              <a:rPr lang="ru-RU" sz="1400" dirty="0" smtClean="0"/>
              <a:t>Откройте программу GlobiLab и подключите Labdisc к компьютеру с помощью кабеля USB или через Bluetooth-соединение. Затем нажмите в </a:t>
            </a:r>
            <a:r>
              <a:rPr lang="ru-RU" sz="1400" smtClean="0"/>
              <a:t>программе     </a:t>
            </a:r>
            <a:r>
              <a:rPr lang="en-US" sz="1400" smtClean="0"/>
              <a:t>  </a:t>
            </a:r>
            <a:r>
              <a:rPr lang="ru-RU" sz="1400" smtClean="0"/>
              <a:t>    </a:t>
            </a:r>
            <a:r>
              <a:rPr lang="ru-RU" sz="1400" dirty="0" smtClean="0"/>
              <a:t>или кнопку                   , чтобы начать измерения. </a:t>
            </a:r>
            <a:endParaRPr lang="ru-RU" sz="1500" dirty="0" smtClean="0"/>
          </a:p>
        </p:txBody>
      </p:sp>
      <p:sp>
        <p:nvSpPr>
          <p:cNvPr id="49" name="48 CuadroTexto"/>
          <p:cNvSpPr txBox="1"/>
          <p:nvPr/>
        </p:nvSpPr>
        <p:spPr>
          <a:xfrm>
            <a:off x="1187624" y="3681205"/>
            <a:ext cx="6624736" cy="523220"/>
          </a:xfrm>
          <a:prstGeom prst="rect">
            <a:avLst/>
          </a:prstGeom>
          <a:noFill/>
        </p:spPr>
        <p:txBody>
          <a:bodyPr wrap="square" rtlCol="0">
            <a:spAutoFit/>
          </a:bodyPr>
          <a:lstStyle/>
          <a:p>
            <a:r>
              <a:rPr lang="ru-RU" sz="1400" dirty="0"/>
              <a:t>После завершения измерений, остановите Labdisc, нажав                    (увидите указание "Нажмите кнопку ПРОКРУТКА, чтобы ОСТАНОВИТЬ") и нажмите </a:t>
            </a:r>
            <a:endParaRPr lang="ru-RU" sz="1500" dirty="0" smtClean="0"/>
          </a:p>
        </p:txBody>
      </p:sp>
      <p:pic>
        <p:nvPicPr>
          <p:cNvPr id="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3234" y="2286533"/>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3223032"/>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3702660"/>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6362" y="3965465"/>
            <a:ext cx="610812" cy="2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16 CuadroTexto"/>
          <p:cNvSpPr txBox="1"/>
          <p:nvPr/>
        </p:nvSpPr>
        <p:spPr>
          <a:xfrm>
            <a:off x="5652120" y="1484784"/>
            <a:ext cx="3168352" cy="253916"/>
          </a:xfrm>
          <a:prstGeom prst="rect">
            <a:avLst/>
          </a:prstGeom>
          <a:noFill/>
        </p:spPr>
        <p:txBody>
          <a:bodyPr wrap="square" rtlCol="0" anchor="b">
            <a:spAutoFit/>
          </a:bodyPr>
          <a:lstStyle/>
          <a:p>
            <a:r>
              <a:rPr lang="ru-RU" sz="1050" dirty="0">
                <a:solidFill>
                  <a:schemeClr val="bg1">
                    <a:lumMod val="50000"/>
                  </a:schemeClr>
                </a:solidFill>
              </a:rPr>
              <a:t>Измерение pH популярных напитков</a:t>
            </a:r>
          </a:p>
        </p:txBody>
      </p:sp>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379994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9592" y="228338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9592" y="280340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20272" y="2996968"/>
            <a:ext cx="326198" cy="302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2 Subtítulo"/>
          <p:cNvSpPr txBox="1">
            <a:spLocks/>
          </p:cNvSpPr>
          <p:nvPr/>
        </p:nvSpPr>
        <p:spPr>
          <a:xfrm>
            <a:off x="5436096" y="1176314"/>
            <a:ext cx="37079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a:solidFill>
                  <a:schemeClr val="bg1"/>
                </a:solidFill>
                <a:latin typeface="+mj-lt"/>
              </a:rPr>
              <a:t>Какова кислотность того, что мы пьем?</a:t>
            </a:r>
            <a:endParaRPr lang="ru-RU" sz="2400" b="1" baseline="30000" dirty="0">
              <a:solidFill>
                <a:schemeClr val="bg1"/>
              </a:solidFill>
              <a:latin typeface="+mj-lt"/>
              <a:cs typeface="Calibri" pitchFamily="34" charset="0"/>
            </a:endParaRPr>
          </a:p>
        </p:txBody>
      </p:sp>
      <p:sp>
        <p:nvSpPr>
          <p:cNvPr id="18"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Использование Labdisc</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Tree>
    <p:extLst>
      <p:ext uri="{BB962C8B-B14F-4D97-AF65-F5344CB8AC3E}">
        <p14:creationId xmlns:p14="http://schemas.microsoft.com/office/powerpoint/2010/main" val="45669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5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1615" y="2195339"/>
            <a:ext cx="2800350" cy="323850"/>
          </a:xfrm>
          <a:prstGeom prst="rect">
            <a:avLst/>
          </a:prstGeom>
        </p:spPr>
      </p:pic>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Использование Labdisc</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7" name="16 CuadroTexto"/>
          <p:cNvSpPr txBox="1"/>
          <p:nvPr/>
        </p:nvSpPr>
        <p:spPr>
          <a:xfrm>
            <a:off x="5652120" y="1484784"/>
            <a:ext cx="3168352" cy="253916"/>
          </a:xfrm>
          <a:prstGeom prst="rect">
            <a:avLst/>
          </a:prstGeom>
          <a:noFill/>
        </p:spPr>
        <p:txBody>
          <a:bodyPr wrap="square" rtlCol="0" anchor="b">
            <a:spAutoFit/>
          </a:bodyPr>
          <a:lstStyle/>
          <a:p>
            <a:r>
              <a:rPr lang="ru-RU" sz="1050" dirty="0">
                <a:solidFill>
                  <a:schemeClr val="bg1">
                    <a:lumMod val="50000"/>
                  </a:schemeClr>
                </a:solidFill>
              </a:rPr>
              <a:t>Измерение pH популярных напитков</a:t>
            </a:r>
          </a:p>
        </p:txBody>
      </p:sp>
      <p:sp>
        <p:nvSpPr>
          <p:cNvPr id="16" name="15 CuadroTexto"/>
          <p:cNvSpPr txBox="1"/>
          <p:nvPr/>
        </p:nvSpPr>
        <p:spPr>
          <a:xfrm>
            <a:off x="1187624" y="2564904"/>
            <a:ext cx="6624736" cy="307777"/>
          </a:xfrm>
          <a:prstGeom prst="rect">
            <a:avLst/>
          </a:prstGeom>
          <a:noFill/>
        </p:spPr>
        <p:txBody>
          <a:bodyPr wrap="square" rtlCol="0">
            <a:spAutoFit/>
          </a:bodyPr>
          <a:lstStyle/>
          <a:p>
            <a:r>
              <a:rPr lang="ru-RU" sz="1400" dirty="0"/>
              <a:t>Датчик pH очень нежный и требует определенного ухода. Учтите, что: </a:t>
            </a:r>
            <a:endParaRPr lang="ru-RU" sz="1500" dirty="0" smtClean="0"/>
          </a:p>
        </p:txBody>
      </p:sp>
      <p:pic>
        <p:nvPicPr>
          <p:cNvPr id="18" name="17 Imagen"/>
          <p:cNvPicPr>
            <a:picLocks noChangeAspect="1"/>
          </p:cNvPicPr>
          <p:nvPr/>
        </p:nvPicPr>
        <p:blipFill rotWithShape="1">
          <a:blip r:embed="rId2" cstate="print">
            <a:extLst>
              <a:ext uri="{28A0092B-C50C-407E-A947-70E740481C1C}">
                <a14:useLocalDpi xmlns:a14="http://schemas.microsoft.com/office/drawing/2010/main" val="0"/>
              </a:ext>
            </a:extLst>
          </a:blip>
          <a:srcRect t="-141003" r="10001" b="-1"/>
          <a:stretch/>
        </p:blipFill>
        <p:spPr>
          <a:xfrm>
            <a:off x="1043608" y="1738700"/>
            <a:ext cx="2520280" cy="780489"/>
          </a:xfrm>
          <a:prstGeom prst="rect">
            <a:avLst/>
          </a:prstGeom>
        </p:spPr>
      </p:pic>
      <p:sp>
        <p:nvSpPr>
          <p:cNvPr id="21" name="2 Subtítulo"/>
          <p:cNvSpPr txBox="1">
            <a:spLocks/>
          </p:cNvSpPr>
          <p:nvPr/>
        </p:nvSpPr>
        <p:spPr>
          <a:xfrm>
            <a:off x="1187624" y="2276872"/>
            <a:ext cx="3974341" cy="360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b. </a:t>
            </a:r>
            <a:r>
              <a:rPr lang="ru-RU" sz="2400" b="1" baseline="30000" dirty="0">
                <a:solidFill>
                  <a:schemeClr val="bg1"/>
                </a:solidFill>
              </a:rPr>
              <a:t>Уход и очистка датчика</a:t>
            </a:r>
          </a:p>
        </p:txBody>
      </p:sp>
      <p:sp>
        <p:nvSpPr>
          <p:cNvPr id="22" name="21 CuadroTexto"/>
          <p:cNvSpPr txBox="1"/>
          <p:nvPr/>
        </p:nvSpPr>
        <p:spPr>
          <a:xfrm>
            <a:off x="1187624" y="2996952"/>
            <a:ext cx="6624736" cy="954107"/>
          </a:xfrm>
          <a:prstGeom prst="rect">
            <a:avLst/>
          </a:prstGeom>
          <a:noFill/>
        </p:spPr>
        <p:txBody>
          <a:bodyPr wrap="square" rtlCol="0">
            <a:spAutoFit/>
          </a:bodyPr>
          <a:lstStyle/>
          <a:p>
            <a:r>
              <a:rPr lang="ru-RU" sz="1400" dirty="0"/>
              <a:t>После каждого замера зонд pH необходимо промывать дистиллированной водой. Всегда держите под рукой бутылку для промывки и дистиллированную воду. Вместо бутылки для промывки можно использовать шприц объемом не менее 10 мл, чтобы хорошо очистить датчик. </a:t>
            </a:r>
          </a:p>
          <a:p>
            <a:r>
              <a:rPr lang="ru-RU" sz="1400" dirty="0"/>
              <a:t> </a:t>
            </a:r>
            <a:endParaRPr lang="ru-RU" sz="1500" dirty="0" smtClean="0"/>
          </a:p>
        </p:txBody>
      </p:sp>
      <p:sp>
        <p:nvSpPr>
          <p:cNvPr id="24" name="23 CuadroTexto"/>
          <p:cNvSpPr txBox="1"/>
          <p:nvPr/>
        </p:nvSpPr>
        <p:spPr>
          <a:xfrm>
            <a:off x="1187624" y="4103494"/>
            <a:ext cx="6624736" cy="523220"/>
          </a:xfrm>
          <a:prstGeom prst="rect">
            <a:avLst/>
          </a:prstGeom>
          <a:noFill/>
        </p:spPr>
        <p:txBody>
          <a:bodyPr wrap="square" rtlCol="0">
            <a:spAutoFit/>
          </a:bodyPr>
          <a:lstStyle/>
          <a:p>
            <a:r>
              <a:rPr lang="ru-RU" sz="1400" dirty="0"/>
              <a:t>После каждой промывки датчика его необходимо просушить промокательной бумагой, не касаясь прозрачного шарика на конце. </a:t>
            </a:r>
            <a:endParaRPr lang="ru-RU" sz="1500" dirty="0" smtClean="0"/>
          </a:p>
        </p:txBody>
      </p:sp>
      <p:pic>
        <p:nvPicPr>
          <p:cNvPr id="3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302586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411174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2 Subtítulo"/>
          <p:cNvSpPr txBox="1">
            <a:spLocks/>
          </p:cNvSpPr>
          <p:nvPr/>
        </p:nvSpPr>
        <p:spPr>
          <a:xfrm>
            <a:off x="5436096" y="1176314"/>
            <a:ext cx="37079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a:solidFill>
                  <a:schemeClr val="bg1"/>
                </a:solidFill>
                <a:latin typeface="+mj-lt"/>
              </a:rPr>
              <a:t>Какова кислотность того, что мы пьем?</a:t>
            </a:r>
            <a:endParaRPr lang="ru-RU" sz="2400" b="1" baseline="30000" dirty="0">
              <a:solidFill>
                <a:schemeClr val="bg1"/>
              </a:solidFill>
              <a:latin typeface="+mj-lt"/>
              <a:cs typeface="Calibri" pitchFamily="34" charset="0"/>
            </a:endParaRPr>
          </a:p>
        </p:txBody>
      </p:sp>
    </p:spTree>
    <p:extLst>
      <p:ext uri="{BB962C8B-B14F-4D97-AF65-F5344CB8AC3E}">
        <p14:creationId xmlns:p14="http://schemas.microsoft.com/office/powerpoint/2010/main" val="42871740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Использование Labdisc</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7" name="16 CuadroTexto"/>
          <p:cNvSpPr txBox="1"/>
          <p:nvPr/>
        </p:nvSpPr>
        <p:spPr>
          <a:xfrm>
            <a:off x="5652120" y="1484784"/>
            <a:ext cx="3168352" cy="253916"/>
          </a:xfrm>
          <a:prstGeom prst="rect">
            <a:avLst/>
          </a:prstGeom>
          <a:noFill/>
        </p:spPr>
        <p:txBody>
          <a:bodyPr wrap="square" rtlCol="0" anchor="b">
            <a:spAutoFit/>
          </a:bodyPr>
          <a:lstStyle/>
          <a:p>
            <a:r>
              <a:rPr lang="ru-RU" sz="1050" dirty="0">
                <a:solidFill>
                  <a:schemeClr val="bg1">
                    <a:lumMod val="50000"/>
                  </a:schemeClr>
                </a:solidFill>
              </a:rPr>
              <a:t>Измерение pH популярных напитков</a:t>
            </a:r>
          </a:p>
        </p:txBody>
      </p:sp>
      <p:sp>
        <p:nvSpPr>
          <p:cNvPr id="14" name="13 CuadroTexto"/>
          <p:cNvSpPr txBox="1"/>
          <p:nvPr/>
        </p:nvSpPr>
        <p:spPr>
          <a:xfrm>
            <a:off x="1187624" y="2348880"/>
            <a:ext cx="6624736" cy="738664"/>
          </a:xfrm>
          <a:prstGeom prst="rect">
            <a:avLst/>
          </a:prstGeom>
          <a:noFill/>
        </p:spPr>
        <p:txBody>
          <a:bodyPr wrap="square" rtlCol="0">
            <a:spAutoFit/>
          </a:bodyPr>
          <a:lstStyle/>
          <a:p>
            <a:r>
              <a:rPr lang="ru-RU" sz="1400" dirty="0"/>
              <a:t>Когда датчик не используется, он должен находиться в банке с буферным раствором. Убедитесь, что датчик чистый и сухой, прежде чем вставлять его в раствор (см. п.п. 1 и 2). </a:t>
            </a:r>
            <a:endParaRPr lang="ru-RU" sz="1500" dirty="0" smtClean="0"/>
          </a:p>
        </p:txBody>
      </p:sp>
      <p:pic>
        <p:nvPicPr>
          <p:cNvPr id="19"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37778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9154" y="3478485"/>
            <a:ext cx="6121675" cy="2614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084168" y="5157192"/>
            <a:ext cx="648072"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2 Subtítulo"/>
          <p:cNvSpPr txBox="1">
            <a:spLocks/>
          </p:cNvSpPr>
          <p:nvPr/>
        </p:nvSpPr>
        <p:spPr>
          <a:xfrm>
            <a:off x="5436096" y="1176314"/>
            <a:ext cx="37079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a:solidFill>
                  <a:schemeClr val="bg1"/>
                </a:solidFill>
                <a:latin typeface="+mj-lt"/>
              </a:rPr>
              <a:t>Какова кислотность того, что мы пьем?</a:t>
            </a:r>
            <a:endParaRPr lang="ru-RU" sz="2400" b="1" baseline="30000" dirty="0">
              <a:solidFill>
                <a:schemeClr val="bg1"/>
              </a:solidFill>
              <a:latin typeface="+mj-lt"/>
              <a:cs typeface="Calibri" pitchFamily="34" charset="0"/>
            </a:endParaRPr>
          </a:p>
        </p:txBody>
      </p:sp>
    </p:spTree>
    <p:extLst>
      <p:ext uri="{BB962C8B-B14F-4D97-AF65-F5344CB8AC3E}">
        <p14:creationId xmlns:p14="http://schemas.microsoft.com/office/powerpoint/2010/main" val="41800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Эксперимент</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7" name="16 CuadroTexto"/>
          <p:cNvSpPr txBox="1"/>
          <p:nvPr/>
        </p:nvSpPr>
        <p:spPr>
          <a:xfrm>
            <a:off x="1555625" y="2473150"/>
            <a:ext cx="6544767" cy="307777"/>
          </a:xfrm>
          <a:prstGeom prst="rect">
            <a:avLst/>
          </a:prstGeom>
          <a:noFill/>
          <a:ln>
            <a:noFill/>
          </a:ln>
        </p:spPr>
        <p:txBody>
          <a:bodyPr wrap="square" rtlCol="0">
            <a:spAutoFit/>
          </a:bodyPr>
          <a:lstStyle/>
          <a:p>
            <a:r>
              <a:rPr lang="ru-RU" sz="1400" dirty="0">
                <a:solidFill>
                  <a:srgbClr val="3490A6"/>
                </a:solidFill>
              </a:rPr>
              <a:t>Следующие шаги поясняют, как проводить эксперимент: </a:t>
            </a:r>
          </a:p>
        </p:txBody>
      </p:sp>
      <p:sp>
        <p:nvSpPr>
          <p:cNvPr id="18" name="17 Rectángulo redondeado"/>
          <p:cNvSpPr/>
          <p:nvPr/>
        </p:nvSpPr>
        <p:spPr>
          <a:xfrm>
            <a:off x="1403647" y="2348880"/>
            <a:ext cx="6581751" cy="582371"/>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9" name="18 CuadroTexto"/>
          <p:cNvSpPr txBox="1"/>
          <p:nvPr/>
        </p:nvSpPr>
        <p:spPr>
          <a:xfrm>
            <a:off x="1187624" y="2996951"/>
            <a:ext cx="6624736" cy="523220"/>
          </a:xfrm>
          <a:prstGeom prst="rect">
            <a:avLst/>
          </a:prstGeom>
          <a:noFill/>
        </p:spPr>
        <p:txBody>
          <a:bodyPr wrap="square" rtlCol="0">
            <a:spAutoFit/>
          </a:bodyPr>
          <a:lstStyle/>
          <a:p>
            <a:r>
              <a:rPr lang="ru-RU" sz="1400" dirty="0"/>
              <a:t>Возьмите 3 пластиковых стакана и напишите на них название вещества, которое будете анализировать (напр. Coca Cola). </a:t>
            </a:r>
            <a:endParaRPr lang="ru-RU" sz="1500" dirty="0" smtClean="0"/>
          </a:p>
        </p:txBody>
      </p:sp>
      <p:sp>
        <p:nvSpPr>
          <p:cNvPr id="20" name="19 CuadroTexto"/>
          <p:cNvSpPr txBox="1"/>
          <p:nvPr/>
        </p:nvSpPr>
        <p:spPr>
          <a:xfrm>
            <a:off x="1187624" y="3573016"/>
            <a:ext cx="6624736" cy="523220"/>
          </a:xfrm>
          <a:prstGeom prst="rect">
            <a:avLst/>
          </a:prstGeom>
          <a:noFill/>
        </p:spPr>
        <p:txBody>
          <a:bodyPr wrap="square" rtlCol="0">
            <a:spAutoFit/>
          </a:bodyPr>
          <a:lstStyle/>
          <a:p>
            <a:r>
              <a:rPr lang="ru-RU" sz="1400" dirty="0"/>
              <a:t>Налейте в стакан около 50 мл напитка (чтобы можно было полностью погрузить конец датчика в раствор).</a:t>
            </a:r>
            <a:endParaRPr lang="ru-RU" sz="1500" dirty="0" smtClean="0"/>
          </a:p>
        </p:txBody>
      </p:sp>
      <p:sp>
        <p:nvSpPr>
          <p:cNvPr id="21" name="20 CuadroTexto"/>
          <p:cNvSpPr txBox="1"/>
          <p:nvPr/>
        </p:nvSpPr>
        <p:spPr>
          <a:xfrm>
            <a:off x="1187624" y="4149080"/>
            <a:ext cx="6624736" cy="523220"/>
          </a:xfrm>
          <a:prstGeom prst="rect">
            <a:avLst/>
          </a:prstGeom>
          <a:noFill/>
        </p:spPr>
        <p:txBody>
          <a:bodyPr wrap="square" rtlCol="0">
            <a:spAutoFit/>
          </a:bodyPr>
          <a:lstStyle/>
          <a:p>
            <a:r>
              <a:rPr lang="ru-RU" sz="1400" dirty="0"/>
              <a:t>Чтобы начать измерение, вытащите электрод из буфера и промойте его обильным количеством дистиллированной воды. Высушите его промокательной бумагой. </a:t>
            </a:r>
            <a:endParaRPr lang="ru-RU" sz="1500" dirty="0"/>
          </a:p>
        </p:txBody>
      </p:sp>
      <p:sp>
        <p:nvSpPr>
          <p:cNvPr id="22" name="21 CuadroTexto"/>
          <p:cNvSpPr txBox="1"/>
          <p:nvPr/>
        </p:nvSpPr>
        <p:spPr>
          <a:xfrm>
            <a:off x="1187624" y="4725144"/>
            <a:ext cx="6624736" cy="523220"/>
          </a:xfrm>
          <a:prstGeom prst="rect">
            <a:avLst/>
          </a:prstGeom>
          <a:noFill/>
        </p:spPr>
        <p:txBody>
          <a:bodyPr wrap="square" rtlCol="0">
            <a:spAutoFit/>
          </a:bodyPr>
          <a:lstStyle/>
          <a:p>
            <a:r>
              <a:rPr lang="ru-RU" sz="1400" dirty="0"/>
              <a:t>Измерьте pH разных веществ в стаканах в следующей последовательности: вода, лимонный сок, вода (для промывки электрода), Coca Cola. </a:t>
            </a:r>
            <a:endParaRPr lang="ru-RU" sz="1500" dirty="0" smtClean="0"/>
          </a:p>
        </p:txBody>
      </p:sp>
      <p:pic>
        <p:nvPicPr>
          <p:cNvPr id="2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6639" y="302585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6639" y="359526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6639" y="4164675"/>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6639" y="473408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22 CuadroTexto"/>
          <p:cNvSpPr txBox="1"/>
          <p:nvPr/>
        </p:nvSpPr>
        <p:spPr>
          <a:xfrm>
            <a:off x="5652120" y="1484784"/>
            <a:ext cx="3168352" cy="253916"/>
          </a:xfrm>
          <a:prstGeom prst="rect">
            <a:avLst/>
          </a:prstGeom>
          <a:noFill/>
        </p:spPr>
        <p:txBody>
          <a:bodyPr wrap="square" rtlCol="0" anchor="b">
            <a:spAutoFit/>
          </a:bodyPr>
          <a:lstStyle/>
          <a:p>
            <a:r>
              <a:rPr lang="ru-RU" sz="1050" dirty="0">
                <a:solidFill>
                  <a:schemeClr val="bg1">
                    <a:lumMod val="50000"/>
                  </a:schemeClr>
                </a:solidFill>
              </a:rPr>
              <a:t>Измерение pH популярных напитков</a:t>
            </a:r>
          </a:p>
        </p:txBody>
      </p:sp>
      <p:sp>
        <p:nvSpPr>
          <p:cNvPr id="24" name="23 CuadroTexto"/>
          <p:cNvSpPr txBox="1"/>
          <p:nvPr/>
        </p:nvSpPr>
        <p:spPr>
          <a:xfrm>
            <a:off x="1188742" y="5281463"/>
            <a:ext cx="6624736" cy="523220"/>
          </a:xfrm>
          <a:prstGeom prst="rect">
            <a:avLst/>
          </a:prstGeom>
          <a:noFill/>
        </p:spPr>
        <p:txBody>
          <a:bodyPr wrap="square" rtlCol="0">
            <a:spAutoFit/>
          </a:bodyPr>
          <a:lstStyle/>
          <a:p>
            <a:r>
              <a:rPr lang="ru-RU" sz="1400" dirty="0"/>
              <a:t>Для сбора показаний погружайте электрод в образец, не касаясь стенок пластикового стакана.</a:t>
            </a:r>
            <a:endParaRPr lang="ru-RU" sz="1500" dirty="0" smtClean="0"/>
          </a:p>
        </p:txBody>
      </p:sp>
      <p:pic>
        <p:nvPicPr>
          <p:cNvPr id="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9592" y="530349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2 Subtítulo"/>
          <p:cNvSpPr txBox="1">
            <a:spLocks/>
          </p:cNvSpPr>
          <p:nvPr/>
        </p:nvSpPr>
        <p:spPr>
          <a:xfrm>
            <a:off x="5436096" y="1176314"/>
            <a:ext cx="37079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a:solidFill>
                  <a:schemeClr val="bg1"/>
                </a:solidFill>
                <a:latin typeface="+mj-lt"/>
              </a:rPr>
              <a:t>Какова кислотность того, что мы пьем?</a:t>
            </a:r>
            <a:endParaRPr lang="ru-RU" sz="2400" b="1" baseline="30000" dirty="0">
              <a:solidFill>
                <a:schemeClr val="bg1"/>
              </a:solidFill>
              <a:latin typeface="+mj-lt"/>
              <a:cs typeface="Calibri" pitchFamily="34" charset="0"/>
            </a:endParaRPr>
          </a:p>
        </p:txBody>
      </p:sp>
    </p:spTree>
    <p:extLst>
      <p:ext uri="{BB962C8B-B14F-4D97-AF65-F5344CB8AC3E}">
        <p14:creationId xmlns:p14="http://schemas.microsoft.com/office/powerpoint/2010/main" val="1440669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Эксперимент</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9" name="18 CuadroTexto"/>
          <p:cNvSpPr txBox="1"/>
          <p:nvPr/>
        </p:nvSpPr>
        <p:spPr>
          <a:xfrm>
            <a:off x="1187624" y="2277452"/>
            <a:ext cx="6624736" cy="307777"/>
          </a:xfrm>
          <a:prstGeom prst="rect">
            <a:avLst/>
          </a:prstGeom>
          <a:noFill/>
        </p:spPr>
        <p:txBody>
          <a:bodyPr wrap="square" rtlCol="0">
            <a:spAutoFit/>
          </a:bodyPr>
          <a:lstStyle/>
          <a:p>
            <a:r>
              <a:rPr lang="ru-RU" sz="1400" dirty="0" smtClean="0"/>
              <a:t>Нажмите кнопку                  на Labdisc. </a:t>
            </a:r>
            <a:endParaRPr lang="ru-RU" sz="1500" dirty="0" smtClean="0"/>
          </a:p>
        </p:txBody>
      </p:sp>
      <p:sp>
        <p:nvSpPr>
          <p:cNvPr id="20" name="19 CuadroTexto"/>
          <p:cNvSpPr txBox="1"/>
          <p:nvPr/>
        </p:nvSpPr>
        <p:spPr>
          <a:xfrm>
            <a:off x="1187624" y="2853517"/>
            <a:ext cx="6624736" cy="307777"/>
          </a:xfrm>
          <a:prstGeom prst="rect">
            <a:avLst/>
          </a:prstGeom>
          <a:noFill/>
        </p:spPr>
        <p:txBody>
          <a:bodyPr wrap="square" rtlCol="0">
            <a:spAutoFit/>
          </a:bodyPr>
          <a:lstStyle/>
          <a:p>
            <a:r>
              <a:rPr lang="ru-RU" sz="1400" dirty="0"/>
              <a:t>Наблюдайте, как изменяется pH на экране Labdisc.</a:t>
            </a:r>
          </a:p>
        </p:txBody>
      </p:sp>
      <p:sp>
        <p:nvSpPr>
          <p:cNvPr id="21" name="20 CuadroTexto"/>
          <p:cNvSpPr txBox="1"/>
          <p:nvPr/>
        </p:nvSpPr>
        <p:spPr>
          <a:xfrm>
            <a:off x="1187624" y="3409836"/>
            <a:ext cx="7272808" cy="584775"/>
          </a:xfrm>
          <a:prstGeom prst="rect">
            <a:avLst/>
          </a:prstGeom>
          <a:noFill/>
        </p:spPr>
        <p:txBody>
          <a:bodyPr wrap="square" rtlCol="0">
            <a:spAutoFit/>
          </a:bodyPr>
          <a:lstStyle/>
          <a:p>
            <a:r>
              <a:rPr lang="ru-RU" sz="1400" dirty="0"/>
              <a:t>Дождитесь, пока измеряемое значение pH стабилизируется. Зафиксируйте показание, когда первая десятичная цифра на экране будет колебаться в пределах +/- 1. </a:t>
            </a:r>
            <a:r>
              <a:rPr lang="ru-RU" dirty="0" smtClean="0"/>
              <a:t> </a:t>
            </a:r>
            <a:endParaRPr lang="ru-RU" sz="1500" dirty="0"/>
          </a:p>
        </p:txBody>
      </p:sp>
      <p:sp>
        <p:nvSpPr>
          <p:cNvPr id="22" name="21 CuadroTexto"/>
          <p:cNvSpPr txBox="1"/>
          <p:nvPr/>
        </p:nvSpPr>
        <p:spPr>
          <a:xfrm>
            <a:off x="1187624" y="3933056"/>
            <a:ext cx="6624736" cy="307777"/>
          </a:xfrm>
          <a:prstGeom prst="rect">
            <a:avLst/>
          </a:prstGeom>
          <a:noFill/>
        </p:spPr>
        <p:txBody>
          <a:bodyPr wrap="square" rtlCol="0">
            <a:spAutoFit/>
          </a:bodyPr>
          <a:lstStyle/>
          <a:p>
            <a:r>
              <a:rPr lang="ru-RU" sz="1400" dirty="0" smtClean="0"/>
              <a:t>Перемещайте электрод pH между тремя сосудами: вода, лимонный сок, вода и Coca Cola.</a:t>
            </a:r>
            <a:endParaRPr lang="ru-RU" sz="1500" dirty="0" smtClean="0"/>
          </a:p>
        </p:txBody>
      </p:sp>
      <p:sp>
        <p:nvSpPr>
          <p:cNvPr id="23" name="22 CuadroTexto"/>
          <p:cNvSpPr txBox="1"/>
          <p:nvPr/>
        </p:nvSpPr>
        <p:spPr>
          <a:xfrm>
            <a:off x="5652120" y="1484784"/>
            <a:ext cx="3168352" cy="253916"/>
          </a:xfrm>
          <a:prstGeom prst="rect">
            <a:avLst/>
          </a:prstGeom>
          <a:noFill/>
        </p:spPr>
        <p:txBody>
          <a:bodyPr wrap="square" rtlCol="0" anchor="b">
            <a:spAutoFit/>
          </a:bodyPr>
          <a:lstStyle/>
          <a:p>
            <a:r>
              <a:rPr lang="ru-RU" sz="1050" dirty="0">
                <a:solidFill>
                  <a:schemeClr val="bg1">
                    <a:lumMod val="50000"/>
                  </a:schemeClr>
                </a:solidFill>
              </a:rPr>
              <a:t>Измерение pH популярных напитков</a:t>
            </a:r>
          </a:p>
        </p:txBody>
      </p:sp>
      <p:sp>
        <p:nvSpPr>
          <p:cNvPr id="24" name="23 CuadroTexto"/>
          <p:cNvSpPr txBox="1"/>
          <p:nvPr/>
        </p:nvSpPr>
        <p:spPr>
          <a:xfrm>
            <a:off x="1188742" y="4530406"/>
            <a:ext cx="6624736" cy="307777"/>
          </a:xfrm>
          <a:prstGeom prst="rect">
            <a:avLst/>
          </a:prstGeom>
          <a:noFill/>
        </p:spPr>
        <p:txBody>
          <a:bodyPr wrap="square" rtlCol="0">
            <a:spAutoFit/>
          </a:bodyPr>
          <a:lstStyle/>
          <a:p>
            <a:r>
              <a:rPr lang="ru-RU" sz="1400" dirty="0"/>
              <a:t>После завершения измерений выключите Labdisc.</a:t>
            </a:r>
          </a:p>
        </p:txBody>
      </p:sp>
      <p:sp>
        <p:nvSpPr>
          <p:cNvPr id="25" name="24 CuadroTexto"/>
          <p:cNvSpPr txBox="1"/>
          <p:nvPr/>
        </p:nvSpPr>
        <p:spPr>
          <a:xfrm>
            <a:off x="1180577" y="5085765"/>
            <a:ext cx="6624736" cy="523220"/>
          </a:xfrm>
          <a:prstGeom prst="rect">
            <a:avLst/>
          </a:prstGeom>
          <a:noFill/>
        </p:spPr>
        <p:txBody>
          <a:bodyPr wrap="square" rtlCol="0">
            <a:spAutoFit/>
          </a:bodyPr>
          <a:lstStyle/>
          <a:p>
            <a:r>
              <a:rPr lang="ru-RU" sz="1400" dirty="0"/>
              <a:t>Не забудьте промыть электрод обильным количеством водопроводной воды в конце измерения, тщательно сполоснув кончик электрода.</a:t>
            </a:r>
            <a:endParaRPr lang="ru-RU" sz="1500" dirty="0" smtClean="0"/>
          </a:p>
        </p:txBody>
      </p:sp>
      <p:sp>
        <p:nvSpPr>
          <p:cNvPr id="28" name="27 CuadroTexto"/>
          <p:cNvSpPr txBox="1"/>
          <p:nvPr/>
        </p:nvSpPr>
        <p:spPr>
          <a:xfrm>
            <a:off x="1181695" y="5642084"/>
            <a:ext cx="6624736" cy="307777"/>
          </a:xfrm>
          <a:prstGeom prst="rect">
            <a:avLst/>
          </a:prstGeom>
          <a:noFill/>
        </p:spPr>
        <p:txBody>
          <a:bodyPr wrap="square" rtlCol="0">
            <a:spAutoFit/>
          </a:bodyPr>
          <a:lstStyle/>
          <a:p>
            <a:r>
              <a:rPr lang="ru-RU" sz="1400" dirty="0" smtClean="0"/>
              <a:t>По завершении не забудьте поместить датчик обратно в буферный раствор.</a:t>
            </a:r>
            <a:endParaRPr lang="ru-RU" sz="1500" dirty="0" smtClean="0"/>
          </a:p>
        </p:txBody>
      </p:sp>
      <p:pic>
        <p:nvPicPr>
          <p:cNvPr id="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2865125"/>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342389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3982655"/>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9592" y="454142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9592" y="5100185"/>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9592" y="5658951"/>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9592" y="230636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53032" y="2321251"/>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2 Subtítulo"/>
          <p:cNvSpPr txBox="1">
            <a:spLocks/>
          </p:cNvSpPr>
          <p:nvPr/>
        </p:nvSpPr>
        <p:spPr>
          <a:xfrm>
            <a:off x="5436096" y="1176314"/>
            <a:ext cx="37079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a:solidFill>
                  <a:schemeClr val="bg1"/>
                </a:solidFill>
                <a:latin typeface="+mj-lt"/>
              </a:rPr>
              <a:t>Какова кислотность того, что мы пьем?</a:t>
            </a:r>
            <a:endParaRPr lang="ru-RU" sz="2400" b="1" baseline="30000" dirty="0">
              <a:solidFill>
                <a:schemeClr val="bg1"/>
              </a:solidFill>
              <a:latin typeface="+mj-lt"/>
              <a:cs typeface="Calibri" pitchFamily="34" charset="0"/>
            </a:endParaRPr>
          </a:p>
        </p:txBody>
      </p:sp>
    </p:spTree>
    <p:extLst>
      <p:ext uri="{BB962C8B-B14F-4D97-AF65-F5344CB8AC3E}">
        <p14:creationId xmlns:p14="http://schemas.microsoft.com/office/powerpoint/2010/main" val="6688566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Результаты и анализ</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21" name="20 CuadroTexto"/>
          <p:cNvSpPr txBox="1"/>
          <p:nvPr/>
        </p:nvSpPr>
        <p:spPr>
          <a:xfrm>
            <a:off x="1555625" y="2401142"/>
            <a:ext cx="6544767" cy="307777"/>
          </a:xfrm>
          <a:prstGeom prst="rect">
            <a:avLst/>
          </a:prstGeom>
          <a:noFill/>
          <a:ln>
            <a:noFill/>
          </a:ln>
        </p:spPr>
        <p:txBody>
          <a:bodyPr wrap="square" rtlCol="0">
            <a:spAutoFit/>
          </a:bodyPr>
          <a:lstStyle/>
          <a:p>
            <a:r>
              <a:rPr lang="ru-RU" sz="1400" dirty="0">
                <a:solidFill>
                  <a:srgbClr val="F7B047"/>
                </a:solidFill>
              </a:rPr>
              <a:t>Следующие шаги поясняют, как анализировать результаты эксперимента: </a:t>
            </a:r>
          </a:p>
        </p:txBody>
      </p:sp>
      <p:sp>
        <p:nvSpPr>
          <p:cNvPr id="22" name="21 Rectángulo redondeado"/>
          <p:cNvSpPr/>
          <p:nvPr/>
        </p:nvSpPr>
        <p:spPr>
          <a:xfrm>
            <a:off x="1403647" y="2276872"/>
            <a:ext cx="6581751" cy="582371"/>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28" name="27 CuadroTexto"/>
          <p:cNvSpPr txBox="1"/>
          <p:nvPr/>
        </p:nvSpPr>
        <p:spPr>
          <a:xfrm>
            <a:off x="5652120" y="1484784"/>
            <a:ext cx="3168352" cy="253916"/>
          </a:xfrm>
          <a:prstGeom prst="rect">
            <a:avLst/>
          </a:prstGeom>
          <a:noFill/>
        </p:spPr>
        <p:txBody>
          <a:bodyPr wrap="square" rtlCol="0" anchor="b">
            <a:spAutoFit/>
          </a:bodyPr>
          <a:lstStyle/>
          <a:p>
            <a:r>
              <a:rPr lang="ru-RU" sz="1050" dirty="0">
                <a:solidFill>
                  <a:schemeClr val="bg1">
                    <a:lumMod val="50000"/>
                  </a:schemeClr>
                </a:solidFill>
              </a:rPr>
              <a:t>Измерение pH популярных напитков</a:t>
            </a:r>
          </a:p>
        </p:txBody>
      </p:sp>
      <p:sp>
        <p:nvSpPr>
          <p:cNvPr id="32" name="31 CuadroTexto"/>
          <p:cNvSpPr txBox="1"/>
          <p:nvPr/>
        </p:nvSpPr>
        <p:spPr>
          <a:xfrm>
            <a:off x="1294842" y="3000234"/>
            <a:ext cx="6624736" cy="307777"/>
          </a:xfrm>
          <a:prstGeom prst="rect">
            <a:avLst/>
          </a:prstGeom>
          <a:noFill/>
        </p:spPr>
        <p:txBody>
          <a:bodyPr wrap="square" rtlCol="0">
            <a:spAutoFit/>
          </a:bodyPr>
          <a:lstStyle/>
          <a:p>
            <a:r>
              <a:rPr lang="ru-RU" sz="1400" dirty="0"/>
              <a:t>Посмотрите на график на экране.</a:t>
            </a:r>
            <a:endParaRPr lang="ru-RU" sz="1500" dirty="0" smtClean="0"/>
          </a:p>
        </p:txBody>
      </p:sp>
      <p:pic>
        <p:nvPicPr>
          <p:cNvPr id="3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01704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353148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422108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46 CuadroTexto"/>
          <p:cNvSpPr txBox="1"/>
          <p:nvPr/>
        </p:nvSpPr>
        <p:spPr>
          <a:xfrm>
            <a:off x="1294842" y="3520472"/>
            <a:ext cx="6624736" cy="523220"/>
          </a:xfrm>
          <a:prstGeom prst="rect">
            <a:avLst/>
          </a:prstGeom>
          <a:noFill/>
        </p:spPr>
        <p:txBody>
          <a:bodyPr wrap="square" rtlCol="0">
            <a:spAutoFit/>
          </a:bodyPr>
          <a:lstStyle/>
          <a:p>
            <a:r>
              <a:rPr lang="ru-RU" sz="1400" dirty="0" smtClean="0"/>
              <a:t>Нажмите кнопку               , чтобы добавить на график примечания и картинки, конкретизирующие ваши наблюдения.</a:t>
            </a:r>
            <a:endParaRPr lang="ru-RU" sz="1500" dirty="0" smtClean="0"/>
          </a:p>
        </p:txBody>
      </p:sp>
      <p:sp>
        <p:nvSpPr>
          <p:cNvPr id="48" name="47 CuadroTexto"/>
          <p:cNvSpPr txBox="1"/>
          <p:nvPr/>
        </p:nvSpPr>
        <p:spPr>
          <a:xfrm>
            <a:off x="1259632" y="4202504"/>
            <a:ext cx="6624736" cy="738664"/>
          </a:xfrm>
          <a:prstGeom prst="rect">
            <a:avLst/>
          </a:prstGeom>
          <a:noFill/>
        </p:spPr>
        <p:txBody>
          <a:bodyPr wrap="square" rtlCol="0">
            <a:spAutoFit/>
          </a:bodyPr>
          <a:lstStyle/>
          <a:p>
            <a:r>
              <a:rPr lang="ru-RU" sz="1400" dirty="0"/>
              <a:t>Нажмите            для выбора на графике точек данных и отбора одной характерной точки для каждого раствора (характерной считается точка, полученная после </a:t>
            </a:r>
          </a:p>
          <a:p>
            <a:r>
              <a:rPr lang="ru-RU" sz="1400" dirty="0"/>
              <a:t>стабилизации показаний). </a:t>
            </a:r>
          </a:p>
        </p:txBody>
      </p:sp>
      <p:pic>
        <p:nvPicPr>
          <p:cNvPr id="51"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82913" y="3509226"/>
            <a:ext cx="432470" cy="370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37917" y="4129079"/>
            <a:ext cx="381794" cy="359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1600" y="506290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31 CuadroTexto"/>
          <p:cNvSpPr txBox="1"/>
          <p:nvPr/>
        </p:nvSpPr>
        <p:spPr>
          <a:xfrm>
            <a:off x="1257350" y="5030307"/>
            <a:ext cx="6624736" cy="523220"/>
          </a:xfrm>
          <a:prstGeom prst="rect">
            <a:avLst/>
          </a:prstGeom>
          <a:noFill/>
        </p:spPr>
        <p:txBody>
          <a:bodyPr wrap="square" rtlCol="0">
            <a:spAutoFit/>
          </a:bodyPr>
          <a:lstStyle/>
          <a:p>
            <a:r>
              <a:rPr lang="ru-RU" sz="1400" dirty="0" smtClean="0"/>
              <a:t>Закрепить маркер можно на каждом из трех уровней pH. Нажатие правой кнопкой мышки на текстовом поле маркера позволяет закрепить его в качестве метки на графике.</a:t>
            </a:r>
            <a:endParaRPr lang="ru-RU" sz="1500" dirty="0" smtClean="0"/>
          </a:p>
        </p:txBody>
      </p:sp>
      <p:sp>
        <p:nvSpPr>
          <p:cNvPr id="17" name="2 Subtítulo"/>
          <p:cNvSpPr txBox="1">
            <a:spLocks/>
          </p:cNvSpPr>
          <p:nvPr/>
        </p:nvSpPr>
        <p:spPr>
          <a:xfrm>
            <a:off x="5436096" y="1176314"/>
            <a:ext cx="37079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a:solidFill>
                  <a:schemeClr val="bg1"/>
                </a:solidFill>
                <a:latin typeface="+mj-lt"/>
              </a:rPr>
              <a:t>Какова кислотность того, что мы пьем?</a:t>
            </a:r>
            <a:endParaRPr lang="ru-RU" sz="2400" b="1" baseline="30000" dirty="0">
              <a:solidFill>
                <a:schemeClr val="bg1"/>
              </a:solidFill>
              <a:latin typeface="+mj-lt"/>
              <a:cs typeface="Calibri" pitchFamily="34" charset="0"/>
            </a:endParaRPr>
          </a:p>
        </p:txBody>
      </p:sp>
    </p:spTree>
    <p:extLst>
      <p:ext uri="{BB962C8B-B14F-4D97-AF65-F5344CB8AC3E}">
        <p14:creationId xmlns:p14="http://schemas.microsoft.com/office/powerpoint/2010/main" val="1311205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Результаты и анализ</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grpSp>
        <p:nvGrpSpPr>
          <p:cNvPr id="2" name="1 Grupo"/>
          <p:cNvGrpSpPr/>
          <p:nvPr/>
        </p:nvGrpSpPr>
        <p:grpSpPr>
          <a:xfrm>
            <a:off x="1132910" y="2254524"/>
            <a:ext cx="6852488" cy="598412"/>
            <a:chOff x="1132910" y="2254524"/>
            <a:chExt cx="6852488" cy="598412"/>
          </a:xfrm>
        </p:grpSpPr>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470987"/>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12 Grupo"/>
          <p:cNvGrpSpPr/>
          <p:nvPr/>
        </p:nvGrpSpPr>
        <p:grpSpPr>
          <a:xfrm>
            <a:off x="1132910" y="2996952"/>
            <a:ext cx="6852488" cy="605349"/>
            <a:chOff x="1132910" y="2254524"/>
            <a:chExt cx="6852488" cy="605349"/>
          </a:xfrm>
        </p:grpSpPr>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477924"/>
            </a:xfrm>
            <a:prstGeom prst="rect">
              <a:avLst/>
            </a:prstGeom>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15 Grupo"/>
          <p:cNvGrpSpPr/>
          <p:nvPr/>
        </p:nvGrpSpPr>
        <p:grpSpPr>
          <a:xfrm>
            <a:off x="1132910" y="3717032"/>
            <a:ext cx="6852488" cy="775497"/>
            <a:chOff x="1132910" y="2254524"/>
            <a:chExt cx="6852488" cy="775497"/>
          </a:xfrm>
        </p:grpSpPr>
        <p:pic>
          <p:nvPicPr>
            <p:cNvPr id="17" name="1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648072"/>
            </a:xfrm>
            <a:prstGeom prst="rect">
              <a:avLst/>
            </a:prstGeom>
          </p:spPr>
        </p:pic>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22 CuadroTexto"/>
          <p:cNvSpPr txBox="1"/>
          <p:nvPr/>
        </p:nvSpPr>
        <p:spPr>
          <a:xfrm>
            <a:off x="1555626" y="3110991"/>
            <a:ext cx="5685403" cy="584775"/>
          </a:xfrm>
          <a:prstGeom prst="rect">
            <a:avLst/>
          </a:prstGeom>
          <a:noFill/>
        </p:spPr>
        <p:txBody>
          <a:bodyPr wrap="none" rtlCol="0">
            <a:spAutoFit/>
          </a:bodyPr>
          <a:lstStyle/>
          <a:p>
            <a:r>
              <a:rPr lang="ru-RU" sz="1400" b="1" dirty="0"/>
              <a:t>Какое из проанализированных веществ оказалось наиболее кислым? </a:t>
            </a:r>
            <a:endParaRPr lang="ru-RU" sz="1400" b="1" dirty="0" smtClean="0"/>
          </a:p>
          <a:p>
            <a:r>
              <a:rPr lang="ru-RU" sz="1400" b="1" dirty="0" smtClean="0"/>
              <a:t>Какое </a:t>
            </a:r>
            <a:r>
              <a:rPr lang="ru-RU" sz="1400" b="1" dirty="0"/>
              <a:t>оказалось наиболее щелочным? </a:t>
            </a:r>
            <a:r>
              <a:rPr lang="ru-RU" dirty="0" smtClean="0"/>
              <a:t> </a:t>
            </a:r>
            <a:endParaRPr lang="ru-RU" sz="1400" dirty="0"/>
          </a:p>
        </p:txBody>
      </p:sp>
      <p:sp>
        <p:nvSpPr>
          <p:cNvPr id="24" name="23 CuadroTexto"/>
          <p:cNvSpPr txBox="1"/>
          <p:nvPr/>
        </p:nvSpPr>
        <p:spPr>
          <a:xfrm>
            <a:off x="1555626" y="2473151"/>
            <a:ext cx="5968702" cy="307777"/>
          </a:xfrm>
          <a:prstGeom prst="rect">
            <a:avLst/>
          </a:prstGeom>
          <a:noFill/>
        </p:spPr>
        <p:txBody>
          <a:bodyPr wrap="square" rtlCol="0">
            <a:spAutoFit/>
          </a:bodyPr>
          <a:lstStyle/>
          <a:p>
            <a:r>
              <a:rPr lang="ru-RU" sz="1400" b="1" dirty="0"/>
              <a:t>Как эти результаты соотносятся с вашей начальной гипотезой? Поясните. </a:t>
            </a:r>
            <a:endParaRPr lang="ru-RU" sz="1400" dirty="0"/>
          </a:p>
        </p:txBody>
      </p:sp>
      <p:sp>
        <p:nvSpPr>
          <p:cNvPr id="25" name="24 CuadroTexto"/>
          <p:cNvSpPr txBox="1"/>
          <p:nvPr/>
        </p:nvSpPr>
        <p:spPr>
          <a:xfrm>
            <a:off x="1555626" y="3933056"/>
            <a:ext cx="6166432" cy="523220"/>
          </a:xfrm>
          <a:prstGeom prst="rect">
            <a:avLst/>
          </a:prstGeom>
          <a:noFill/>
        </p:spPr>
        <p:txBody>
          <a:bodyPr wrap="none" rtlCol="0">
            <a:spAutoFit/>
          </a:bodyPr>
          <a:lstStyle/>
          <a:p>
            <a:r>
              <a:rPr lang="ru-RU" sz="1400" b="1" dirty="0"/>
              <a:t>Определите положение каждого из веществ на шкале pH из </a:t>
            </a:r>
            <a:r>
              <a:rPr lang="ru-RU" sz="1400" b="1"/>
              <a:t>теоретического </a:t>
            </a:r>
            <a:r>
              <a:rPr lang="en-US" sz="1400" b="1" smtClean="0"/>
              <a:t/>
            </a:r>
            <a:br>
              <a:rPr lang="en-US" sz="1400" b="1" smtClean="0"/>
            </a:br>
            <a:r>
              <a:rPr lang="ru-RU" sz="1400" b="1" smtClean="0"/>
              <a:t>блока</a:t>
            </a:r>
            <a:r>
              <a:rPr lang="ru-RU" sz="1400" b="1"/>
              <a:t>, </a:t>
            </a:r>
            <a:r>
              <a:rPr lang="ru-RU" sz="1400" b="1" smtClean="0"/>
              <a:t>исходя </a:t>
            </a:r>
            <a:r>
              <a:rPr lang="ru-RU" sz="1400" b="1" dirty="0" smtClean="0"/>
              <a:t>из полученных данных. </a:t>
            </a:r>
            <a:endParaRPr lang="ru-RU" sz="1400" dirty="0"/>
          </a:p>
        </p:txBody>
      </p:sp>
      <p:sp>
        <p:nvSpPr>
          <p:cNvPr id="27" name="26 CuadroTexto"/>
          <p:cNvSpPr txBox="1"/>
          <p:nvPr/>
        </p:nvSpPr>
        <p:spPr>
          <a:xfrm>
            <a:off x="5652120" y="1484784"/>
            <a:ext cx="3168352" cy="253916"/>
          </a:xfrm>
          <a:prstGeom prst="rect">
            <a:avLst/>
          </a:prstGeom>
          <a:noFill/>
        </p:spPr>
        <p:txBody>
          <a:bodyPr wrap="square" rtlCol="0" anchor="b">
            <a:spAutoFit/>
          </a:bodyPr>
          <a:lstStyle/>
          <a:p>
            <a:r>
              <a:rPr lang="ru-RU" sz="1050" dirty="0">
                <a:solidFill>
                  <a:schemeClr val="bg1">
                    <a:lumMod val="50000"/>
                  </a:schemeClr>
                </a:solidFill>
              </a:rPr>
              <a:t>Измерение pH популярных напитков</a:t>
            </a:r>
          </a:p>
        </p:txBody>
      </p:sp>
      <p:pic>
        <p:nvPicPr>
          <p:cNvPr id="819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9200"/>
          <a:stretch/>
        </p:blipFill>
        <p:spPr bwMode="auto">
          <a:xfrm>
            <a:off x="2151732" y="4590490"/>
            <a:ext cx="4776490" cy="1646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2 Subtítulo"/>
          <p:cNvSpPr txBox="1">
            <a:spLocks/>
          </p:cNvSpPr>
          <p:nvPr/>
        </p:nvSpPr>
        <p:spPr>
          <a:xfrm>
            <a:off x="5436096" y="1176314"/>
            <a:ext cx="37079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a:solidFill>
                  <a:schemeClr val="bg1"/>
                </a:solidFill>
                <a:latin typeface="+mj-lt"/>
              </a:rPr>
              <a:t>Какова кислотность того, что мы пьем?</a:t>
            </a:r>
            <a:endParaRPr lang="ru-RU" sz="2400" b="1" baseline="30000" dirty="0">
              <a:solidFill>
                <a:schemeClr val="bg1"/>
              </a:solidFill>
              <a:latin typeface="+mj-lt"/>
              <a:cs typeface="Calibri" pitchFamily="34" charset="0"/>
            </a:endParaRPr>
          </a:p>
        </p:txBody>
      </p:sp>
    </p:spTree>
    <p:extLst>
      <p:ext uri="{BB962C8B-B14F-4D97-AF65-F5344CB8AC3E}">
        <p14:creationId xmlns:p14="http://schemas.microsoft.com/office/powerpoint/2010/main" val="204053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Результаты и анализ</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22" name="21 CuadroTexto"/>
          <p:cNvSpPr txBox="1"/>
          <p:nvPr/>
        </p:nvSpPr>
        <p:spPr>
          <a:xfrm>
            <a:off x="1555625" y="2276872"/>
            <a:ext cx="6544767" cy="307777"/>
          </a:xfrm>
          <a:prstGeom prst="rect">
            <a:avLst/>
          </a:prstGeom>
          <a:noFill/>
          <a:ln>
            <a:noFill/>
          </a:ln>
        </p:spPr>
        <p:txBody>
          <a:bodyPr wrap="square" rtlCol="0">
            <a:spAutoFit/>
          </a:bodyPr>
          <a:lstStyle/>
          <a:p>
            <a:r>
              <a:rPr lang="ru-RU" sz="1400" dirty="0">
                <a:solidFill>
                  <a:srgbClr val="F7B047"/>
                </a:solidFill>
              </a:rPr>
              <a:t>Учащиеся должны получить график, аналогичный приведенному ниже: </a:t>
            </a:r>
          </a:p>
        </p:txBody>
      </p:sp>
      <p:sp>
        <p:nvSpPr>
          <p:cNvPr id="27" name="26 Rectángulo redondeado"/>
          <p:cNvSpPr/>
          <p:nvPr/>
        </p:nvSpPr>
        <p:spPr>
          <a:xfrm>
            <a:off x="1403647" y="2204864"/>
            <a:ext cx="6581751" cy="432047"/>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9" name="8 CuadroTexto"/>
          <p:cNvSpPr txBox="1"/>
          <p:nvPr/>
        </p:nvSpPr>
        <p:spPr>
          <a:xfrm>
            <a:off x="5652120" y="1484784"/>
            <a:ext cx="3168352" cy="253916"/>
          </a:xfrm>
          <a:prstGeom prst="rect">
            <a:avLst/>
          </a:prstGeom>
          <a:noFill/>
        </p:spPr>
        <p:txBody>
          <a:bodyPr wrap="square" rtlCol="0" anchor="b">
            <a:spAutoFit/>
          </a:bodyPr>
          <a:lstStyle/>
          <a:p>
            <a:r>
              <a:rPr lang="ru-RU" sz="1050" dirty="0">
                <a:solidFill>
                  <a:schemeClr val="bg1">
                    <a:lumMod val="50000"/>
                  </a:schemeClr>
                </a:solidFill>
              </a:rPr>
              <a:t>Измерение pH популярных напитков</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2384" y="2780928"/>
            <a:ext cx="5744275" cy="36659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2 Subtítulo"/>
          <p:cNvSpPr txBox="1">
            <a:spLocks/>
          </p:cNvSpPr>
          <p:nvPr/>
        </p:nvSpPr>
        <p:spPr>
          <a:xfrm>
            <a:off x="5436096" y="1176314"/>
            <a:ext cx="37079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a:solidFill>
                  <a:schemeClr val="bg1"/>
                </a:solidFill>
                <a:latin typeface="+mj-lt"/>
              </a:rPr>
              <a:t>Какова кислотность того, что мы пьем?</a:t>
            </a:r>
            <a:endParaRPr lang="ru-RU" sz="2400" b="1" baseline="30000" dirty="0">
              <a:solidFill>
                <a:schemeClr val="bg1"/>
              </a:solidFill>
              <a:latin typeface="+mj-lt"/>
              <a:cs typeface="Calibri" pitchFamily="34" charset="0"/>
            </a:endParaRPr>
          </a:p>
        </p:txBody>
      </p:sp>
    </p:spTree>
    <p:extLst>
      <p:ext uri="{BB962C8B-B14F-4D97-AF65-F5344CB8AC3E}">
        <p14:creationId xmlns:p14="http://schemas.microsoft.com/office/powerpoint/2010/main" val="2350767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21 Grupo"/>
          <p:cNvGrpSpPr/>
          <p:nvPr/>
        </p:nvGrpSpPr>
        <p:grpSpPr>
          <a:xfrm>
            <a:off x="1320247" y="3098892"/>
            <a:ext cx="6665152" cy="1456844"/>
            <a:chOff x="1321109" y="3224941"/>
            <a:chExt cx="6664289" cy="1559447"/>
          </a:xfrm>
        </p:grpSpPr>
        <p:pic>
          <p:nvPicPr>
            <p:cNvPr id="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109" y="3501217"/>
              <a:ext cx="6664289" cy="1283171"/>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224941"/>
              <a:ext cx="6664289" cy="66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18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934" y="2938742"/>
            <a:ext cx="428625" cy="438150"/>
          </a:xfrm>
          <a:prstGeom prst="ellipse">
            <a:avLst/>
          </a:prstGeom>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Выводы</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9" name="8 CuadroTexto"/>
          <p:cNvSpPr txBox="1"/>
          <p:nvPr/>
        </p:nvSpPr>
        <p:spPr>
          <a:xfrm>
            <a:off x="1555625" y="3139514"/>
            <a:ext cx="5729266" cy="1369606"/>
          </a:xfrm>
          <a:prstGeom prst="rect">
            <a:avLst/>
          </a:prstGeom>
          <a:noFill/>
        </p:spPr>
        <p:txBody>
          <a:bodyPr wrap="square" rtlCol="0">
            <a:spAutoFit/>
          </a:bodyPr>
          <a:lstStyle/>
          <a:p>
            <a:r>
              <a:rPr lang="ru-RU" sz="1400" b="1" dirty="0"/>
              <a:t>Какова концентрация протонов (водорода) Coca Cola по сравнению с дистиллированным напитком? </a:t>
            </a:r>
            <a:endParaRPr lang="ru-RU" sz="1400" b="1" dirty="0" smtClean="0"/>
          </a:p>
          <a:p>
            <a:endParaRPr lang="ru-RU" sz="1300" dirty="0"/>
          </a:p>
          <a:p>
            <a:r>
              <a:rPr lang="ru-RU" sz="1400" dirty="0"/>
              <a:t>Учащиеся должны сказать, что концентрация протонов Coca Cola  выше, чем в дистиллированном напитке, так как значение pH </a:t>
            </a:r>
            <a:r>
              <a:rPr lang="ru-RU" sz="1400"/>
              <a:t>ниже </a:t>
            </a:r>
            <a:r>
              <a:rPr lang="en-US" sz="1400" smtClean="0"/>
              <a:t/>
            </a:r>
            <a:br>
              <a:rPr lang="en-US" sz="1400" smtClean="0"/>
            </a:br>
            <a:r>
              <a:rPr lang="ru-RU" sz="1400" smtClean="0"/>
              <a:t>(</a:t>
            </a:r>
            <a:r>
              <a:rPr lang="ru-RU" sz="1400" dirty="0"/>
              <a:t>т. е. кислотность выше).</a:t>
            </a:r>
          </a:p>
        </p:txBody>
      </p:sp>
      <p:sp>
        <p:nvSpPr>
          <p:cNvPr id="16" name="15 CuadroTexto"/>
          <p:cNvSpPr txBox="1"/>
          <p:nvPr/>
        </p:nvSpPr>
        <p:spPr>
          <a:xfrm>
            <a:off x="1555625" y="2381182"/>
            <a:ext cx="6544767" cy="523220"/>
          </a:xfrm>
          <a:prstGeom prst="rect">
            <a:avLst/>
          </a:prstGeom>
          <a:noFill/>
          <a:ln>
            <a:noFill/>
          </a:ln>
        </p:spPr>
        <p:txBody>
          <a:bodyPr wrap="square" rtlCol="0">
            <a:spAutoFit/>
          </a:bodyPr>
          <a:lstStyle/>
          <a:p>
            <a:r>
              <a:rPr lang="ru-RU" sz="1400" dirty="0" smtClean="0">
                <a:solidFill>
                  <a:srgbClr val="29B19A"/>
                </a:solidFill>
              </a:rPr>
              <a:t>Ниже приведены несколько вопросов и ответов, которые должны развить учащиеся, чтобы сделать выводы. </a:t>
            </a:r>
            <a:endParaRPr lang="ru-RU" sz="1400" dirty="0">
              <a:solidFill>
                <a:srgbClr val="29B19A"/>
              </a:solidFill>
            </a:endParaRPr>
          </a:p>
        </p:txBody>
      </p:sp>
      <p:sp>
        <p:nvSpPr>
          <p:cNvPr id="17" name="16 Rectángulo redondeado"/>
          <p:cNvSpPr/>
          <p:nvPr/>
        </p:nvSpPr>
        <p:spPr>
          <a:xfrm>
            <a:off x="1403647" y="2348881"/>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24" name="23 CuadroTexto"/>
          <p:cNvSpPr txBox="1"/>
          <p:nvPr/>
        </p:nvSpPr>
        <p:spPr>
          <a:xfrm>
            <a:off x="5652120" y="1484784"/>
            <a:ext cx="3168352" cy="253916"/>
          </a:xfrm>
          <a:prstGeom prst="rect">
            <a:avLst/>
          </a:prstGeom>
          <a:noFill/>
        </p:spPr>
        <p:txBody>
          <a:bodyPr wrap="square" rtlCol="0" anchor="b">
            <a:spAutoFit/>
          </a:bodyPr>
          <a:lstStyle/>
          <a:p>
            <a:r>
              <a:rPr lang="ru-RU" sz="1050" dirty="0">
                <a:solidFill>
                  <a:schemeClr val="bg1">
                    <a:lumMod val="50000"/>
                  </a:schemeClr>
                </a:solidFill>
              </a:rPr>
              <a:t>Измерение pH популярных напитков</a:t>
            </a:r>
          </a:p>
        </p:txBody>
      </p:sp>
      <p:pic>
        <p:nvPicPr>
          <p:cNvPr id="1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4835" y="4560024"/>
            <a:ext cx="6659374" cy="1539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18 CuadroTexto"/>
          <p:cNvSpPr txBox="1"/>
          <p:nvPr/>
        </p:nvSpPr>
        <p:spPr>
          <a:xfrm>
            <a:off x="1555624" y="4637373"/>
            <a:ext cx="6256735" cy="1384995"/>
          </a:xfrm>
          <a:prstGeom prst="rect">
            <a:avLst/>
          </a:prstGeom>
          <a:noFill/>
        </p:spPr>
        <p:txBody>
          <a:bodyPr wrap="square" rtlCol="0">
            <a:spAutoFit/>
          </a:bodyPr>
          <a:lstStyle/>
          <a:p>
            <a:r>
              <a:rPr lang="ru-RU" sz="1400" b="1" dirty="0"/>
              <a:t>Учащиеся должны прийти к следующим выводам: </a:t>
            </a:r>
            <a:endParaRPr lang="ru-RU" sz="1400" b="1" dirty="0" smtClean="0"/>
          </a:p>
          <a:p>
            <a:endParaRPr lang="ru-RU" sz="1400" b="1" dirty="0"/>
          </a:p>
          <a:p>
            <a:r>
              <a:rPr lang="ru-RU" sz="1400" dirty="0"/>
              <a:t>Учащиеся больше узнают о газированных напитках и поймут, что, несмотря на сладкий вкус, такие напитки более кислые, чем вода или даже лимонный сок. Самым кислым напитком оказывается Coca Cola, что означает, что концентрация водорода в ней выше, чем в других исследованных веществах. </a:t>
            </a:r>
          </a:p>
        </p:txBody>
      </p:sp>
      <p:sp>
        <p:nvSpPr>
          <p:cNvPr id="14" name="2 Subtítulo"/>
          <p:cNvSpPr txBox="1">
            <a:spLocks/>
          </p:cNvSpPr>
          <p:nvPr/>
        </p:nvSpPr>
        <p:spPr>
          <a:xfrm>
            <a:off x="5436096" y="1176314"/>
            <a:ext cx="37079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a:solidFill>
                  <a:schemeClr val="bg1"/>
                </a:solidFill>
                <a:latin typeface="+mj-lt"/>
              </a:rPr>
              <a:t>Какова кислотность того, что мы пьем?</a:t>
            </a:r>
            <a:endParaRPr lang="ru-RU" sz="2400" b="1" baseline="30000" dirty="0">
              <a:solidFill>
                <a:schemeClr val="bg1"/>
              </a:solidFill>
              <a:latin typeface="+mj-lt"/>
              <a:cs typeface="Calibri" pitchFamily="34" charset="0"/>
            </a:endParaRPr>
          </a:p>
        </p:txBody>
      </p:sp>
    </p:spTree>
    <p:extLst>
      <p:ext uri="{BB962C8B-B14F-4D97-AF65-F5344CB8AC3E}">
        <p14:creationId xmlns:p14="http://schemas.microsoft.com/office/powerpoint/2010/main" val="1806922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403648" y="2636912"/>
            <a:ext cx="6004715" cy="1188448"/>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5" name="4 Rectángulo redondeado"/>
          <p:cNvSpPr/>
          <p:nvPr/>
        </p:nvSpPr>
        <p:spPr>
          <a:xfrm>
            <a:off x="1403648" y="2636912"/>
            <a:ext cx="6004715" cy="1224136"/>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dirty="0"/>
          </a:p>
        </p:txBody>
      </p:sp>
      <p:sp>
        <p:nvSpPr>
          <p:cNvPr id="8" name="7 CuadroTexto"/>
          <p:cNvSpPr txBox="1"/>
          <p:nvPr/>
        </p:nvSpPr>
        <p:spPr>
          <a:xfrm>
            <a:off x="5652120" y="1484784"/>
            <a:ext cx="3168352" cy="253916"/>
          </a:xfrm>
          <a:prstGeom prst="rect">
            <a:avLst/>
          </a:prstGeom>
          <a:noFill/>
        </p:spPr>
        <p:txBody>
          <a:bodyPr wrap="square" rtlCol="0" anchor="b">
            <a:spAutoFit/>
          </a:bodyPr>
          <a:lstStyle/>
          <a:p>
            <a:r>
              <a:rPr lang="ru-RU" sz="1050" dirty="0">
                <a:solidFill>
                  <a:schemeClr val="bg1">
                    <a:lumMod val="50000"/>
                  </a:schemeClr>
                </a:solidFill>
              </a:rPr>
              <a:t>Измерение pH популярных напитков</a:t>
            </a:r>
          </a:p>
        </p:txBody>
      </p:sp>
      <p:sp>
        <p:nvSpPr>
          <p:cNvPr id="4" name="2 Subtítulo"/>
          <p:cNvSpPr txBox="1">
            <a:spLocks/>
          </p:cNvSpPr>
          <p:nvPr/>
        </p:nvSpPr>
        <p:spPr>
          <a:xfrm>
            <a:off x="5652120" y="1863408"/>
            <a:ext cx="34918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Цель</a:t>
            </a:r>
            <a:endParaRPr lang="ru-RU" sz="2400" b="1" baseline="30000" dirty="0">
              <a:solidFill>
                <a:schemeClr val="bg1"/>
              </a:solidFill>
              <a:latin typeface="+mj-lt"/>
            </a:endParaRPr>
          </a:p>
          <a:p>
            <a:pPr marL="0" indent="0">
              <a:buNone/>
            </a:pPr>
            <a:endParaRPr lang="ru-RU" sz="2000" baseline="30000" dirty="0">
              <a:solidFill>
                <a:schemeClr val="bg1"/>
              </a:solidFill>
              <a:latin typeface="Frutiger 45 Light" pitchFamily="34" charset="0"/>
            </a:endParaRPr>
          </a:p>
        </p:txBody>
      </p:sp>
      <p:sp>
        <p:nvSpPr>
          <p:cNvPr id="3" name="2 CuadroTexto"/>
          <p:cNvSpPr txBox="1"/>
          <p:nvPr/>
        </p:nvSpPr>
        <p:spPr>
          <a:xfrm>
            <a:off x="1614812" y="2814027"/>
            <a:ext cx="5865559" cy="830997"/>
          </a:xfrm>
          <a:prstGeom prst="rect">
            <a:avLst/>
          </a:prstGeom>
          <a:noFill/>
        </p:spPr>
        <p:txBody>
          <a:bodyPr wrap="square" rtlCol="0">
            <a:spAutoFit/>
          </a:bodyPr>
          <a:lstStyle/>
          <a:p>
            <a:r>
              <a:rPr lang="ru-RU" sz="1600" dirty="0">
                <a:solidFill>
                  <a:schemeClr val="bg1"/>
                </a:solidFill>
              </a:rPr>
              <a:t>Цель данной работы - сравнить значение pH алкогольных и газированных напитков, сформулировать гипотезу и проверить ее с помощью датчика pH Labdisc. </a:t>
            </a:r>
            <a:endParaRPr lang="ru-RU" sz="1600" baseline="30000" dirty="0">
              <a:solidFill>
                <a:schemeClr val="bg1"/>
              </a:solidFil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8466"/>
          <a:stretch/>
        </p:blipFill>
        <p:spPr>
          <a:xfrm>
            <a:off x="3277846" y="4221086"/>
            <a:ext cx="2256317" cy="2208285"/>
          </a:xfrm>
          <a:prstGeom prst="rect">
            <a:avLst/>
          </a:prstGeom>
        </p:spPr>
      </p:pic>
      <p:sp>
        <p:nvSpPr>
          <p:cNvPr id="9" name="2 Subtítulo"/>
          <p:cNvSpPr txBox="1">
            <a:spLocks/>
          </p:cNvSpPr>
          <p:nvPr/>
        </p:nvSpPr>
        <p:spPr>
          <a:xfrm>
            <a:off x="5436096" y="1176314"/>
            <a:ext cx="37079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a:solidFill>
                  <a:schemeClr val="bg1"/>
                </a:solidFill>
                <a:latin typeface="+mj-lt"/>
              </a:rPr>
              <a:t>Какова кислотность того, что мы пьем?</a:t>
            </a:r>
            <a:endParaRPr lang="ru-RU" sz="2400" b="1" baseline="30000" dirty="0">
              <a:solidFill>
                <a:schemeClr val="bg1"/>
              </a:solidFill>
              <a:latin typeface="+mj-lt"/>
              <a:cs typeface="Calibri" pitchFamily="34" charset="0"/>
            </a:endParaRPr>
          </a:p>
        </p:txBody>
      </p:sp>
    </p:spTree>
    <p:extLst>
      <p:ext uri="{BB962C8B-B14F-4D97-AF65-F5344CB8AC3E}">
        <p14:creationId xmlns:p14="http://schemas.microsoft.com/office/powerpoint/2010/main" val="890106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1" name="2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0245" y="3867907"/>
            <a:ext cx="6665153" cy="425189"/>
          </a:xfrm>
          <a:prstGeom prst="rect">
            <a:avLst/>
          </a:prstGeom>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Дальнейшее применение</a:t>
            </a: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5" name="14 CuadroTexto"/>
          <p:cNvSpPr txBox="1"/>
          <p:nvPr/>
        </p:nvSpPr>
        <p:spPr>
          <a:xfrm>
            <a:off x="1601686" y="3942757"/>
            <a:ext cx="6383712" cy="307777"/>
          </a:xfrm>
          <a:prstGeom prst="rect">
            <a:avLst/>
          </a:prstGeom>
          <a:noFill/>
        </p:spPr>
        <p:txBody>
          <a:bodyPr wrap="square" rtlCol="0">
            <a:spAutoFit/>
          </a:bodyPr>
          <a:lstStyle/>
          <a:p>
            <a:r>
              <a:rPr lang="ru-RU" sz="1400" b="1" dirty="0"/>
              <a:t>Следующие вещества расположены на графике в соответствии с их pH.</a:t>
            </a:r>
            <a:endParaRPr lang="ru-RU" sz="1300" dirty="0"/>
          </a:p>
        </p:txBody>
      </p:sp>
      <p:sp>
        <p:nvSpPr>
          <p:cNvPr id="17" name="16 CuadroTexto"/>
          <p:cNvSpPr txBox="1"/>
          <p:nvPr/>
        </p:nvSpPr>
        <p:spPr>
          <a:xfrm>
            <a:off x="1555625" y="2420888"/>
            <a:ext cx="7048823" cy="1384995"/>
          </a:xfrm>
          <a:prstGeom prst="rect">
            <a:avLst/>
          </a:prstGeom>
          <a:noFill/>
          <a:ln>
            <a:noFill/>
          </a:ln>
        </p:spPr>
        <p:txBody>
          <a:bodyPr wrap="square" rtlCol="0">
            <a:spAutoFit/>
          </a:bodyPr>
          <a:lstStyle/>
          <a:p>
            <a:r>
              <a:rPr lang="ru-RU" sz="1400" dirty="0" smtClean="0">
                <a:solidFill>
                  <a:srgbClr val="3490A6"/>
                </a:solidFill>
              </a:rPr>
              <a:t>Цель данного раздела - чтобы учащиеся могли экстраполировать полученные на данном занятии знания путем применения их в различных контекстах и ситуациях. Кроме того, он предназначен, чтобы учащиеся задавали вопросы и представляли возможные объяснения явлений, которые наблюдают в ходе эксперимента</a:t>
            </a:r>
            <a:r>
              <a:rPr lang="ru-RU" sz="1400" smtClean="0">
                <a:solidFill>
                  <a:srgbClr val="3490A6"/>
                </a:solidFill>
              </a:rPr>
              <a:t>. </a:t>
            </a:r>
            <a:endParaRPr lang="en-US" sz="1400" smtClean="0">
              <a:solidFill>
                <a:srgbClr val="3490A6"/>
              </a:solidFill>
            </a:endParaRPr>
          </a:p>
          <a:p>
            <a:endParaRPr lang="ru-RU" sz="1400" dirty="0" smtClean="0">
              <a:solidFill>
                <a:srgbClr val="3490A6"/>
              </a:solidFill>
            </a:endParaRPr>
          </a:p>
          <a:p>
            <a:r>
              <a:rPr lang="ru-RU" sz="1400" dirty="0" smtClean="0">
                <a:solidFill>
                  <a:srgbClr val="3490A6"/>
                </a:solidFill>
              </a:rPr>
              <a:t>Дальнейшие </a:t>
            </a:r>
            <a:r>
              <a:rPr lang="ru-RU" sz="1400" dirty="0">
                <a:solidFill>
                  <a:srgbClr val="3490A6"/>
                </a:solidFill>
              </a:rPr>
              <a:t>вопросы: </a:t>
            </a:r>
          </a:p>
        </p:txBody>
      </p:sp>
      <p:sp>
        <p:nvSpPr>
          <p:cNvPr id="18" name="17 Rectángulo redondeado"/>
          <p:cNvSpPr/>
          <p:nvPr/>
        </p:nvSpPr>
        <p:spPr>
          <a:xfrm>
            <a:off x="1403647" y="2348880"/>
            <a:ext cx="7344817" cy="1080120"/>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3" name="12 CuadroTexto"/>
          <p:cNvSpPr txBox="1"/>
          <p:nvPr/>
        </p:nvSpPr>
        <p:spPr>
          <a:xfrm>
            <a:off x="5652120" y="1484784"/>
            <a:ext cx="3168352" cy="253916"/>
          </a:xfrm>
          <a:prstGeom prst="rect">
            <a:avLst/>
          </a:prstGeom>
          <a:noFill/>
        </p:spPr>
        <p:txBody>
          <a:bodyPr wrap="square" rtlCol="0" anchor="b">
            <a:spAutoFit/>
          </a:bodyPr>
          <a:lstStyle/>
          <a:p>
            <a:r>
              <a:rPr lang="ru-RU" sz="1050" dirty="0">
                <a:solidFill>
                  <a:schemeClr val="bg1">
                    <a:lumMod val="50000"/>
                  </a:schemeClr>
                </a:solidFill>
              </a:rPr>
              <a:t>Измерение pH популярных напитков</a:t>
            </a:r>
          </a:p>
        </p:txBody>
      </p:sp>
      <p:pic>
        <p:nvPicPr>
          <p:cNvPr id="102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4437112"/>
            <a:ext cx="6336705" cy="195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2 Subtítulo"/>
          <p:cNvSpPr txBox="1">
            <a:spLocks/>
          </p:cNvSpPr>
          <p:nvPr/>
        </p:nvSpPr>
        <p:spPr>
          <a:xfrm>
            <a:off x="5436096" y="1176314"/>
            <a:ext cx="37079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a:solidFill>
                  <a:schemeClr val="bg1"/>
                </a:solidFill>
                <a:latin typeface="+mj-lt"/>
              </a:rPr>
              <a:t>Какова кислотность того, что мы пьем?</a:t>
            </a:r>
            <a:endParaRPr lang="ru-RU" sz="2400" b="1" baseline="30000" dirty="0">
              <a:solidFill>
                <a:schemeClr val="bg1"/>
              </a:solidFill>
              <a:latin typeface="+mj-lt"/>
              <a:cs typeface="Calibri" pitchFamily="34" charset="0"/>
            </a:endParaRPr>
          </a:p>
        </p:txBody>
      </p:sp>
      <p:sp>
        <p:nvSpPr>
          <p:cNvPr id="3" name="מלבן 2"/>
          <p:cNvSpPr/>
          <p:nvPr/>
        </p:nvSpPr>
        <p:spPr>
          <a:xfrm>
            <a:off x="6802925" y="6281657"/>
            <a:ext cx="745746" cy="261610"/>
          </a:xfrm>
          <a:prstGeom prst="rect">
            <a:avLst/>
          </a:prstGeom>
          <a:solidFill>
            <a:schemeClr val="bg1"/>
          </a:solidFill>
        </p:spPr>
        <p:txBody>
          <a:bodyPr wrap="square">
            <a:spAutoFit/>
          </a:bodyPr>
          <a:lstStyle/>
          <a:p>
            <a:pPr algn="ctr"/>
            <a:r>
              <a:rPr lang="ru-RU" sz="1100" smtClean="0"/>
              <a:t>Аммиак</a:t>
            </a:r>
            <a:endParaRPr lang="en-US" sz="1100"/>
          </a:p>
        </p:txBody>
      </p:sp>
      <p:sp>
        <p:nvSpPr>
          <p:cNvPr id="14" name="מלבן 13"/>
          <p:cNvSpPr/>
          <p:nvPr/>
        </p:nvSpPr>
        <p:spPr>
          <a:xfrm>
            <a:off x="1539454" y="4703878"/>
            <a:ext cx="1300718" cy="1107996"/>
          </a:xfrm>
          <a:prstGeom prst="rect">
            <a:avLst/>
          </a:prstGeom>
          <a:solidFill>
            <a:schemeClr val="bg1">
              <a:lumMod val="75000"/>
            </a:schemeClr>
          </a:solidFill>
        </p:spPr>
        <p:txBody>
          <a:bodyPr wrap="square">
            <a:spAutoFit/>
          </a:bodyPr>
          <a:lstStyle/>
          <a:p>
            <a:r>
              <a:rPr lang="ru-RU" sz="1100" smtClean="0"/>
              <a:t>Желудочный Сок</a:t>
            </a:r>
          </a:p>
          <a:p>
            <a:r>
              <a:rPr lang="ru-RU" sz="1100" smtClean="0"/>
              <a:t>Уксус</a:t>
            </a:r>
          </a:p>
          <a:p>
            <a:r>
              <a:rPr lang="ru-RU" sz="1100" smtClean="0"/>
              <a:t>Кровь</a:t>
            </a:r>
          </a:p>
          <a:p>
            <a:r>
              <a:rPr lang="ru-RU" sz="1100" smtClean="0"/>
              <a:t>Морская Вода</a:t>
            </a:r>
          </a:p>
          <a:p>
            <a:r>
              <a:rPr lang="ru-RU" sz="1100" smtClean="0"/>
              <a:t>Зубная Паста</a:t>
            </a:r>
          </a:p>
          <a:p>
            <a:r>
              <a:rPr lang="ru-RU" sz="1100" smtClean="0"/>
              <a:t>Аммиак</a:t>
            </a:r>
            <a:endParaRPr lang="ru-RU" sz="1100"/>
          </a:p>
        </p:txBody>
      </p:sp>
      <p:sp>
        <p:nvSpPr>
          <p:cNvPr id="16" name="מלבן 15"/>
          <p:cNvSpPr/>
          <p:nvPr/>
        </p:nvSpPr>
        <p:spPr>
          <a:xfrm>
            <a:off x="4129900" y="6256356"/>
            <a:ext cx="619203" cy="261610"/>
          </a:xfrm>
          <a:prstGeom prst="rect">
            <a:avLst/>
          </a:prstGeom>
          <a:solidFill>
            <a:schemeClr val="bg1"/>
          </a:solidFill>
        </p:spPr>
        <p:txBody>
          <a:bodyPr wrap="square">
            <a:spAutoFit/>
          </a:bodyPr>
          <a:lstStyle/>
          <a:p>
            <a:pPr algn="ctr"/>
            <a:r>
              <a:rPr lang="ru-RU" sz="1100" smtClean="0"/>
              <a:t>Уксус</a:t>
            </a:r>
            <a:endParaRPr lang="ru-RU" sz="1100"/>
          </a:p>
        </p:txBody>
      </p:sp>
      <p:sp>
        <p:nvSpPr>
          <p:cNvPr id="20" name="מלבן 19"/>
          <p:cNvSpPr/>
          <p:nvPr/>
        </p:nvSpPr>
        <p:spPr>
          <a:xfrm>
            <a:off x="5452516" y="6306043"/>
            <a:ext cx="864096" cy="430887"/>
          </a:xfrm>
          <a:prstGeom prst="rect">
            <a:avLst/>
          </a:prstGeom>
          <a:solidFill>
            <a:schemeClr val="bg1"/>
          </a:solidFill>
        </p:spPr>
        <p:txBody>
          <a:bodyPr wrap="square">
            <a:spAutoFit/>
          </a:bodyPr>
          <a:lstStyle/>
          <a:p>
            <a:pPr algn="ctr"/>
            <a:r>
              <a:rPr lang="ru-RU" sz="1100" smtClean="0"/>
              <a:t>Морская</a:t>
            </a:r>
            <a:endParaRPr lang="en-US" sz="1100" smtClean="0"/>
          </a:p>
          <a:p>
            <a:pPr algn="ctr"/>
            <a:r>
              <a:rPr lang="ru-RU" sz="1100" smtClean="0"/>
              <a:t> Вода</a:t>
            </a:r>
            <a:endParaRPr lang="ru-RU" sz="1100"/>
          </a:p>
        </p:txBody>
      </p:sp>
      <p:sp>
        <p:nvSpPr>
          <p:cNvPr id="22" name="מלבן 21"/>
          <p:cNvSpPr/>
          <p:nvPr/>
        </p:nvSpPr>
        <p:spPr>
          <a:xfrm>
            <a:off x="6154854" y="6281256"/>
            <a:ext cx="648071" cy="430887"/>
          </a:xfrm>
          <a:prstGeom prst="rect">
            <a:avLst/>
          </a:prstGeom>
          <a:solidFill>
            <a:schemeClr val="bg1"/>
          </a:solidFill>
        </p:spPr>
        <p:txBody>
          <a:bodyPr wrap="square">
            <a:spAutoFit/>
          </a:bodyPr>
          <a:lstStyle/>
          <a:p>
            <a:pPr algn="ctr"/>
            <a:r>
              <a:rPr lang="ru-RU" sz="1100" smtClean="0"/>
              <a:t>Зубная</a:t>
            </a:r>
            <a:endParaRPr lang="en-US" sz="1100" smtClean="0"/>
          </a:p>
          <a:p>
            <a:pPr algn="ctr"/>
            <a:r>
              <a:rPr lang="ru-RU" sz="1100" smtClean="0"/>
              <a:t>Паста</a:t>
            </a:r>
            <a:endParaRPr lang="ru-RU" sz="1100"/>
          </a:p>
        </p:txBody>
      </p:sp>
      <p:sp>
        <p:nvSpPr>
          <p:cNvPr id="23" name="מלבן 22"/>
          <p:cNvSpPr/>
          <p:nvPr/>
        </p:nvSpPr>
        <p:spPr>
          <a:xfrm>
            <a:off x="5220073" y="6101506"/>
            <a:ext cx="620708" cy="261610"/>
          </a:xfrm>
          <a:prstGeom prst="rect">
            <a:avLst/>
          </a:prstGeom>
          <a:solidFill>
            <a:schemeClr val="bg1"/>
          </a:solidFill>
        </p:spPr>
        <p:txBody>
          <a:bodyPr wrap="square">
            <a:spAutoFit/>
          </a:bodyPr>
          <a:lstStyle/>
          <a:p>
            <a:pPr algn="ctr"/>
            <a:r>
              <a:rPr lang="ru-RU" sz="1100" smtClean="0"/>
              <a:t>Кровь</a:t>
            </a:r>
            <a:endParaRPr lang="ru-RU" sz="1100"/>
          </a:p>
        </p:txBody>
      </p:sp>
      <p:sp>
        <p:nvSpPr>
          <p:cNvPr id="24" name="מלבן 23"/>
          <p:cNvSpPr/>
          <p:nvPr/>
        </p:nvSpPr>
        <p:spPr>
          <a:xfrm>
            <a:off x="1601686" y="4468470"/>
            <a:ext cx="1246696" cy="184666"/>
          </a:xfrm>
          <a:prstGeom prst="rect">
            <a:avLst/>
          </a:prstGeom>
          <a:solidFill>
            <a:schemeClr val="bg1">
              <a:lumMod val="75000"/>
            </a:schemeClr>
          </a:solidFill>
        </p:spPr>
        <p:txBody>
          <a:bodyPr wrap="square">
            <a:spAutoFit/>
          </a:bodyPr>
          <a:lstStyle/>
          <a:p>
            <a:r>
              <a:rPr lang="en-US" sz="600" smtClean="0"/>
              <a:t>  </a:t>
            </a:r>
            <a:endParaRPr lang="ru-RU" sz="600"/>
          </a:p>
        </p:txBody>
      </p:sp>
    </p:spTree>
    <p:extLst>
      <p:ext uri="{BB962C8B-B14F-4D97-AF65-F5344CB8AC3E}">
        <p14:creationId xmlns:p14="http://schemas.microsoft.com/office/powerpoint/2010/main" val="12577484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7" name="21 Grupo"/>
          <p:cNvGrpSpPr/>
          <p:nvPr/>
        </p:nvGrpSpPr>
        <p:grpSpPr>
          <a:xfrm>
            <a:off x="1322238" y="4327806"/>
            <a:ext cx="6663160" cy="1837498"/>
            <a:chOff x="1321109" y="3224940"/>
            <a:chExt cx="6664289" cy="1966911"/>
          </a:xfrm>
        </p:grpSpPr>
        <p:pic>
          <p:nvPicPr>
            <p:cNvPr id="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523282"/>
              <a:ext cx="6664289" cy="1668569"/>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40"/>
              <a:ext cx="6664289" cy="39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4" name="21 Grupo"/>
          <p:cNvGrpSpPr/>
          <p:nvPr/>
        </p:nvGrpSpPr>
        <p:grpSpPr>
          <a:xfrm>
            <a:off x="1322239" y="2432412"/>
            <a:ext cx="6663160" cy="1619265"/>
            <a:chOff x="1321109" y="3224941"/>
            <a:chExt cx="6664289" cy="1733311"/>
          </a:xfrm>
        </p:grpSpPr>
        <p:pic>
          <p:nvPicPr>
            <p:cNvPr id="2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675082"/>
              <a:ext cx="6664289" cy="128317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41"/>
              <a:ext cx="6664289" cy="66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2258288"/>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Дальнейшее применение</a:t>
            </a: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5" name="14 CuadroTexto"/>
          <p:cNvSpPr txBox="1"/>
          <p:nvPr/>
        </p:nvSpPr>
        <p:spPr>
          <a:xfrm>
            <a:off x="1601686" y="2464502"/>
            <a:ext cx="6383712" cy="1600438"/>
          </a:xfrm>
          <a:prstGeom prst="rect">
            <a:avLst/>
          </a:prstGeom>
          <a:noFill/>
        </p:spPr>
        <p:txBody>
          <a:bodyPr wrap="square" rtlCol="0">
            <a:spAutoFit/>
          </a:bodyPr>
          <a:lstStyle/>
          <a:p>
            <a:r>
              <a:rPr lang="ru-RU" sz="1400" b="1" dirty="0"/>
              <a:t>Объясните симптомы, которые появляются у нас, когда желудочный сок становится более кислым или щелочным. </a:t>
            </a:r>
            <a:endParaRPr lang="ru-RU" sz="1400" b="1" dirty="0" smtClean="0"/>
          </a:p>
          <a:p>
            <a:endParaRPr lang="ru-RU" sz="1100" b="1" dirty="0"/>
          </a:p>
          <a:p>
            <a:r>
              <a:rPr lang="ru-RU" sz="1400" dirty="0"/>
              <a:t>Учащиеся должны установить негативное влияние резкого изменения pH в желудке, учитывая, что обычное значение находится в пределах 1.0 – 2.0. Учащиеся должны понимать, что резкое снижение этого значения может вызвать изжогу, а резкое повышение - ощущение тяжести в желудке. </a:t>
            </a:r>
            <a:endParaRPr lang="ru-RU" sz="1300" dirty="0"/>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4191186"/>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18 CuadroTexto"/>
          <p:cNvSpPr txBox="1"/>
          <p:nvPr/>
        </p:nvSpPr>
        <p:spPr>
          <a:xfrm>
            <a:off x="1601686" y="4349422"/>
            <a:ext cx="6383712" cy="1815882"/>
          </a:xfrm>
          <a:prstGeom prst="rect">
            <a:avLst/>
          </a:prstGeom>
          <a:noFill/>
        </p:spPr>
        <p:txBody>
          <a:bodyPr wrap="square" rtlCol="0">
            <a:spAutoFit/>
          </a:bodyPr>
          <a:lstStyle/>
          <a:p>
            <a:r>
              <a:rPr lang="ru-RU" sz="1400" b="1" dirty="0"/>
              <a:t>Как чрезмерное потребление кислых веществ влияет на зубы? </a:t>
            </a:r>
            <a:endParaRPr lang="ru-RU" sz="1400" b="1" dirty="0" smtClean="0"/>
          </a:p>
          <a:p>
            <a:endParaRPr lang="ru-RU" sz="1400" b="1" dirty="0"/>
          </a:p>
          <a:p>
            <a:r>
              <a:rPr lang="ru-RU" sz="1400" dirty="0"/>
              <a:t>Учащиеся должны установить, что чрезмерное потребление кислых напитков вызывает эрозию зубной эмали. Это означает, что вследствие такой кислотной атаки мы теряем зубную эмаль (твердое защитное покрытие зубов). Иногда эмаль изнашивается, обнажая дентин. В тяжелых случаях, эрозия может доходить даже до нерва. Это может привести к разрушению зуба, его ослаблению и деминерализации, что повышает чувствительность зубов. </a:t>
            </a:r>
            <a:endParaRPr lang="ru-RU" sz="1300" dirty="0"/>
          </a:p>
        </p:txBody>
      </p:sp>
      <p:sp>
        <p:nvSpPr>
          <p:cNvPr id="18" name="17 CuadroTexto"/>
          <p:cNvSpPr txBox="1"/>
          <p:nvPr/>
        </p:nvSpPr>
        <p:spPr>
          <a:xfrm>
            <a:off x="5652120" y="1484784"/>
            <a:ext cx="3168352" cy="253916"/>
          </a:xfrm>
          <a:prstGeom prst="rect">
            <a:avLst/>
          </a:prstGeom>
          <a:noFill/>
        </p:spPr>
        <p:txBody>
          <a:bodyPr wrap="square" rtlCol="0" anchor="b">
            <a:spAutoFit/>
          </a:bodyPr>
          <a:lstStyle/>
          <a:p>
            <a:r>
              <a:rPr lang="ru-RU" sz="1050" dirty="0">
                <a:solidFill>
                  <a:schemeClr val="bg1">
                    <a:lumMod val="50000"/>
                  </a:schemeClr>
                </a:solidFill>
              </a:rPr>
              <a:t>Измерение pH популярных напитков</a:t>
            </a:r>
          </a:p>
        </p:txBody>
      </p:sp>
      <p:sp>
        <p:nvSpPr>
          <p:cNvPr id="16" name="2 Subtítulo"/>
          <p:cNvSpPr txBox="1">
            <a:spLocks/>
          </p:cNvSpPr>
          <p:nvPr/>
        </p:nvSpPr>
        <p:spPr>
          <a:xfrm>
            <a:off x="5436096" y="1176314"/>
            <a:ext cx="37079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a:solidFill>
                  <a:schemeClr val="bg1"/>
                </a:solidFill>
                <a:latin typeface="+mj-lt"/>
              </a:rPr>
              <a:t>Какова кислотность того, что мы пьем?</a:t>
            </a:r>
            <a:endParaRPr lang="ru-RU" sz="2400" b="1" baseline="30000" dirty="0">
              <a:solidFill>
                <a:schemeClr val="bg1"/>
              </a:solidFill>
              <a:latin typeface="+mj-lt"/>
              <a:cs typeface="Calibri" pitchFamily="34" charset="0"/>
            </a:endParaRPr>
          </a:p>
        </p:txBody>
      </p:sp>
    </p:spTree>
    <p:extLst>
      <p:ext uri="{BB962C8B-B14F-4D97-AF65-F5344CB8AC3E}">
        <p14:creationId xmlns:p14="http://schemas.microsoft.com/office/powerpoint/2010/main" val="31861113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999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1555625" y="2348880"/>
            <a:ext cx="6544767" cy="954107"/>
          </a:xfrm>
          <a:prstGeom prst="rect">
            <a:avLst/>
          </a:prstGeom>
          <a:noFill/>
          <a:ln>
            <a:noFill/>
          </a:ln>
        </p:spPr>
        <p:txBody>
          <a:bodyPr wrap="square" rtlCol="0">
            <a:spAutoFit/>
          </a:bodyPr>
          <a:lstStyle/>
          <a:p>
            <a:r>
              <a:rPr lang="ru-RU" sz="1400" dirty="0">
                <a:solidFill>
                  <a:srgbClr val="29B19A"/>
                </a:solidFill>
              </a:rPr>
              <a:t>Цель введения - сконцентрировать внимание учащихся на теме урока путем освежения приобретенных знаний и постановки вопросов, стимулирующих исследовательскую деятельность. Даются ключевые концепции теории, которая используется учащимися в данном уроке. </a:t>
            </a:r>
          </a:p>
        </p:txBody>
      </p:sp>
      <p:sp>
        <p:nvSpPr>
          <p:cNvPr id="1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Введение и теория</a:t>
            </a:r>
            <a:endParaRPr lang="ru-RU" sz="2400" b="1" baseline="30000" dirty="0">
              <a:solidFill>
                <a:schemeClr val="bg1"/>
              </a:solidFill>
              <a:latin typeface="+mj-lt"/>
            </a:endParaRPr>
          </a:p>
          <a:p>
            <a:pPr marL="0" indent="0">
              <a:buNone/>
            </a:pPr>
            <a:endParaRPr lang="ru-RU" sz="2000" baseline="30000" dirty="0">
              <a:solidFill>
                <a:schemeClr val="bg1"/>
              </a:solidFill>
              <a:latin typeface="Frutiger 45 Light" pitchFamily="34" charset="0"/>
            </a:endParaRPr>
          </a:p>
        </p:txBody>
      </p:sp>
      <p:sp>
        <p:nvSpPr>
          <p:cNvPr id="9" name="8 Rectángulo redondeado"/>
          <p:cNvSpPr/>
          <p:nvPr/>
        </p:nvSpPr>
        <p:spPr>
          <a:xfrm>
            <a:off x="1403647" y="2276872"/>
            <a:ext cx="6581751" cy="1085267"/>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11" name="10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1610" y="3574757"/>
            <a:ext cx="2800350" cy="323850"/>
          </a:xfrm>
          <a:prstGeom prst="rect">
            <a:avLst/>
          </a:prstGeom>
        </p:spPr>
      </p:pic>
      <p:sp>
        <p:nvSpPr>
          <p:cNvPr id="15" name="2 Subtítulo"/>
          <p:cNvSpPr txBox="1">
            <a:spLocks/>
          </p:cNvSpPr>
          <p:nvPr/>
        </p:nvSpPr>
        <p:spPr>
          <a:xfrm>
            <a:off x="1555626" y="3663370"/>
            <a:ext cx="1497112" cy="3434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Введение</a:t>
            </a:r>
            <a:endParaRPr lang="ru-RU" sz="2400" b="1" baseline="30000" dirty="0">
              <a:solidFill>
                <a:schemeClr val="bg1"/>
              </a:solidFill>
              <a:latin typeface="+mj-lt"/>
            </a:endParaRPr>
          </a:p>
        </p:txBody>
      </p:sp>
      <p:sp>
        <p:nvSpPr>
          <p:cNvPr id="16" name="15 CuadroTexto"/>
          <p:cNvSpPr txBox="1"/>
          <p:nvPr/>
        </p:nvSpPr>
        <p:spPr>
          <a:xfrm>
            <a:off x="1555626" y="3916794"/>
            <a:ext cx="6429772" cy="1692771"/>
          </a:xfrm>
          <a:prstGeom prst="rect">
            <a:avLst/>
          </a:prstGeom>
          <a:noFill/>
          <a:ln>
            <a:noFill/>
          </a:ln>
        </p:spPr>
        <p:txBody>
          <a:bodyPr wrap="square" rtlCol="0">
            <a:spAutoFit/>
          </a:bodyPr>
          <a:lstStyle/>
          <a:p>
            <a:r>
              <a:rPr lang="ru-RU" sz="1300" dirty="0"/>
              <a:t>Доводилось ли вам ощущать жжение в верхней части желудка после обильной еды или употребления определенных продуктов и напитков? Это может происходить даже в случае здоровой пищи, например зелени или лимонного сока. Такое ощущение называется изжогой. Изжога вызывается чрезмерным потреблением определенных веществ, способных изменять нормальную кислотность в желудке. Знаете ли вы, что означает термин "кислотность"? В ходе данного занятия мы предлагаем вам узнать истинное значение этого слова и измерить кислотность нескольких популярных напитков. </a:t>
            </a:r>
          </a:p>
        </p:txBody>
      </p:sp>
      <p:pic>
        <p:nvPicPr>
          <p:cNvPr id="25" name="2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5673215"/>
            <a:ext cx="6655470" cy="564097"/>
          </a:xfrm>
          <a:prstGeom prst="rect">
            <a:avLst/>
          </a:prstGeom>
        </p:spPr>
      </p:pic>
      <p:pic>
        <p:nvPicPr>
          <p:cNvPr id="26" name="2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5531030"/>
            <a:ext cx="428625" cy="438150"/>
          </a:xfrm>
          <a:prstGeom prst="ellipse">
            <a:avLst/>
          </a:prstGeom>
        </p:spPr>
      </p:pic>
      <p:sp>
        <p:nvSpPr>
          <p:cNvPr id="27" name="26 CuadroTexto"/>
          <p:cNvSpPr txBox="1"/>
          <p:nvPr/>
        </p:nvSpPr>
        <p:spPr>
          <a:xfrm>
            <a:off x="1555626" y="5675046"/>
            <a:ext cx="6349302" cy="523220"/>
          </a:xfrm>
          <a:prstGeom prst="rect">
            <a:avLst/>
          </a:prstGeom>
          <a:noFill/>
        </p:spPr>
        <p:txBody>
          <a:bodyPr wrap="none" rtlCol="0">
            <a:spAutoFit/>
          </a:bodyPr>
          <a:lstStyle/>
          <a:p>
            <a:r>
              <a:rPr lang="ru-RU" sz="1400" b="1" dirty="0"/>
              <a:t>Какие популярные напитки люди регулярно употребляют? Постарайтесь </a:t>
            </a:r>
            <a:endParaRPr lang="ru-RU" sz="1400" b="1" dirty="0" smtClean="0"/>
          </a:p>
          <a:p>
            <a:r>
              <a:rPr lang="ru-RU" sz="1400" b="1" dirty="0" smtClean="0"/>
              <a:t>упорядочить их по степени кислотности. </a:t>
            </a:r>
            <a:endParaRPr lang="ru-RU" sz="1400" dirty="0"/>
          </a:p>
        </p:txBody>
      </p:sp>
      <p:sp>
        <p:nvSpPr>
          <p:cNvPr id="21" name="20 CuadroTexto"/>
          <p:cNvSpPr txBox="1"/>
          <p:nvPr/>
        </p:nvSpPr>
        <p:spPr>
          <a:xfrm>
            <a:off x="5652120" y="1484784"/>
            <a:ext cx="3168352" cy="253916"/>
          </a:xfrm>
          <a:prstGeom prst="rect">
            <a:avLst/>
          </a:prstGeom>
          <a:noFill/>
        </p:spPr>
        <p:txBody>
          <a:bodyPr wrap="square" rtlCol="0" anchor="b">
            <a:spAutoFit/>
          </a:bodyPr>
          <a:lstStyle/>
          <a:p>
            <a:r>
              <a:rPr lang="ru-RU" sz="1050" dirty="0">
                <a:solidFill>
                  <a:schemeClr val="bg1">
                    <a:lumMod val="50000"/>
                  </a:schemeClr>
                </a:solidFill>
              </a:rPr>
              <a:t>Измерение pH популярных напитков</a:t>
            </a:r>
          </a:p>
        </p:txBody>
      </p:sp>
      <p:sp>
        <p:nvSpPr>
          <p:cNvPr id="13" name="2 Subtítulo"/>
          <p:cNvSpPr txBox="1">
            <a:spLocks/>
          </p:cNvSpPr>
          <p:nvPr/>
        </p:nvSpPr>
        <p:spPr>
          <a:xfrm>
            <a:off x="5436096" y="1176314"/>
            <a:ext cx="37079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a:solidFill>
                  <a:schemeClr val="bg1"/>
                </a:solidFill>
                <a:latin typeface="+mj-lt"/>
              </a:rPr>
              <a:t>Какова кислотность того, что мы пьем?</a:t>
            </a:r>
            <a:endParaRPr lang="ru-RU" sz="2400" b="1" baseline="30000" dirty="0">
              <a:solidFill>
                <a:schemeClr val="bg1"/>
              </a:solidFill>
              <a:latin typeface="+mj-lt"/>
              <a:cs typeface="Calibri" pitchFamily="34" charset="0"/>
            </a:endParaRPr>
          </a:p>
        </p:txBody>
      </p:sp>
    </p:spTree>
    <p:extLst>
      <p:ext uri="{BB962C8B-B14F-4D97-AF65-F5344CB8AC3E}">
        <p14:creationId xmlns:p14="http://schemas.microsoft.com/office/powerpoint/2010/main" val="1978667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 Subtítulo"/>
          <p:cNvSpPr txBox="1">
            <a:spLocks/>
          </p:cNvSpPr>
          <p:nvPr/>
        </p:nvSpPr>
        <p:spPr>
          <a:xfrm>
            <a:off x="5652120" y="1863408"/>
            <a:ext cx="34918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Введение и теория</a:t>
            </a:r>
            <a:endParaRPr lang="ru-RU" sz="2400" b="1" baseline="30000" dirty="0">
              <a:solidFill>
                <a:schemeClr val="bg1"/>
              </a:solidFill>
              <a:latin typeface="+mj-lt"/>
            </a:endParaRPr>
          </a:p>
          <a:p>
            <a:pPr marL="0" indent="0">
              <a:buNone/>
            </a:pPr>
            <a:endParaRPr lang="ru-RU" sz="2000" baseline="30000" dirty="0">
              <a:solidFill>
                <a:schemeClr val="bg1"/>
              </a:solidFill>
              <a:latin typeface="Frutiger 45 Light" pitchFamily="34" charset="0"/>
            </a:endParaRPr>
          </a:p>
        </p:txBody>
      </p:sp>
      <p:sp>
        <p:nvSpPr>
          <p:cNvPr id="26" name="25 CuadroTexto"/>
          <p:cNvSpPr txBox="1"/>
          <p:nvPr/>
        </p:nvSpPr>
        <p:spPr>
          <a:xfrm>
            <a:off x="1555626" y="3140968"/>
            <a:ext cx="6313686" cy="523220"/>
          </a:xfrm>
          <a:prstGeom prst="rect">
            <a:avLst/>
          </a:prstGeom>
          <a:noFill/>
          <a:ln>
            <a:noFill/>
          </a:ln>
        </p:spPr>
        <p:txBody>
          <a:bodyPr wrap="square" rtlCol="0">
            <a:spAutoFit/>
          </a:bodyPr>
          <a:lstStyle/>
          <a:p>
            <a:r>
              <a:rPr lang="ru-RU" sz="1400" dirty="0"/>
              <a:t>Проведите со своим классом эксперимент, который позволит ответить на следующий вопрос:</a:t>
            </a:r>
          </a:p>
        </p:txBody>
      </p:sp>
      <p:grpSp>
        <p:nvGrpSpPr>
          <p:cNvPr id="2" name="1 Grupo"/>
          <p:cNvGrpSpPr/>
          <p:nvPr/>
        </p:nvGrpSpPr>
        <p:grpSpPr>
          <a:xfrm>
            <a:off x="1115616" y="3730830"/>
            <a:ext cx="6869782" cy="562266"/>
            <a:chOff x="1115616" y="3154766"/>
            <a:chExt cx="6869782" cy="562266"/>
          </a:xfrm>
        </p:grpSpPr>
        <p:pic>
          <p:nvPicPr>
            <p:cNvPr id="27" name="2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9928" y="3296951"/>
              <a:ext cx="6655470" cy="420081"/>
            </a:xfrm>
            <a:prstGeom prst="rect">
              <a:avLst/>
            </a:prstGeom>
          </p:spPr>
        </p:pic>
        <p:pic>
          <p:nvPicPr>
            <p:cNvPr id="28" name="2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3154766"/>
              <a:ext cx="428625" cy="438150"/>
            </a:xfrm>
            <a:prstGeom prst="ellipse">
              <a:avLst/>
            </a:prstGeom>
          </p:spPr>
        </p:pic>
      </p:grpSp>
      <p:sp>
        <p:nvSpPr>
          <p:cNvPr id="29" name="28 CuadroTexto"/>
          <p:cNvSpPr txBox="1"/>
          <p:nvPr/>
        </p:nvSpPr>
        <p:spPr>
          <a:xfrm>
            <a:off x="1555626" y="3913311"/>
            <a:ext cx="2882071" cy="307777"/>
          </a:xfrm>
          <a:prstGeom prst="rect">
            <a:avLst/>
          </a:prstGeom>
          <a:noFill/>
        </p:spPr>
        <p:txBody>
          <a:bodyPr wrap="none" rtlCol="0">
            <a:spAutoFit/>
          </a:bodyPr>
          <a:lstStyle/>
          <a:p>
            <a:r>
              <a:rPr lang="ru-RU" sz="1400" b="1" dirty="0"/>
              <a:t>Какова кислотность популярных напитков? </a:t>
            </a:r>
            <a:endParaRPr lang="ru-RU" sz="1400" dirty="0"/>
          </a:p>
        </p:txBody>
      </p:sp>
      <p:sp>
        <p:nvSpPr>
          <p:cNvPr id="10" name="9 CuadroTexto"/>
          <p:cNvSpPr txBox="1"/>
          <p:nvPr/>
        </p:nvSpPr>
        <p:spPr>
          <a:xfrm>
            <a:off x="5652120" y="1484784"/>
            <a:ext cx="3168352" cy="253916"/>
          </a:xfrm>
          <a:prstGeom prst="rect">
            <a:avLst/>
          </a:prstGeom>
          <a:noFill/>
        </p:spPr>
        <p:txBody>
          <a:bodyPr wrap="square" rtlCol="0" anchor="b">
            <a:spAutoFit/>
          </a:bodyPr>
          <a:lstStyle/>
          <a:p>
            <a:r>
              <a:rPr lang="ru-RU" sz="1050" dirty="0">
                <a:solidFill>
                  <a:schemeClr val="bg1">
                    <a:lumMod val="50000"/>
                  </a:schemeClr>
                </a:solidFill>
              </a:rPr>
              <a:t>Измерение pH популярных напитков</a:t>
            </a:r>
          </a:p>
        </p:txBody>
      </p:sp>
      <p:grpSp>
        <p:nvGrpSpPr>
          <p:cNvPr id="12" name="11 Grupo"/>
          <p:cNvGrpSpPr/>
          <p:nvPr/>
        </p:nvGrpSpPr>
        <p:grpSpPr>
          <a:xfrm>
            <a:off x="1115616" y="2434686"/>
            <a:ext cx="6869782" cy="562266"/>
            <a:chOff x="1115616" y="3154766"/>
            <a:chExt cx="6869782" cy="562266"/>
          </a:xfrm>
        </p:grpSpPr>
        <p:pic>
          <p:nvPicPr>
            <p:cNvPr id="13" name="1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9928" y="3296951"/>
              <a:ext cx="6655470" cy="420081"/>
            </a:xfrm>
            <a:prstGeom prst="rect">
              <a:avLst/>
            </a:prstGeom>
          </p:spPr>
        </p:pic>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3154766"/>
              <a:ext cx="428625" cy="438150"/>
            </a:xfrm>
            <a:prstGeom prst="ellipse">
              <a:avLst/>
            </a:prstGeom>
          </p:spPr>
        </p:pic>
      </p:grpSp>
      <p:sp>
        <p:nvSpPr>
          <p:cNvPr id="15" name="14 CuadroTexto"/>
          <p:cNvSpPr txBox="1"/>
          <p:nvPr/>
        </p:nvSpPr>
        <p:spPr>
          <a:xfrm>
            <a:off x="1555626" y="2617167"/>
            <a:ext cx="5728043" cy="307777"/>
          </a:xfrm>
          <a:prstGeom prst="rect">
            <a:avLst/>
          </a:prstGeom>
          <a:noFill/>
        </p:spPr>
        <p:txBody>
          <a:bodyPr wrap="none" rtlCol="0">
            <a:spAutoFit/>
          </a:bodyPr>
          <a:lstStyle/>
          <a:p>
            <a:r>
              <a:rPr lang="ru-RU" sz="1400" b="1" dirty="0"/>
              <a:t>Встречали ли вы термин “pH”? К чему он относится? </a:t>
            </a:r>
            <a:endParaRPr lang="ru-RU" sz="1400" dirty="0"/>
          </a:p>
        </p:txBody>
      </p:sp>
      <p:sp>
        <p:nvSpPr>
          <p:cNvPr id="16" name="2 Subtítulo"/>
          <p:cNvSpPr txBox="1">
            <a:spLocks/>
          </p:cNvSpPr>
          <p:nvPr/>
        </p:nvSpPr>
        <p:spPr>
          <a:xfrm>
            <a:off x="5436096" y="1176314"/>
            <a:ext cx="37079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a:solidFill>
                  <a:schemeClr val="bg1"/>
                </a:solidFill>
                <a:latin typeface="+mj-lt"/>
              </a:rPr>
              <a:t>Какова кислотность того, что мы пьем?</a:t>
            </a:r>
            <a:endParaRPr lang="ru-RU" sz="2400" b="1" baseline="30000" dirty="0">
              <a:solidFill>
                <a:schemeClr val="bg1"/>
              </a:solidFill>
              <a:latin typeface="+mj-lt"/>
              <a:cs typeface="Calibri" pitchFamily="34" charset="0"/>
            </a:endParaRPr>
          </a:p>
        </p:txBody>
      </p:sp>
    </p:spTree>
    <p:extLst>
      <p:ext uri="{BB962C8B-B14F-4D97-AF65-F5344CB8AC3E}">
        <p14:creationId xmlns:p14="http://schemas.microsoft.com/office/powerpoint/2010/main" val="550018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1610" y="2708920"/>
            <a:ext cx="2800350" cy="323850"/>
          </a:xfrm>
          <a:prstGeom prst="rect">
            <a:avLst/>
          </a:prstGeom>
        </p:spPr>
      </p:pic>
      <p:sp>
        <p:nvSpPr>
          <p:cNvPr id="10" name="2 Subtítulo"/>
          <p:cNvSpPr txBox="1">
            <a:spLocks/>
          </p:cNvSpPr>
          <p:nvPr/>
        </p:nvSpPr>
        <p:spPr>
          <a:xfrm>
            <a:off x="1555626" y="2708920"/>
            <a:ext cx="1497112" cy="360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Теория</a:t>
            </a:r>
            <a:r>
              <a:rPr lang="ru-RU" sz="2400" dirty="0" smtClean="0"/>
              <a:t> </a:t>
            </a:r>
            <a:endParaRPr lang="ru-RU" sz="2400" b="1" baseline="30000" dirty="0">
              <a:solidFill>
                <a:schemeClr val="bg1"/>
              </a:solidFill>
              <a:latin typeface="+mj-lt"/>
            </a:endParaRPr>
          </a:p>
        </p:txBody>
      </p:sp>
      <p:sp>
        <p:nvSpPr>
          <p:cNvPr id="12" name="11 CuadroTexto"/>
          <p:cNvSpPr txBox="1"/>
          <p:nvPr/>
        </p:nvSpPr>
        <p:spPr>
          <a:xfrm>
            <a:off x="1532608" y="3236783"/>
            <a:ext cx="6351760" cy="2031325"/>
          </a:xfrm>
          <a:prstGeom prst="rect">
            <a:avLst/>
          </a:prstGeom>
          <a:noFill/>
        </p:spPr>
        <p:txBody>
          <a:bodyPr wrap="square" rtlCol="0">
            <a:spAutoFit/>
          </a:bodyPr>
          <a:lstStyle/>
          <a:p>
            <a:r>
              <a:rPr lang="ru-RU" sz="1400" dirty="0"/>
              <a:t>Говоря о кислотах и щелочах, мы имеем в виду количество водорода в растворе. Кислота повышает концентрацию водорода, а щелочь - понижает. Чтобы узнать, является ли вещество кислотой или щелочью, мы измерим показатель pH (потенциал водорода) с помощью зонда и регистратора pH. pH измеряется по шкале от 1 до 14. Чем выше pH, тем более щелочным является раствор. 1 - максимальная кислотность, 14 - максимальная щелочность. Значение pH = 7 считается нейтральным. Если оно ниже, то среда кислая, если выше - щелочная. В желудке человека pH = 1 (максимальная кислотность). pH вина - 3.5, крови - 7.35, морской воды - 8.5 и т. д.</a:t>
            </a:r>
          </a:p>
        </p:txBody>
      </p:sp>
      <p:sp>
        <p:nvSpPr>
          <p:cNvPr id="1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Введение и теория</a:t>
            </a:r>
            <a:endParaRPr lang="ru-RU" sz="2400" b="1" baseline="30000" dirty="0">
              <a:solidFill>
                <a:schemeClr val="bg1"/>
              </a:solidFill>
              <a:latin typeface="+mj-lt"/>
            </a:endParaRPr>
          </a:p>
          <a:p>
            <a:pPr marL="0" indent="0">
              <a:buNone/>
            </a:pPr>
            <a:endParaRPr lang="ru-RU" sz="2000" baseline="30000" dirty="0">
              <a:solidFill>
                <a:schemeClr val="bg1"/>
              </a:solidFill>
              <a:latin typeface="Frutiger 45 Light" pitchFamily="34" charset="0"/>
            </a:endParaRPr>
          </a:p>
        </p:txBody>
      </p:sp>
      <p:sp>
        <p:nvSpPr>
          <p:cNvPr id="14" name="13 CuadroTexto"/>
          <p:cNvSpPr txBox="1"/>
          <p:nvPr/>
        </p:nvSpPr>
        <p:spPr>
          <a:xfrm>
            <a:off x="5652120" y="1484784"/>
            <a:ext cx="3168352" cy="253916"/>
          </a:xfrm>
          <a:prstGeom prst="rect">
            <a:avLst/>
          </a:prstGeom>
          <a:noFill/>
        </p:spPr>
        <p:txBody>
          <a:bodyPr wrap="square" rtlCol="0" anchor="b">
            <a:spAutoFit/>
          </a:bodyPr>
          <a:lstStyle/>
          <a:p>
            <a:r>
              <a:rPr lang="ru-RU" sz="1050" dirty="0">
                <a:solidFill>
                  <a:schemeClr val="bg1">
                    <a:lumMod val="50000"/>
                  </a:schemeClr>
                </a:solidFill>
              </a:rPr>
              <a:t>Измерение pH популярных напитков</a:t>
            </a:r>
          </a:p>
        </p:txBody>
      </p:sp>
      <p:sp>
        <p:nvSpPr>
          <p:cNvPr id="8" name="2 Subtítulo"/>
          <p:cNvSpPr txBox="1">
            <a:spLocks/>
          </p:cNvSpPr>
          <p:nvPr/>
        </p:nvSpPr>
        <p:spPr>
          <a:xfrm>
            <a:off x="5436096" y="1176314"/>
            <a:ext cx="37079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a:solidFill>
                  <a:schemeClr val="bg1"/>
                </a:solidFill>
                <a:latin typeface="+mj-lt"/>
              </a:rPr>
              <a:t>Какова кислотность того, что мы пьем?</a:t>
            </a:r>
            <a:endParaRPr lang="ru-RU" sz="2400" b="1" baseline="30000" dirty="0">
              <a:solidFill>
                <a:schemeClr val="bg1"/>
              </a:solidFill>
              <a:latin typeface="+mj-lt"/>
              <a:cs typeface="Calibri" pitchFamily="34" charset="0"/>
            </a:endParaRPr>
          </a:p>
        </p:txBody>
      </p:sp>
    </p:spTree>
    <p:extLst>
      <p:ext uri="{BB962C8B-B14F-4D97-AF65-F5344CB8AC3E}">
        <p14:creationId xmlns:p14="http://schemas.microsoft.com/office/powerpoint/2010/main" val="1762985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Введение и теория</a:t>
            </a:r>
            <a:endParaRPr lang="ru-RU" sz="2400" b="1" baseline="30000" dirty="0">
              <a:solidFill>
                <a:schemeClr val="bg1"/>
              </a:solidFill>
              <a:latin typeface="+mj-lt"/>
            </a:endParaRPr>
          </a:p>
          <a:p>
            <a:pPr marL="0" indent="0">
              <a:buNone/>
            </a:pPr>
            <a:endParaRPr lang="ru-RU" sz="2000" baseline="30000" dirty="0">
              <a:solidFill>
                <a:schemeClr val="bg1"/>
              </a:solidFill>
              <a:latin typeface="Frutiger 45 Light" pitchFamily="34" charset="0"/>
            </a:endParaRPr>
          </a:p>
        </p:txBody>
      </p:sp>
      <p:sp>
        <p:nvSpPr>
          <p:cNvPr id="11" name="10 CuadroTexto"/>
          <p:cNvSpPr txBox="1"/>
          <p:nvPr/>
        </p:nvSpPr>
        <p:spPr>
          <a:xfrm>
            <a:off x="1555626" y="2132856"/>
            <a:ext cx="6313686" cy="1169551"/>
          </a:xfrm>
          <a:prstGeom prst="rect">
            <a:avLst/>
          </a:prstGeom>
          <a:noFill/>
          <a:ln>
            <a:noFill/>
          </a:ln>
        </p:spPr>
        <p:txBody>
          <a:bodyPr wrap="square" rtlCol="0">
            <a:spAutoFit/>
          </a:bodyPr>
          <a:lstStyle/>
          <a:p>
            <a:r>
              <a:rPr lang="ru-RU" sz="1400" dirty="0"/>
              <a:t>Каждый раствор, в организме человека или вне его, можно отнести к кислому, щелочному или нейтральному. Это означает, что кровь, желудочный сок, вино, кофе и т. д. имеют конкретное значение pH.</a:t>
            </a:r>
            <a:r>
              <a:rPr lang="ru-RU" dirty="0" smtClean="0"/>
              <a:t> </a:t>
            </a:r>
            <a:endParaRPr lang="ru-RU" sz="1400" dirty="0" smtClean="0"/>
          </a:p>
          <a:p>
            <a:endParaRPr lang="ru-RU" sz="1400" dirty="0"/>
          </a:p>
          <a:p>
            <a:r>
              <a:rPr lang="ru-RU" sz="1400" dirty="0"/>
              <a:t>В идеале, в нашем организме кислотность должна находиться в пределах от 7.35 до 7.45, что означает небольшую щелочность. </a:t>
            </a:r>
          </a:p>
        </p:txBody>
      </p:sp>
      <p:sp>
        <p:nvSpPr>
          <p:cNvPr id="8" name="7 CuadroTexto"/>
          <p:cNvSpPr txBox="1"/>
          <p:nvPr/>
        </p:nvSpPr>
        <p:spPr>
          <a:xfrm>
            <a:off x="5652120" y="1484784"/>
            <a:ext cx="3168352" cy="253916"/>
          </a:xfrm>
          <a:prstGeom prst="rect">
            <a:avLst/>
          </a:prstGeom>
          <a:noFill/>
        </p:spPr>
        <p:txBody>
          <a:bodyPr wrap="square" rtlCol="0" anchor="b">
            <a:spAutoFit/>
          </a:bodyPr>
          <a:lstStyle/>
          <a:p>
            <a:r>
              <a:rPr lang="ru-RU" sz="1050" dirty="0">
                <a:solidFill>
                  <a:schemeClr val="bg1">
                    <a:lumMod val="50000"/>
                  </a:schemeClr>
                </a:solidFill>
              </a:rPr>
              <a:t>Измерение pH популярных напитков</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3356992"/>
            <a:ext cx="5975945" cy="1664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CuadroTexto"/>
          <p:cNvSpPr txBox="1"/>
          <p:nvPr/>
        </p:nvSpPr>
        <p:spPr>
          <a:xfrm>
            <a:off x="1555626" y="5229200"/>
            <a:ext cx="6313686" cy="1169551"/>
          </a:xfrm>
          <a:prstGeom prst="rect">
            <a:avLst/>
          </a:prstGeom>
          <a:noFill/>
          <a:ln>
            <a:noFill/>
          </a:ln>
        </p:spPr>
        <p:txBody>
          <a:bodyPr wrap="square" rtlCol="0">
            <a:spAutoFit/>
          </a:bodyPr>
          <a:lstStyle/>
          <a:p>
            <a:r>
              <a:rPr lang="ru-RU" sz="1400" dirty="0"/>
              <a:t>Нужно поддерживать в организме определенный кислотно-щелочной баланс, так как многие важные метаболические реакции могут протекать только при конкретном уровне кислотности </a:t>
            </a:r>
            <a:r>
              <a:rPr lang="ru-RU" sz="1400"/>
              <a:t>или </a:t>
            </a:r>
            <a:r>
              <a:rPr lang="ru-RU" sz="1400" smtClean="0"/>
              <a:t>щелочности. </a:t>
            </a:r>
            <a:r>
              <a:rPr lang="ru-RU" sz="1400" dirty="0"/>
              <a:t>Небольшое изменение pH раствора может повлиять на скорость важных химических реакций, от которых зависит метаболизм, что поставит под угрозу протекание естественных процессов в организме. </a:t>
            </a:r>
          </a:p>
        </p:txBody>
      </p:sp>
      <p:sp>
        <p:nvSpPr>
          <p:cNvPr id="9" name="2 Subtítulo"/>
          <p:cNvSpPr txBox="1">
            <a:spLocks/>
          </p:cNvSpPr>
          <p:nvPr/>
        </p:nvSpPr>
        <p:spPr>
          <a:xfrm>
            <a:off x="5436096" y="1176314"/>
            <a:ext cx="37079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a:solidFill>
                  <a:schemeClr val="bg1"/>
                </a:solidFill>
                <a:latin typeface="+mj-lt"/>
              </a:rPr>
              <a:t>Какова кислотность того, что мы пьем?</a:t>
            </a:r>
            <a:endParaRPr lang="ru-RU" sz="2400" b="1" baseline="30000" dirty="0">
              <a:solidFill>
                <a:schemeClr val="bg1"/>
              </a:solidFill>
              <a:latin typeface="+mj-lt"/>
              <a:cs typeface="Calibri" pitchFamily="34" charset="0"/>
            </a:endParaRPr>
          </a:p>
        </p:txBody>
      </p:sp>
      <p:sp>
        <p:nvSpPr>
          <p:cNvPr id="2" name="מלבן 1"/>
          <p:cNvSpPr/>
          <p:nvPr/>
        </p:nvSpPr>
        <p:spPr>
          <a:xfrm>
            <a:off x="1910476" y="3293178"/>
            <a:ext cx="1005340" cy="369332"/>
          </a:xfrm>
          <a:prstGeom prst="rect">
            <a:avLst/>
          </a:prstGeom>
        </p:spPr>
        <p:txBody>
          <a:bodyPr wrap="none">
            <a:spAutoFit/>
          </a:bodyPr>
          <a:lstStyle/>
          <a:p>
            <a:r>
              <a:rPr lang="ru-RU"/>
              <a:t>кислота </a:t>
            </a:r>
            <a:endParaRPr lang="en-US"/>
          </a:p>
        </p:txBody>
      </p:sp>
      <p:sp>
        <p:nvSpPr>
          <p:cNvPr id="3" name="מלבן 2"/>
          <p:cNvSpPr/>
          <p:nvPr/>
        </p:nvSpPr>
        <p:spPr>
          <a:xfrm>
            <a:off x="6401766" y="3295617"/>
            <a:ext cx="815095" cy="369332"/>
          </a:xfrm>
          <a:prstGeom prst="rect">
            <a:avLst/>
          </a:prstGeom>
        </p:spPr>
        <p:txBody>
          <a:bodyPr wrap="none">
            <a:spAutoFit/>
          </a:bodyPr>
          <a:lstStyle/>
          <a:p>
            <a:r>
              <a:rPr lang="ru-RU" smtClean="0"/>
              <a:t>щелоч</a:t>
            </a:r>
            <a:endParaRPr lang="en-US"/>
          </a:p>
        </p:txBody>
      </p:sp>
    </p:spTree>
    <p:extLst>
      <p:ext uri="{BB962C8B-B14F-4D97-AF65-F5344CB8AC3E}">
        <p14:creationId xmlns:p14="http://schemas.microsoft.com/office/powerpoint/2010/main" val="4130916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Введение и теория</a:t>
            </a:r>
            <a:endParaRPr lang="ru-RU" sz="2400" b="1" baseline="30000" dirty="0">
              <a:solidFill>
                <a:schemeClr val="bg1"/>
              </a:solidFill>
              <a:latin typeface="+mj-lt"/>
            </a:endParaRPr>
          </a:p>
          <a:p>
            <a:pPr marL="0" indent="0">
              <a:buNone/>
            </a:pPr>
            <a:endParaRPr lang="ru-RU" sz="2000" baseline="30000" dirty="0">
              <a:solidFill>
                <a:schemeClr val="bg1"/>
              </a:solidFill>
              <a:latin typeface="Frutiger 45 Light" pitchFamily="34" charset="0"/>
            </a:endParaRPr>
          </a:p>
        </p:txBody>
      </p:sp>
      <p:sp>
        <p:nvSpPr>
          <p:cNvPr id="20" name="19 CuadroTexto"/>
          <p:cNvSpPr txBox="1"/>
          <p:nvPr/>
        </p:nvSpPr>
        <p:spPr>
          <a:xfrm>
            <a:off x="1555625" y="2996952"/>
            <a:ext cx="6544767" cy="523220"/>
          </a:xfrm>
          <a:prstGeom prst="rect">
            <a:avLst/>
          </a:prstGeom>
          <a:noFill/>
          <a:ln>
            <a:noFill/>
          </a:ln>
        </p:spPr>
        <p:txBody>
          <a:bodyPr wrap="square" rtlCol="0">
            <a:spAutoFit/>
          </a:bodyPr>
          <a:lstStyle/>
          <a:p>
            <a:r>
              <a:rPr lang="ru-RU" sz="1400" dirty="0" smtClean="0">
                <a:solidFill>
                  <a:srgbClr val="22B89B"/>
                </a:solidFill>
              </a:rPr>
              <a:t>Теперь учащихся приглашают выдвинуть гипотезу, которая должна </a:t>
            </a:r>
            <a:r>
              <a:rPr lang="ru-RU" sz="1400" smtClean="0">
                <a:solidFill>
                  <a:srgbClr val="22B89B"/>
                </a:solidFill>
              </a:rPr>
              <a:t>быть </a:t>
            </a:r>
            <a:r>
              <a:rPr lang="en-US" sz="1400" smtClean="0">
                <a:solidFill>
                  <a:srgbClr val="22B89B"/>
                </a:solidFill>
              </a:rPr>
              <a:t/>
            </a:r>
            <a:br>
              <a:rPr lang="en-US" sz="1400" smtClean="0">
                <a:solidFill>
                  <a:srgbClr val="22B89B"/>
                </a:solidFill>
              </a:rPr>
            </a:br>
            <a:r>
              <a:rPr lang="ru-RU" sz="1400" smtClean="0">
                <a:solidFill>
                  <a:srgbClr val="22B89B"/>
                </a:solidFill>
              </a:rPr>
              <a:t>проверена </a:t>
            </a:r>
            <a:r>
              <a:rPr lang="ru-RU" sz="1400" dirty="0" smtClean="0">
                <a:solidFill>
                  <a:srgbClr val="22B89B"/>
                </a:solidFill>
              </a:rPr>
              <a:t>экспериментально. </a:t>
            </a:r>
            <a:endParaRPr lang="ru-RU" sz="1400" dirty="0">
              <a:solidFill>
                <a:srgbClr val="22B89B"/>
              </a:solidFill>
            </a:endParaRPr>
          </a:p>
        </p:txBody>
      </p:sp>
      <p:sp>
        <p:nvSpPr>
          <p:cNvPr id="21" name="20 Rectángulo redondeado"/>
          <p:cNvSpPr/>
          <p:nvPr/>
        </p:nvSpPr>
        <p:spPr>
          <a:xfrm>
            <a:off x="1403647" y="2996953"/>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22" name="2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9927" y="3945023"/>
            <a:ext cx="6665153" cy="636105"/>
          </a:xfrm>
          <a:prstGeom prst="rect">
            <a:avLst/>
          </a:prstGeom>
        </p:spPr>
      </p:pic>
      <p:pic>
        <p:nvPicPr>
          <p:cNvPr id="23" name="2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3802838"/>
            <a:ext cx="428625" cy="438150"/>
          </a:xfrm>
          <a:prstGeom prst="ellipse">
            <a:avLst/>
          </a:prstGeom>
        </p:spPr>
      </p:pic>
      <p:sp>
        <p:nvSpPr>
          <p:cNvPr id="24" name="23 CuadroTexto"/>
          <p:cNvSpPr txBox="1"/>
          <p:nvPr/>
        </p:nvSpPr>
        <p:spPr>
          <a:xfrm>
            <a:off x="1555626" y="3985319"/>
            <a:ext cx="6378413" cy="523220"/>
          </a:xfrm>
          <a:prstGeom prst="rect">
            <a:avLst/>
          </a:prstGeom>
          <a:noFill/>
        </p:spPr>
        <p:txBody>
          <a:bodyPr wrap="none" rtlCol="0">
            <a:spAutoFit/>
          </a:bodyPr>
          <a:lstStyle/>
          <a:p>
            <a:r>
              <a:rPr lang="ru-RU" sz="1400" b="1" dirty="0"/>
              <a:t>Как вы думаете, отличаются ли pH газированного напитка и алкогольного напитка? </a:t>
            </a:r>
            <a:endParaRPr lang="ru-RU" sz="1400" b="1" dirty="0" smtClean="0"/>
          </a:p>
          <a:p>
            <a:r>
              <a:rPr lang="ru-RU" sz="1400" b="1" dirty="0" smtClean="0"/>
              <a:t> Какой из них может быть более кислым, а какой - щелочным? </a:t>
            </a:r>
            <a:endParaRPr lang="ru-RU" sz="1400" dirty="0"/>
          </a:p>
        </p:txBody>
      </p:sp>
      <p:sp>
        <p:nvSpPr>
          <p:cNvPr id="12" name="11 CuadroTexto"/>
          <p:cNvSpPr txBox="1"/>
          <p:nvPr/>
        </p:nvSpPr>
        <p:spPr>
          <a:xfrm>
            <a:off x="5652120" y="1484784"/>
            <a:ext cx="3168352" cy="253916"/>
          </a:xfrm>
          <a:prstGeom prst="rect">
            <a:avLst/>
          </a:prstGeom>
          <a:noFill/>
        </p:spPr>
        <p:txBody>
          <a:bodyPr wrap="square" rtlCol="0" anchor="b">
            <a:spAutoFit/>
          </a:bodyPr>
          <a:lstStyle/>
          <a:p>
            <a:r>
              <a:rPr lang="ru-RU" sz="1050" dirty="0">
                <a:solidFill>
                  <a:schemeClr val="bg1">
                    <a:lumMod val="50000"/>
                  </a:schemeClr>
                </a:solidFill>
              </a:rPr>
              <a:t>Измерение pH популярных напитков</a:t>
            </a:r>
          </a:p>
        </p:txBody>
      </p:sp>
      <p:sp>
        <p:nvSpPr>
          <p:cNvPr id="13" name="12 CuadroTexto"/>
          <p:cNvSpPr txBox="1"/>
          <p:nvPr/>
        </p:nvSpPr>
        <p:spPr>
          <a:xfrm>
            <a:off x="1555626" y="2132856"/>
            <a:ext cx="6313686" cy="738664"/>
          </a:xfrm>
          <a:prstGeom prst="rect">
            <a:avLst/>
          </a:prstGeom>
          <a:noFill/>
          <a:ln>
            <a:noFill/>
          </a:ln>
        </p:spPr>
        <p:txBody>
          <a:bodyPr wrap="square" rtlCol="0">
            <a:spAutoFit/>
          </a:bodyPr>
          <a:lstStyle/>
          <a:p>
            <a:r>
              <a:rPr lang="ru-RU" sz="1400" dirty="0"/>
              <a:t>Например, во время физической активности кислотность мышц повышается вследствие выработки молочной кислоты. Это вызывает боли и уменьшает произвольное сокращение мышц. </a:t>
            </a:r>
          </a:p>
        </p:txBody>
      </p:sp>
      <p:sp>
        <p:nvSpPr>
          <p:cNvPr id="14" name="2 Subtítulo"/>
          <p:cNvSpPr txBox="1">
            <a:spLocks/>
          </p:cNvSpPr>
          <p:nvPr/>
        </p:nvSpPr>
        <p:spPr>
          <a:xfrm>
            <a:off x="5436096" y="1176314"/>
            <a:ext cx="37079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a:solidFill>
                  <a:schemeClr val="bg1"/>
                </a:solidFill>
                <a:latin typeface="+mj-lt"/>
              </a:rPr>
              <a:t>Какова кислотность того, что мы пьем?</a:t>
            </a:r>
            <a:endParaRPr lang="ru-RU" sz="2400" b="1" baseline="30000" dirty="0">
              <a:solidFill>
                <a:schemeClr val="bg1"/>
              </a:solidFill>
              <a:latin typeface="+mj-lt"/>
              <a:cs typeface="Calibri" pitchFamily="34" charset="0"/>
            </a:endParaRPr>
          </a:p>
        </p:txBody>
      </p:sp>
    </p:spTree>
    <p:extLst>
      <p:ext uri="{BB962C8B-B14F-4D97-AF65-F5344CB8AC3E}">
        <p14:creationId xmlns:p14="http://schemas.microsoft.com/office/powerpoint/2010/main" val="2930542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008009" y="2617457"/>
            <a:ext cx="7344816" cy="1603631"/>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Описание работы</a:t>
            </a: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0" name="9 CuadroTexto"/>
          <p:cNvSpPr txBox="1"/>
          <p:nvPr/>
        </p:nvSpPr>
        <p:spPr>
          <a:xfrm>
            <a:off x="1260444" y="2780928"/>
            <a:ext cx="6983964" cy="1323439"/>
          </a:xfrm>
          <a:prstGeom prst="rect">
            <a:avLst/>
          </a:prstGeom>
          <a:noFill/>
        </p:spPr>
        <p:txBody>
          <a:bodyPr wrap="square" rtlCol="0">
            <a:spAutoFit/>
          </a:bodyPr>
          <a:lstStyle/>
          <a:p>
            <a:r>
              <a:rPr lang="ru-RU" sz="1600" dirty="0">
                <a:solidFill>
                  <a:schemeClr val="bg1"/>
                </a:solidFill>
              </a:rPr>
              <a:t>В ходе последующей работы учащиеся измерят pH разных газированных и алкогольных напитков с помощью датчика pH Labdisc. Затем результаты будут ранжированы по возрастанию pH. В заключение, учащиеся должны соотнести чрезмерное потребление кислых субстанций с физическими ощущениями человека. </a:t>
            </a:r>
          </a:p>
        </p:txBody>
      </p:sp>
      <p:sp>
        <p:nvSpPr>
          <p:cNvPr id="12" name="11 CuadroTexto"/>
          <p:cNvSpPr txBox="1"/>
          <p:nvPr/>
        </p:nvSpPr>
        <p:spPr>
          <a:xfrm>
            <a:off x="5652120" y="1484784"/>
            <a:ext cx="3168352" cy="253916"/>
          </a:xfrm>
          <a:prstGeom prst="rect">
            <a:avLst/>
          </a:prstGeom>
          <a:noFill/>
        </p:spPr>
        <p:txBody>
          <a:bodyPr wrap="square" rtlCol="0" anchor="b">
            <a:spAutoFit/>
          </a:bodyPr>
          <a:lstStyle/>
          <a:p>
            <a:r>
              <a:rPr lang="ru-RU" sz="1050" dirty="0">
                <a:solidFill>
                  <a:schemeClr val="bg1">
                    <a:lumMod val="50000"/>
                  </a:schemeClr>
                </a:solidFill>
              </a:rPr>
              <a:t>Измерение pH популярных напитков</a:t>
            </a:r>
          </a:p>
        </p:txBody>
      </p:sp>
      <p:sp>
        <p:nvSpPr>
          <p:cNvPr id="7" name="2 Subtítulo"/>
          <p:cNvSpPr txBox="1">
            <a:spLocks/>
          </p:cNvSpPr>
          <p:nvPr/>
        </p:nvSpPr>
        <p:spPr>
          <a:xfrm>
            <a:off x="5436096" y="1176314"/>
            <a:ext cx="37079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a:solidFill>
                  <a:schemeClr val="bg1"/>
                </a:solidFill>
                <a:latin typeface="+mj-lt"/>
              </a:rPr>
              <a:t>Какова кислотность того, что мы пьем?</a:t>
            </a:r>
            <a:endParaRPr lang="ru-RU" sz="2400" b="1" baseline="30000" dirty="0">
              <a:solidFill>
                <a:schemeClr val="bg1"/>
              </a:solidFill>
              <a:latin typeface="+mj-lt"/>
              <a:cs typeface="Calibri" pitchFamily="34" charset="0"/>
            </a:endParaRPr>
          </a:p>
        </p:txBody>
      </p:sp>
    </p:spTree>
    <p:extLst>
      <p:ext uri="{BB962C8B-B14F-4D97-AF65-F5344CB8AC3E}">
        <p14:creationId xmlns:p14="http://schemas.microsoft.com/office/powerpoint/2010/main" val="2615786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2420888"/>
            <a:ext cx="3235344" cy="3727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1918337" y="1976884"/>
            <a:ext cx="2736304" cy="307777"/>
          </a:xfrm>
          <a:prstGeom prst="rect">
            <a:avLst/>
          </a:prstGeom>
          <a:noFill/>
        </p:spPr>
        <p:txBody>
          <a:bodyPr wrap="square" rtlCol="0">
            <a:spAutoFit/>
          </a:bodyPr>
          <a:lstStyle/>
          <a:p>
            <a:pPr lvl="0"/>
            <a:r>
              <a:rPr lang="ru-RU" sz="1400" dirty="0" smtClean="0"/>
              <a:t>Labdisc</a:t>
            </a:r>
            <a:endParaRPr lang="ru-RU" sz="1400" dirty="0"/>
          </a:p>
        </p:txBody>
      </p:sp>
      <p:sp>
        <p:nvSpPr>
          <p:cNvPr id="11"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Ресурсы и материалы</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000" b="1" baseline="30000" dirty="0">
              <a:solidFill>
                <a:schemeClr val="bg1"/>
              </a:solidFill>
              <a:latin typeface="Frutiger 45 Light" pitchFamily="34" charset="0"/>
            </a:endParaRPr>
          </a:p>
        </p:txBody>
      </p:sp>
      <p:pic>
        <p:nvPicPr>
          <p:cNvPr id="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0305" y="199662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0305" y="239886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30305" y="280109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3 CuadroTexto"/>
          <p:cNvSpPr txBox="1"/>
          <p:nvPr/>
        </p:nvSpPr>
        <p:spPr>
          <a:xfrm>
            <a:off x="5652120" y="1484784"/>
            <a:ext cx="3168352" cy="253916"/>
          </a:xfrm>
          <a:prstGeom prst="rect">
            <a:avLst/>
          </a:prstGeom>
          <a:noFill/>
        </p:spPr>
        <p:txBody>
          <a:bodyPr wrap="square" rtlCol="0" anchor="b">
            <a:spAutoFit/>
          </a:bodyPr>
          <a:lstStyle/>
          <a:p>
            <a:r>
              <a:rPr lang="ru-RU" sz="1050" dirty="0">
                <a:solidFill>
                  <a:schemeClr val="bg1">
                    <a:lumMod val="50000"/>
                  </a:schemeClr>
                </a:solidFill>
              </a:rPr>
              <a:t>Измерение pH популярных напитков</a:t>
            </a:r>
          </a:p>
        </p:txBody>
      </p:sp>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30305" y="320333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30305" y="360556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30305" y="400780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30305" y="441003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30305" y="481227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30305" y="522046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26 CuadroTexto"/>
          <p:cNvSpPr txBox="1"/>
          <p:nvPr/>
        </p:nvSpPr>
        <p:spPr>
          <a:xfrm>
            <a:off x="1918337" y="2374019"/>
            <a:ext cx="2736304" cy="307777"/>
          </a:xfrm>
          <a:prstGeom prst="rect">
            <a:avLst/>
          </a:prstGeom>
          <a:noFill/>
        </p:spPr>
        <p:txBody>
          <a:bodyPr wrap="square" rtlCol="0">
            <a:spAutoFit/>
          </a:bodyPr>
          <a:lstStyle/>
          <a:p>
            <a:pPr lvl="0"/>
            <a:r>
              <a:rPr lang="ru-RU" sz="1400" dirty="0"/>
              <a:t>Соединительный кабель USB </a:t>
            </a:r>
          </a:p>
        </p:txBody>
      </p:sp>
      <p:sp>
        <p:nvSpPr>
          <p:cNvPr id="28" name="27 CuadroTexto"/>
          <p:cNvSpPr txBox="1"/>
          <p:nvPr/>
        </p:nvSpPr>
        <p:spPr>
          <a:xfrm>
            <a:off x="1918337" y="2771154"/>
            <a:ext cx="2736304" cy="307777"/>
          </a:xfrm>
          <a:prstGeom prst="rect">
            <a:avLst/>
          </a:prstGeom>
          <a:noFill/>
        </p:spPr>
        <p:txBody>
          <a:bodyPr wrap="square" rtlCol="0">
            <a:spAutoFit/>
          </a:bodyPr>
          <a:lstStyle/>
          <a:p>
            <a:pPr lvl="0"/>
            <a:r>
              <a:rPr lang="ru-RU" sz="1400" dirty="0"/>
              <a:t>Датчик pH </a:t>
            </a:r>
          </a:p>
        </p:txBody>
      </p:sp>
      <p:sp>
        <p:nvSpPr>
          <p:cNvPr id="29" name="28 CuadroTexto"/>
          <p:cNvSpPr txBox="1"/>
          <p:nvPr/>
        </p:nvSpPr>
        <p:spPr>
          <a:xfrm>
            <a:off x="1918337" y="3168289"/>
            <a:ext cx="2736304" cy="307777"/>
          </a:xfrm>
          <a:prstGeom prst="rect">
            <a:avLst/>
          </a:prstGeom>
          <a:noFill/>
        </p:spPr>
        <p:txBody>
          <a:bodyPr wrap="square" rtlCol="0">
            <a:spAutoFit/>
          </a:bodyPr>
          <a:lstStyle/>
          <a:p>
            <a:pPr lvl="0"/>
            <a:r>
              <a:rPr lang="ru-RU" sz="1400" dirty="0"/>
              <a:t>Лента для маркировки стаканов </a:t>
            </a:r>
          </a:p>
        </p:txBody>
      </p:sp>
      <p:sp>
        <p:nvSpPr>
          <p:cNvPr id="30" name="29 CuadroTexto"/>
          <p:cNvSpPr txBox="1"/>
          <p:nvPr/>
        </p:nvSpPr>
        <p:spPr>
          <a:xfrm>
            <a:off x="1918337" y="3565424"/>
            <a:ext cx="2736304" cy="307777"/>
          </a:xfrm>
          <a:prstGeom prst="rect">
            <a:avLst/>
          </a:prstGeom>
          <a:noFill/>
        </p:spPr>
        <p:txBody>
          <a:bodyPr wrap="square" rtlCol="0">
            <a:spAutoFit/>
          </a:bodyPr>
          <a:lstStyle/>
          <a:p>
            <a:pPr lvl="0"/>
            <a:r>
              <a:rPr lang="ru-RU" sz="1400" dirty="0"/>
              <a:t>Бутылка для промывки </a:t>
            </a:r>
          </a:p>
        </p:txBody>
      </p:sp>
      <p:sp>
        <p:nvSpPr>
          <p:cNvPr id="31" name="30 CuadroTexto"/>
          <p:cNvSpPr txBox="1"/>
          <p:nvPr/>
        </p:nvSpPr>
        <p:spPr>
          <a:xfrm>
            <a:off x="1918337" y="3962559"/>
            <a:ext cx="2736304" cy="307777"/>
          </a:xfrm>
          <a:prstGeom prst="rect">
            <a:avLst/>
          </a:prstGeom>
          <a:noFill/>
        </p:spPr>
        <p:txBody>
          <a:bodyPr wrap="square" rtlCol="0">
            <a:spAutoFit/>
          </a:bodyPr>
          <a:lstStyle/>
          <a:p>
            <a:pPr lvl="0"/>
            <a:r>
              <a:rPr lang="ru-RU" sz="1400" dirty="0"/>
              <a:t>Водопроводная вода </a:t>
            </a:r>
          </a:p>
        </p:txBody>
      </p:sp>
      <p:sp>
        <p:nvSpPr>
          <p:cNvPr id="32" name="31 CuadroTexto"/>
          <p:cNvSpPr txBox="1"/>
          <p:nvPr/>
        </p:nvSpPr>
        <p:spPr>
          <a:xfrm>
            <a:off x="1918337" y="4359694"/>
            <a:ext cx="2736304" cy="307777"/>
          </a:xfrm>
          <a:prstGeom prst="rect">
            <a:avLst/>
          </a:prstGeom>
          <a:noFill/>
        </p:spPr>
        <p:txBody>
          <a:bodyPr wrap="square" rtlCol="0">
            <a:spAutoFit/>
          </a:bodyPr>
          <a:lstStyle/>
          <a:p>
            <a:pPr lvl="0"/>
            <a:r>
              <a:rPr lang="ru-RU" sz="1400" dirty="0"/>
              <a:t>Лабораторный или иной стакан </a:t>
            </a:r>
          </a:p>
        </p:txBody>
      </p:sp>
      <p:sp>
        <p:nvSpPr>
          <p:cNvPr id="33" name="32 CuadroTexto"/>
          <p:cNvSpPr txBox="1"/>
          <p:nvPr/>
        </p:nvSpPr>
        <p:spPr>
          <a:xfrm>
            <a:off x="1905281" y="4756141"/>
            <a:ext cx="1584176" cy="307777"/>
          </a:xfrm>
          <a:prstGeom prst="rect">
            <a:avLst/>
          </a:prstGeom>
          <a:noFill/>
        </p:spPr>
        <p:txBody>
          <a:bodyPr wrap="square" rtlCol="0">
            <a:spAutoFit/>
          </a:bodyPr>
          <a:lstStyle/>
          <a:p>
            <a:pPr lvl="0"/>
            <a:r>
              <a:rPr lang="ru-RU" sz="1400" dirty="0" smtClean="0"/>
              <a:t>Лимон</a:t>
            </a:r>
            <a:endParaRPr lang="ru-RU" sz="1400" dirty="0"/>
          </a:p>
        </p:txBody>
      </p:sp>
      <p:sp>
        <p:nvSpPr>
          <p:cNvPr id="37" name="36 CuadroTexto"/>
          <p:cNvSpPr txBox="1"/>
          <p:nvPr/>
        </p:nvSpPr>
        <p:spPr>
          <a:xfrm>
            <a:off x="1918337" y="5209455"/>
            <a:ext cx="2736304" cy="307777"/>
          </a:xfrm>
          <a:prstGeom prst="rect">
            <a:avLst/>
          </a:prstGeom>
          <a:noFill/>
        </p:spPr>
        <p:txBody>
          <a:bodyPr wrap="square" rtlCol="0">
            <a:spAutoFit/>
          </a:bodyPr>
          <a:lstStyle/>
          <a:p>
            <a:pPr lvl="0"/>
            <a:r>
              <a:rPr lang="ru-RU" sz="1400" smtClean="0"/>
              <a:t>Напитки</a:t>
            </a:r>
            <a:r>
              <a:rPr lang="en-US" sz="1400" smtClean="0"/>
              <a:t> </a:t>
            </a:r>
            <a:r>
              <a:rPr lang="ru-RU" sz="1400" smtClean="0"/>
              <a:t>тип</a:t>
            </a:r>
            <a:r>
              <a:rPr lang="ru-RU" sz="1400"/>
              <a:t>а</a:t>
            </a:r>
            <a:r>
              <a:rPr lang="en-US" sz="1400" smtClean="0"/>
              <a:t> </a:t>
            </a:r>
            <a:r>
              <a:rPr lang="ru-RU" sz="1400" smtClean="0"/>
              <a:t>Cola</a:t>
            </a:r>
            <a:endParaRPr lang="ru-RU" sz="1400" dirty="0"/>
          </a:p>
        </p:txBody>
      </p:sp>
      <p:pic>
        <p:nvPicPr>
          <p:cNvPr id="3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5189" y="242088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0546" y="242088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85460" y="238879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66370" y="463567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23159" y="484135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2 Subtítulo"/>
          <p:cNvSpPr txBox="1">
            <a:spLocks/>
          </p:cNvSpPr>
          <p:nvPr/>
        </p:nvSpPr>
        <p:spPr>
          <a:xfrm>
            <a:off x="5436096" y="1176314"/>
            <a:ext cx="37079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a:solidFill>
                  <a:schemeClr val="bg1"/>
                </a:solidFill>
                <a:latin typeface="+mj-lt"/>
              </a:rPr>
              <a:t>Какова кислотность того, что мы пьем?</a:t>
            </a:r>
            <a:endParaRPr lang="ru-RU" sz="2400" b="1" baseline="30000" dirty="0">
              <a:solidFill>
                <a:schemeClr val="bg1"/>
              </a:solidFill>
              <a:latin typeface="+mj-lt"/>
              <a:cs typeface="Calibri" pitchFamily="34" charset="0"/>
            </a:endParaRPr>
          </a:p>
        </p:txBody>
      </p:sp>
      <p:sp>
        <p:nvSpPr>
          <p:cNvPr id="2" name="TextBox 1"/>
          <p:cNvSpPr txBox="1"/>
          <p:nvPr/>
        </p:nvSpPr>
        <p:spPr>
          <a:xfrm>
            <a:off x="1631666" y="3986538"/>
            <a:ext cx="276038" cy="307777"/>
          </a:xfrm>
          <a:prstGeom prst="rect">
            <a:avLst/>
          </a:prstGeom>
          <a:noFill/>
        </p:spPr>
        <p:txBody>
          <a:bodyPr wrap="none" rtlCol="0">
            <a:spAutoFit/>
          </a:bodyPr>
          <a:lstStyle/>
          <a:p>
            <a:r>
              <a:rPr lang="en-US" sz="1400" smtClean="0"/>
              <a:t>6</a:t>
            </a:r>
            <a:endParaRPr lang="en-US" sz="1400"/>
          </a:p>
        </p:txBody>
      </p:sp>
      <p:sp>
        <p:nvSpPr>
          <p:cNvPr id="35" name="TextBox 34"/>
          <p:cNvSpPr txBox="1"/>
          <p:nvPr/>
        </p:nvSpPr>
        <p:spPr>
          <a:xfrm>
            <a:off x="1619672" y="4403890"/>
            <a:ext cx="276038" cy="307777"/>
          </a:xfrm>
          <a:prstGeom prst="rect">
            <a:avLst/>
          </a:prstGeom>
          <a:noFill/>
        </p:spPr>
        <p:txBody>
          <a:bodyPr wrap="none" rtlCol="0">
            <a:spAutoFit/>
          </a:bodyPr>
          <a:lstStyle/>
          <a:p>
            <a:r>
              <a:rPr lang="en-US" sz="1400" smtClean="0"/>
              <a:t>7</a:t>
            </a:r>
            <a:endParaRPr lang="en-US" sz="1400"/>
          </a:p>
        </p:txBody>
      </p:sp>
      <p:sp>
        <p:nvSpPr>
          <p:cNvPr id="36" name="TextBox 35"/>
          <p:cNvSpPr txBox="1"/>
          <p:nvPr/>
        </p:nvSpPr>
        <p:spPr>
          <a:xfrm>
            <a:off x="1630305" y="4785196"/>
            <a:ext cx="276038" cy="307777"/>
          </a:xfrm>
          <a:prstGeom prst="rect">
            <a:avLst/>
          </a:prstGeom>
          <a:noFill/>
        </p:spPr>
        <p:txBody>
          <a:bodyPr wrap="none" rtlCol="0">
            <a:spAutoFit/>
          </a:bodyPr>
          <a:lstStyle/>
          <a:p>
            <a:r>
              <a:rPr lang="en-US" sz="1400" smtClean="0"/>
              <a:t>8</a:t>
            </a:r>
            <a:endParaRPr lang="en-US" sz="1400"/>
          </a:p>
        </p:txBody>
      </p:sp>
      <p:sp>
        <p:nvSpPr>
          <p:cNvPr id="38" name="TextBox 37"/>
          <p:cNvSpPr txBox="1"/>
          <p:nvPr/>
        </p:nvSpPr>
        <p:spPr>
          <a:xfrm>
            <a:off x="1619672" y="5206611"/>
            <a:ext cx="276038" cy="307777"/>
          </a:xfrm>
          <a:prstGeom prst="rect">
            <a:avLst/>
          </a:prstGeom>
          <a:noFill/>
        </p:spPr>
        <p:txBody>
          <a:bodyPr wrap="none" rtlCol="0">
            <a:spAutoFit/>
          </a:bodyPr>
          <a:lstStyle/>
          <a:p>
            <a:r>
              <a:rPr lang="en-US" sz="1400" smtClean="0"/>
              <a:t>9</a:t>
            </a:r>
            <a:endParaRPr lang="en-US" sz="1400"/>
          </a:p>
        </p:txBody>
      </p:sp>
    </p:spTree>
    <p:extLst>
      <p:ext uri="{BB962C8B-B14F-4D97-AF65-F5344CB8AC3E}">
        <p14:creationId xmlns:p14="http://schemas.microsoft.com/office/powerpoint/2010/main" val="348426066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1812</TotalTime>
  <Words>1735</Words>
  <Application>Microsoft Office PowerPoint</Application>
  <PresentationFormat>‫הצגה על המסך (4:3)</PresentationFormat>
  <Paragraphs>181</Paragraphs>
  <Slides>22</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22</vt:i4>
      </vt:variant>
    </vt:vector>
  </HeadingPairs>
  <TitlesOfParts>
    <vt:vector size="23" baseType="lpstr">
      <vt:lpstr>Tema de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Diseño8</dc:creator>
  <cp:lastModifiedBy>Jen</cp:lastModifiedBy>
  <cp:revision>158</cp:revision>
  <dcterms:created xsi:type="dcterms:W3CDTF">2012-09-11T15:34:37Z</dcterms:created>
  <dcterms:modified xsi:type="dcterms:W3CDTF">2017-11-24T14:47:44Z</dcterms:modified>
</cp:coreProperties>
</file>