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9" r:id="rId4"/>
    <p:sldId id="260" r:id="rId5"/>
    <p:sldId id="261" r:id="rId6"/>
    <p:sldId id="262" r:id="rId7"/>
    <p:sldId id="265" r:id="rId8"/>
    <p:sldId id="268" r:id="rId9"/>
    <p:sldId id="282" r:id="rId10"/>
    <p:sldId id="272" r:id="rId11"/>
    <p:sldId id="283" r:id="rId12"/>
    <p:sldId id="273" r:id="rId13"/>
    <p:sldId id="274" r:id="rId14"/>
    <p:sldId id="275" r:id="rId15"/>
    <p:sldId id="276" r:id="rId16"/>
    <p:sldId id="278" r:id="rId17"/>
    <p:sldId id="277" r:id="rId18"/>
    <p:sldId id="279" r:id="rId1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becca" initials="rc" lastIdx="5" clrIdx="0"/>
  <p:cmAuthor id="1" name="Dovi" initials="D"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94A5"/>
    <a:srgbClr val="39818F"/>
    <a:srgbClr val="47A1B3"/>
    <a:srgbClr val="3490A6"/>
    <a:srgbClr val="34A6A1"/>
    <a:srgbClr val="F7B047"/>
    <a:srgbClr val="F68426"/>
    <a:srgbClr val="ECA902"/>
    <a:srgbClr val="3399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802" autoAdjust="0"/>
    <p:restoredTop sz="94660"/>
  </p:normalViewPr>
  <p:slideViewPr>
    <p:cSldViewPr>
      <p:cViewPr>
        <p:scale>
          <a:sx n="100" d="100"/>
          <a:sy n="100" d="100"/>
        </p:scale>
        <p:origin x="-810"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26-11-2017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528394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26-11-2017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6655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26-11-2017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500163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892D14BE-FEB0-4772-B671-A5ED69CE1B0D}" type="datetimeFigureOut">
              <a:rPr lang="es-CL" smtClean="0"/>
              <a:pPr/>
              <a:t>26-11-2017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803300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92D14BE-FEB0-4772-B671-A5ED69CE1B0D}" type="datetimeFigureOut">
              <a:rPr lang="es-CL" smtClean="0"/>
              <a:pPr/>
              <a:t>26-11-2017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41123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892D14BE-FEB0-4772-B671-A5ED69CE1B0D}" type="datetimeFigureOut">
              <a:rPr lang="es-CL" smtClean="0"/>
              <a:pPr/>
              <a:t>26-11-2017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1928622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892D14BE-FEB0-4772-B671-A5ED69CE1B0D}" type="datetimeFigureOut">
              <a:rPr lang="es-CL" smtClean="0"/>
              <a:pPr/>
              <a:t>26-11-2017</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839592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892D14BE-FEB0-4772-B671-A5ED69CE1B0D}" type="datetimeFigureOut">
              <a:rPr lang="es-CL" smtClean="0"/>
              <a:pPr/>
              <a:t>26-11-2017</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083909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92D14BE-FEB0-4772-B671-A5ED69CE1B0D}" type="datetimeFigureOut">
              <a:rPr lang="es-CL" smtClean="0"/>
              <a:pPr/>
              <a:t>26-11-2017</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541209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2D14BE-FEB0-4772-B671-A5ED69CE1B0D}" type="datetimeFigureOut">
              <a:rPr lang="es-CL" smtClean="0"/>
              <a:pPr/>
              <a:t>26-11-2017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356011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2D14BE-FEB0-4772-B671-A5ED69CE1B0D}" type="datetimeFigureOut">
              <a:rPr lang="es-CL" smtClean="0"/>
              <a:pPr/>
              <a:t>26-11-2017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E4F7F0-D864-4D1F-9C06-B4C39C73B53B}" type="slidenum">
              <a:rPr lang="es-CL" smtClean="0"/>
              <a:pPr/>
              <a:t>‹#›</a:t>
            </a:fld>
            <a:endParaRPr lang="es-CL"/>
          </a:p>
        </p:txBody>
      </p:sp>
    </p:spTree>
    <p:extLst>
      <p:ext uri="{BB962C8B-B14F-4D97-AF65-F5344CB8AC3E}">
        <p14:creationId xmlns:p14="http://schemas.microsoft.com/office/powerpoint/2010/main" val="299565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D14BE-FEB0-4772-B671-A5ED69CE1B0D}" type="datetimeFigureOut">
              <a:rPr lang="es-CL" smtClean="0"/>
              <a:pPr/>
              <a:t>26-11-2017</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E4F7F0-D864-4D1F-9C06-B4C39C73B53B}" type="slidenum">
              <a:rPr lang="es-CL" smtClean="0"/>
              <a:pPr/>
              <a:t>‹#›</a:t>
            </a:fld>
            <a:endParaRPr lang="es-CL"/>
          </a:p>
        </p:txBody>
      </p:sp>
    </p:spTree>
    <p:extLst>
      <p:ext uri="{BB962C8B-B14F-4D97-AF65-F5344CB8AC3E}">
        <p14:creationId xmlns:p14="http://schemas.microsoft.com/office/powerpoint/2010/main" val="764538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png"/><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jpeg"/><Relationship Id="rId7" Type="http://schemas.openxmlformats.org/officeDocument/2006/relationships/image" Target="../media/image31.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jpeg"/><Relationship Id="rId4" Type="http://schemas.openxmlformats.org/officeDocument/2006/relationships/image" Target="../media/image28.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33.jpeg"/></Relationships>
</file>

<file path=ppt/slides/_rels/slide14.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37.jpeg"/></Relationships>
</file>

<file path=ppt/slides/_rels/slide18.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ortada gral.png"/>
          <p:cNvPicPr>
            <a:picLocks noChangeAspect="1"/>
          </p:cNvPicPr>
          <p:nvPr/>
        </p:nvPicPr>
        <p:blipFill>
          <a:blip r:embed="rId2" cstate="print"/>
          <a:stretch>
            <a:fillRect/>
          </a:stretch>
        </p:blipFill>
        <p:spPr>
          <a:xfrm>
            <a:off x="3166" y="0"/>
            <a:ext cx="9137667" cy="6858000"/>
          </a:xfrm>
          <a:prstGeom prst="rect">
            <a:avLst/>
          </a:prstGeom>
        </p:spPr>
      </p:pic>
      <p:sp>
        <p:nvSpPr>
          <p:cNvPr id="5" name="2 Subtítulo"/>
          <p:cNvSpPr txBox="1">
            <a:spLocks/>
          </p:cNvSpPr>
          <p:nvPr/>
        </p:nvSpPr>
        <p:spPr>
          <a:xfrm>
            <a:off x="4644008" y="1700808"/>
            <a:ext cx="3600400" cy="576064"/>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400" b="1" i="0" u="none" strike="noStrike" kern="1200" cap="none" spc="0" normalizeH="0" baseline="0" noProof="0" dirty="0" smtClean="0">
                <a:ln>
                  <a:noFill/>
                </a:ln>
                <a:solidFill>
                  <a:schemeClr val="bg1"/>
                </a:solidFill>
                <a:effectLst/>
                <a:uLnTx/>
                <a:uFillTx/>
                <a:latin typeface="+mj-lt"/>
              </a:rPr>
              <a:t>Качество</a:t>
            </a:r>
            <a:r>
              <a:rPr lang="ru-RU" dirty="0" smtClean="0"/>
              <a:t> </a:t>
            </a:r>
            <a:r>
              <a:rPr kumimoji="0" lang="ru-RU" sz="2400" b="1" i="0" u="none" strike="noStrike" kern="1200" cap="none" spc="0" normalizeH="0" baseline="0" noProof="0" dirty="0" smtClean="0">
                <a:ln>
                  <a:noFill/>
                </a:ln>
                <a:solidFill>
                  <a:schemeClr val="bg1"/>
                </a:solidFill>
                <a:effectLst/>
                <a:uLnTx/>
                <a:uFillTx/>
                <a:latin typeface="+mj-lt"/>
              </a:rPr>
              <a:t>воды</a:t>
            </a:r>
            <a:endParaRPr kumimoji="0" lang="ru-RU" sz="2400" b="1" i="0" u="none" strike="noStrike" kern="1200" cap="none" spc="0" normalizeH="0" baseline="0" noProof="0" dirty="0" smtClean="0">
              <a:ln>
                <a:noFill/>
              </a:ln>
              <a:solidFill>
                <a:schemeClr val="bg1"/>
              </a:solidFill>
              <a:effectLst/>
              <a:uLnTx/>
              <a:uFillTx/>
              <a:latin typeface="+mj-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2400" b="0" i="0" u="none" strike="noStrike" kern="1200" cap="none" spc="0" normalizeH="0" baseline="30000" noProof="0" dirty="0">
              <a:ln>
                <a:noFill/>
              </a:ln>
              <a:solidFill>
                <a:schemeClr val="bg1"/>
              </a:solidFill>
              <a:effectLst/>
              <a:uLnTx/>
              <a:uFillTx/>
              <a:latin typeface="Frutiger 55 Roman" pitchFamily="34" charset="0"/>
              <a:ea typeface="+mn-ea"/>
              <a:cs typeface="+mn-cs"/>
            </a:endParaRPr>
          </a:p>
        </p:txBody>
      </p:sp>
      <p:sp>
        <p:nvSpPr>
          <p:cNvPr id="6" name="5 CuadroTexto"/>
          <p:cNvSpPr txBox="1"/>
          <p:nvPr/>
        </p:nvSpPr>
        <p:spPr>
          <a:xfrm>
            <a:off x="4932040" y="2132856"/>
            <a:ext cx="3240360" cy="646331"/>
          </a:xfrm>
          <a:prstGeom prst="rect">
            <a:avLst/>
          </a:prstGeom>
          <a:noFill/>
        </p:spPr>
        <p:txBody>
          <a:bodyPr wrap="square" rtlCol="0">
            <a:spAutoFit/>
          </a:bodyPr>
          <a:lstStyle/>
          <a:p>
            <a:r>
              <a:rPr lang="ru-RU" sz="1200" dirty="0" smtClean="0">
                <a:solidFill>
                  <a:srgbClr val="FFFF66"/>
                </a:solidFill>
              </a:rPr>
              <a:t>Измерение и сравнение мутности воды из разных источников. </a:t>
            </a:r>
          </a:p>
          <a:p>
            <a:endParaRPr lang="ru-RU" sz="1200" dirty="0" smtClean="0">
              <a:solidFill>
                <a:srgbClr val="FFFF6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Эксперимент</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2" name="11 CuadroTexto"/>
          <p:cNvSpPr txBox="1"/>
          <p:nvPr/>
        </p:nvSpPr>
        <p:spPr>
          <a:xfrm>
            <a:off x="1464855" y="2348880"/>
            <a:ext cx="6851561" cy="2092881"/>
          </a:xfrm>
          <a:prstGeom prst="rect">
            <a:avLst/>
          </a:prstGeom>
          <a:noFill/>
        </p:spPr>
        <p:txBody>
          <a:bodyPr wrap="square" rtlCol="0">
            <a:spAutoFit/>
          </a:bodyPr>
          <a:lstStyle/>
          <a:p>
            <a:pPr lvl="0"/>
            <a:r>
              <a:rPr lang="ru-RU" sz="1400" dirty="0" smtClean="0"/>
              <a:t>Сначала откалибруйте датчик мутности, введя в него кювету с питьевой водой. Затем нажмите и удерживайте клавишу мутности в течение 3 секунд, пока не услышите длинный звуковой сигнал. </a:t>
            </a:r>
          </a:p>
          <a:p>
            <a:pPr lvl="0"/>
            <a:endParaRPr lang="ru-RU" sz="1400" dirty="0" smtClean="0"/>
          </a:p>
          <a:p>
            <a:pPr lvl="0"/>
            <a:r>
              <a:rPr lang="ru-RU" sz="1400" dirty="0" smtClean="0"/>
              <a:t>Выберите разные природные источники воды в вашей местности - пруд, водоем или озеро.</a:t>
            </a:r>
          </a:p>
          <a:p>
            <a:pPr lvl="0"/>
            <a:endParaRPr lang="ru-RU" sz="1400" dirty="0" smtClean="0"/>
          </a:p>
          <a:p>
            <a:pPr lvl="0"/>
            <a:r>
              <a:rPr lang="ru-RU" sz="1400" dirty="0" smtClean="0"/>
              <a:t>Возьмите по несколько миллилитров воды из каждого источника, в том числе - из искусственного, например из искусственного водоема, и из источника питьевой воды. Пометьте эти пробы, указав внешний вид воды.   </a:t>
            </a:r>
            <a:endParaRPr lang="ru-RU" sz="1400" dirty="0"/>
          </a:p>
        </p:txBody>
      </p:sp>
      <p:pic>
        <p:nvPicPr>
          <p:cNvPr id="11"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898" y="2348880"/>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7898" y="3298329"/>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79105" y="3937248"/>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2 Subtítulo"/>
          <p:cNvSpPr txBox="1">
            <a:spLocks/>
          </p:cNvSpPr>
          <p:nvPr/>
        </p:nvSpPr>
        <p:spPr>
          <a:xfrm>
            <a:off x="5647531" y="1052736"/>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19" name="18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pic>
        <p:nvPicPr>
          <p:cNvPr id="15" name="14 Imagen" descr="aguaturbia.jpg"/>
          <p:cNvPicPr>
            <a:picLocks noChangeAspect="1"/>
          </p:cNvPicPr>
          <p:nvPr/>
        </p:nvPicPr>
        <p:blipFill>
          <a:blip r:embed="rId6" cstate="print"/>
          <a:stretch>
            <a:fillRect/>
          </a:stretch>
        </p:blipFill>
        <p:spPr>
          <a:xfrm>
            <a:off x="2051720" y="4509120"/>
            <a:ext cx="5256584" cy="2036839"/>
          </a:xfrm>
          <a:prstGeom prst="rect">
            <a:avLst/>
          </a:prstGeom>
        </p:spPr>
      </p:pic>
    </p:spTree>
    <p:extLst>
      <p:ext uri="{BB962C8B-B14F-4D97-AF65-F5344CB8AC3E}">
        <p14:creationId xmlns:p14="http://schemas.microsoft.com/office/powerpoint/2010/main" val="1440669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Эксперимент</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2" name="11 CuadroTexto"/>
          <p:cNvSpPr txBox="1"/>
          <p:nvPr/>
        </p:nvSpPr>
        <p:spPr>
          <a:xfrm>
            <a:off x="1536863" y="2636912"/>
            <a:ext cx="6347505" cy="1846659"/>
          </a:xfrm>
          <a:prstGeom prst="rect">
            <a:avLst/>
          </a:prstGeom>
          <a:noFill/>
        </p:spPr>
        <p:txBody>
          <a:bodyPr wrap="square" rtlCol="0">
            <a:spAutoFit/>
          </a:bodyPr>
          <a:lstStyle/>
          <a:p>
            <a:pPr lvl="0"/>
            <a:r>
              <a:rPr lang="ru-RU" sz="1600" dirty="0" smtClean="0"/>
              <a:t>Заполняйте кювету на 75% объема пробами воды и измеряйте мутность. Снаружи кювета должна быть сухой. </a:t>
            </a:r>
          </a:p>
          <a:p>
            <a:pPr lvl="0"/>
            <a:endParaRPr lang="ru-RU" sz="1600" dirty="0" smtClean="0"/>
          </a:p>
          <a:p>
            <a:pPr lvl="0"/>
            <a:r>
              <a:rPr lang="ru-RU" sz="1600" dirty="0" smtClean="0"/>
              <a:t>При хорошей погоде, измерения можно производить прямо в полевых условиях.   </a:t>
            </a:r>
          </a:p>
          <a:p>
            <a:pPr lvl="0"/>
            <a:endParaRPr lang="ru-RU" sz="1600" dirty="0"/>
          </a:p>
          <a:p>
            <a:endParaRPr lang="ru-RU" dirty="0"/>
          </a:p>
        </p:txBody>
      </p:sp>
      <p:pic>
        <p:nvPicPr>
          <p:cNvPr id="17"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9906" y="2663577"/>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2 Subtítulo"/>
          <p:cNvSpPr txBox="1">
            <a:spLocks/>
          </p:cNvSpPr>
          <p:nvPr/>
        </p:nvSpPr>
        <p:spPr>
          <a:xfrm>
            <a:off x="5508104" y="990521"/>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19" name="18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pic>
        <p:nvPicPr>
          <p:cNvPr id="1026" name="Picture 2"/>
          <p:cNvPicPr>
            <a:picLocks noChangeAspect="1" noChangeArrowheads="1"/>
          </p:cNvPicPr>
          <p:nvPr/>
        </p:nvPicPr>
        <p:blipFill>
          <a:blip r:embed="rId3" cstate="print"/>
          <a:srcRect/>
          <a:stretch>
            <a:fillRect/>
          </a:stretch>
        </p:blipFill>
        <p:spPr bwMode="auto">
          <a:xfrm>
            <a:off x="1151806" y="3383657"/>
            <a:ext cx="323850" cy="333375"/>
          </a:xfrm>
          <a:prstGeom prst="rect">
            <a:avLst/>
          </a:prstGeom>
          <a:noFill/>
          <a:ln w="9525">
            <a:noFill/>
            <a:miter lim="800000"/>
            <a:headEnd/>
            <a:tailEnd/>
          </a:ln>
        </p:spPr>
      </p:pic>
    </p:spTree>
    <p:extLst>
      <p:ext uri="{BB962C8B-B14F-4D97-AF65-F5344CB8AC3E}">
        <p14:creationId xmlns:p14="http://schemas.microsoft.com/office/powerpoint/2010/main" val="1440669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Результаты и анализ</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2" name="1 CuadroTexto"/>
          <p:cNvSpPr txBox="1"/>
          <p:nvPr/>
        </p:nvSpPr>
        <p:spPr>
          <a:xfrm>
            <a:off x="1691680" y="2746663"/>
            <a:ext cx="6192688" cy="2554545"/>
          </a:xfrm>
          <a:prstGeom prst="rect">
            <a:avLst/>
          </a:prstGeom>
          <a:noFill/>
        </p:spPr>
        <p:txBody>
          <a:bodyPr wrap="square" rtlCol="0">
            <a:spAutoFit/>
          </a:bodyPr>
          <a:lstStyle/>
          <a:p>
            <a:r>
              <a:rPr lang="ru-RU" sz="1400" dirty="0" smtClean="0"/>
              <a:t>Выберите в меню GlobiLab столбчатый график                для отображения результатов эксперимента.</a:t>
            </a:r>
            <a:r>
              <a:rPr lang="ru-RU" sz="1400" dirty="0"/>
              <a:t> </a:t>
            </a:r>
            <a:endParaRPr lang="ru-RU" sz="1400" dirty="0" smtClean="0"/>
          </a:p>
          <a:p>
            <a:endParaRPr lang="ru-RU" sz="1400" dirty="0" smtClean="0"/>
          </a:p>
          <a:p>
            <a:r>
              <a:rPr lang="ru-RU" sz="1400" dirty="0" smtClean="0"/>
              <a:t>Затем пометьте столбцы, указав название или местность, где была взята проба. Используйте инструмент                 в программе GlobiLab.  </a:t>
            </a:r>
          </a:p>
          <a:p>
            <a:endParaRPr lang="ru-RU" sz="1400" dirty="0" smtClean="0"/>
          </a:p>
          <a:p>
            <a:pPr lvl="0"/>
            <a:r>
              <a:rPr lang="ru-RU" sz="1400" dirty="0" smtClean="0"/>
              <a:t> </a:t>
            </a:r>
          </a:p>
          <a:p>
            <a:pPr lvl="0"/>
            <a:r>
              <a:rPr lang="ru-RU" sz="1400" dirty="0" smtClean="0"/>
              <a:t>Если нужно узнать точные значения при близких показаниях для двух или нескольких разных проб, просмотрите табличные данные, нажав </a:t>
            </a:r>
            <a:r>
              <a:rPr lang="en-US" sz="1400" dirty="0" smtClean="0"/>
              <a:t>		</a:t>
            </a:r>
            <a:r>
              <a:rPr lang="ru-RU" sz="1400" dirty="0" smtClean="0"/>
              <a:t>. </a:t>
            </a:r>
            <a:endParaRPr lang="ru-RU" sz="1400" dirty="0"/>
          </a:p>
          <a:p>
            <a:endParaRPr lang="ru-RU" sz="1400" dirty="0"/>
          </a:p>
        </p:txBody>
      </p:sp>
      <p:pic>
        <p:nvPicPr>
          <p:cNvPr id="3" name="2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92080" y="2708920"/>
            <a:ext cx="514350" cy="352425"/>
          </a:xfrm>
          <a:prstGeom prst="rect">
            <a:avLst/>
          </a:prstGeom>
        </p:spPr>
      </p:pic>
      <p:pic>
        <p:nvPicPr>
          <p:cNvPr id="8" name="7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08351" y="3632291"/>
            <a:ext cx="371475" cy="352425"/>
          </a:xfrm>
          <a:prstGeom prst="rect">
            <a:avLst/>
          </a:prstGeom>
        </p:spPr>
      </p:pic>
      <p:pic>
        <p:nvPicPr>
          <p:cNvPr id="10" name="9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51667" y="4482827"/>
            <a:ext cx="485775" cy="342900"/>
          </a:xfrm>
          <a:prstGeom prst="rect">
            <a:avLst/>
          </a:prstGeom>
        </p:spPr>
      </p:pic>
      <p:pic>
        <p:nvPicPr>
          <p:cNvPr id="19"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33922" y="2780928"/>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33922" y="3522754"/>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333922" y="4511402"/>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2 Subtítulo"/>
          <p:cNvSpPr txBox="1">
            <a:spLocks/>
          </p:cNvSpPr>
          <p:nvPr/>
        </p:nvSpPr>
        <p:spPr>
          <a:xfrm>
            <a:off x="5652120" y="1009571"/>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28" name="27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spTree>
    <p:extLst>
      <p:ext uri="{BB962C8B-B14F-4D97-AF65-F5344CB8AC3E}">
        <p14:creationId xmlns:p14="http://schemas.microsoft.com/office/powerpoint/2010/main" val="1311205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7961" y="5157192"/>
            <a:ext cx="6267450" cy="648072"/>
          </a:xfrm>
          <a:prstGeom prst="rect">
            <a:avLst/>
          </a:prstGeom>
        </p:spPr>
      </p:pic>
      <p:pic>
        <p:nvPicPr>
          <p:cNvPr id="2" name="1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9776" y="5085183"/>
            <a:ext cx="504825" cy="447675"/>
          </a:xfrm>
          <a:prstGeom prst="rect">
            <a:avLst/>
          </a:prstGeom>
        </p:spPr>
      </p:pic>
      <p:sp>
        <p:nvSpPr>
          <p:cNvPr id="8"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Результаты и анализ</a:t>
            </a: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1" name="10 CuadroTexto"/>
          <p:cNvSpPr txBox="1"/>
          <p:nvPr/>
        </p:nvSpPr>
        <p:spPr>
          <a:xfrm>
            <a:off x="1835698" y="5229200"/>
            <a:ext cx="5729266" cy="307777"/>
          </a:xfrm>
          <a:prstGeom prst="rect">
            <a:avLst/>
          </a:prstGeom>
          <a:noFill/>
        </p:spPr>
        <p:txBody>
          <a:bodyPr wrap="square" rtlCol="0">
            <a:spAutoFit/>
          </a:bodyPr>
          <a:lstStyle/>
          <a:p>
            <a:r>
              <a:rPr lang="ru-RU" sz="1400" b="1" dirty="0" smtClean="0"/>
              <a:t>Соответствуют ли данные замеров вашим предположениям и гипотезе? Поясните.</a:t>
            </a:r>
            <a:endParaRPr lang="ru-RU" sz="1400" dirty="0"/>
          </a:p>
        </p:txBody>
      </p:sp>
      <p:pic>
        <p:nvPicPr>
          <p:cNvPr id="12" name="11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7961" y="2708921"/>
            <a:ext cx="6267450" cy="576063"/>
          </a:xfrm>
          <a:prstGeom prst="rect">
            <a:avLst/>
          </a:prstGeom>
        </p:spPr>
      </p:pic>
      <p:pic>
        <p:nvPicPr>
          <p:cNvPr id="13" name="12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9776" y="2636912"/>
            <a:ext cx="504825" cy="447675"/>
          </a:xfrm>
          <a:prstGeom prst="rect">
            <a:avLst/>
          </a:prstGeom>
        </p:spPr>
      </p:pic>
      <p:sp>
        <p:nvSpPr>
          <p:cNvPr id="14" name="13 CuadroTexto"/>
          <p:cNvSpPr txBox="1"/>
          <p:nvPr/>
        </p:nvSpPr>
        <p:spPr>
          <a:xfrm>
            <a:off x="1834651" y="2708920"/>
            <a:ext cx="6049717" cy="523220"/>
          </a:xfrm>
          <a:prstGeom prst="rect">
            <a:avLst/>
          </a:prstGeom>
          <a:noFill/>
        </p:spPr>
        <p:txBody>
          <a:bodyPr wrap="square" rtlCol="0">
            <a:spAutoFit/>
          </a:bodyPr>
          <a:lstStyle/>
          <a:p>
            <a:r>
              <a:rPr lang="ru-RU" sz="1400" b="1" dirty="0" smtClean="0"/>
              <a:t>Как вы думаете, есть ли связь между внешним видом пробы и измеренным значением мутности?</a:t>
            </a:r>
            <a:endParaRPr lang="ru-RU" sz="1400" dirty="0"/>
          </a:p>
        </p:txBody>
      </p:sp>
      <p:pic>
        <p:nvPicPr>
          <p:cNvPr id="15" name="1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7960" y="3520753"/>
            <a:ext cx="6267450" cy="412303"/>
          </a:xfrm>
          <a:prstGeom prst="rect">
            <a:avLst/>
          </a:prstGeom>
        </p:spPr>
      </p:pic>
      <p:pic>
        <p:nvPicPr>
          <p:cNvPr id="16" name="15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9775" y="3448745"/>
            <a:ext cx="504825" cy="447675"/>
          </a:xfrm>
          <a:prstGeom prst="rect">
            <a:avLst/>
          </a:prstGeom>
        </p:spPr>
      </p:pic>
      <p:sp>
        <p:nvSpPr>
          <p:cNvPr id="17" name="16 CuadroTexto"/>
          <p:cNvSpPr txBox="1"/>
          <p:nvPr/>
        </p:nvSpPr>
        <p:spPr>
          <a:xfrm>
            <a:off x="1835696" y="3573016"/>
            <a:ext cx="6120680" cy="307777"/>
          </a:xfrm>
          <a:prstGeom prst="rect">
            <a:avLst/>
          </a:prstGeom>
          <a:noFill/>
        </p:spPr>
        <p:txBody>
          <a:bodyPr wrap="square" rtlCol="0">
            <a:spAutoFit/>
          </a:bodyPr>
          <a:lstStyle/>
          <a:p>
            <a:r>
              <a:rPr lang="ru-RU" sz="1400" b="1" dirty="0" smtClean="0"/>
              <a:t>Какие пробы дали наименьшее и наибольшее значения мутности? </a:t>
            </a:r>
            <a:endParaRPr lang="ru-RU" sz="1400" dirty="0"/>
          </a:p>
        </p:txBody>
      </p:sp>
      <p:pic>
        <p:nvPicPr>
          <p:cNvPr id="18" name="17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149079"/>
            <a:ext cx="6267450" cy="738665"/>
          </a:xfrm>
          <a:prstGeom prst="rect">
            <a:avLst/>
          </a:prstGeom>
        </p:spPr>
      </p:pic>
      <p:pic>
        <p:nvPicPr>
          <p:cNvPr id="19" name="18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8679" y="4077072"/>
            <a:ext cx="504825" cy="447675"/>
          </a:xfrm>
          <a:prstGeom prst="rect">
            <a:avLst/>
          </a:prstGeom>
        </p:spPr>
      </p:pic>
      <p:sp>
        <p:nvSpPr>
          <p:cNvPr id="20" name="19 CuadroTexto"/>
          <p:cNvSpPr txBox="1"/>
          <p:nvPr/>
        </p:nvSpPr>
        <p:spPr>
          <a:xfrm>
            <a:off x="1763688" y="4149080"/>
            <a:ext cx="6120679" cy="738664"/>
          </a:xfrm>
          <a:prstGeom prst="rect">
            <a:avLst/>
          </a:prstGeom>
          <a:noFill/>
        </p:spPr>
        <p:txBody>
          <a:bodyPr wrap="square" rtlCol="0">
            <a:spAutoFit/>
          </a:bodyPr>
          <a:lstStyle/>
          <a:p>
            <a:r>
              <a:rPr lang="ru-RU" sz="1400" b="1" dirty="0" smtClean="0"/>
              <a:t>С учетом полученных данных, можно ли сгруппировать пробы по какому-то критерию? Если да, то насколько велика будет разница между такими группами?  </a:t>
            </a:r>
            <a:endParaRPr lang="ru-RU" sz="1400" b="1" dirty="0"/>
          </a:p>
        </p:txBody>
      </p:sp>
      <p:sp>
        <p:nvSpPr>
          <p:cNvPr id="23" name="2 Subtítulo"/>
          <p:cNvSpPr txBox="1">
            <a:spLocks/>
          </p:cNvSpPr>
          <p:nvPr/>
        </p:nvSpPr>
        <p:spPr>
          <a:xfrm>
            <a:off x="5652120" y="1052736"/>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24" name="23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spTree>
    <p:extLst>
      <p:ext uri="{BB962C8B-B14F-4D97-AF65-F5344CB8AC3E}">
        <p14:creationId xmlns:p14="http://schemas.microsoft.com/office/powerpoint/2010/main" val="14493090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Результаты и анализ</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2" name="1 Rectángulo redondeado"/>
          <p:cNvSpPr/>
          <p:nvPr/>
        </p:nvSpPr>
        <p:spPr>
          <a:xfrm>
            <a:off x="1475656" y="2204864"/>
            <a:ext cx="6218873" cy="504056"/>
          </a:xfrm>
          <a:prstGeom prst="roundRect">
            <a:avLst/>
          </a:prstGeom>
          <a:ln>
            <a:solidFill>
              <a:srgbClr val="F7B04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
        <p:nvSpPr>
          <p:cNvPr id="3" name="2 CuadroTexto"/>
          <p:cNvSpPr txBox="1"/>
          <p:nvPr/>
        </p:nvSpPr>
        <p:spPr>
          <a:xfrm>
            <a:off x="1763688" y="2276872"/>
            <a:ext cx="5654625" cy="523220"/>
          </a:xfrm>
          <a:prstGeom prst="rect">
            <a:avLst/>
          </a:prstGeom>
          <a:noFill/>
        </p:spPr>
        <p:txBody>
          <a:bodyPr wrap="none" rtlCol="0">
            <a:spAutoFit/>
          </a:bodyPr>
          <a:lstStyle/>
          <a:p>
            <a:r>
              <a:rPr lang="ru-RU" sz="1400" b="1" dirty="0">
                <a:solidFill>
                  <a:srgbClr val="F7B047"/>
                </a:solidFill>
              </a:rPr>
              <a:t>График ниже должен быть аналогичен графику, полученному учащимися:</a:t>
            </a:r>
            <a:r>
              <a:rPr lang="ru-RU" dirty="0" smtClean="0"/>
              <a:t> </a:t>
            </a:r>
            <a:endParaRPr lang="ru-RU" sz="1400" dirty="0">
              <a:solidFill>
                <a:srgbClr val="F7B047"/>
              </a:solidFill>
            </a:endParaRPr>
          </a:p>
          <a:p>
            <a:endParaRPr lang="ru-RU" sz="1400" dirty="0"/>
          </a:p>
        </p:txBody>
      </p:sp>
      <p:sp>
        <p:nvSpPr>
          <p:cNvPr id="12" name="2 Subtítulo"/>
          <p:cNvSpPr txBox="1">
            <a:spLocks/>
          </p:cNvSpPr>
          <p:nvPr/>
        </p:nvSpPr>
        <p:spPr>
          <a:xfrm>
            <a:off x="5534289" y="1000046"/>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13" name="12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pic>
        <p:nvPicPr>
          <p:cNvPr id="8" name="7 Imagen" descr="wquality.jpg"/>
          <p:cNvPicPr>
            <a:picLocks noChangeAspect="1"/>
          </p:cNvPicPr>
          <p:nvPr/>
        </p:nvPicPr>
        <p:blipFill>
          <a:blip r:embed="rId3" cstate="print"/>
          <a:stretch>
            <a:fillRect/>
          </a:stretch>
        </p:blipFill>
        <p:spPr>
          <a:xfrm>
            <a:off x="2699792" y="2852936"/>
            <a:ext cx="3600400" cy="3827577"/>
          </a:xfrm>
          <a:prstGeom prst="rect">
            <a:avLst/>
          </a:prstGeom>
        </p:spPr>
      </p:pic>
      <p:sp>
        <p:nvSpPr>
          <p:cNvPr id="4" name="TextBox 3"/>
          <p:cNvSpPr txBox="1"/>
          <p:nvPr/>
        </p:nvSpPr>
        <p:spPr>
          <a:xfrm>
            <a:off x="5961459" y="3429000"/>
            <a:ext cx="864096" cy="461665"/>
          </a:xfrm>
          <a:prstGeom prst="rect">
            <a:avLst/>
          </a:prstGeom>
          <a:solidFill>
            <a:schemeClr val="bg1"/>
          </a:solidFill>
        </p:spPr>
        <p:txBody>
          <a:bodyPr wrap="square" rtlCol="0">
            <a:spAutoFit/>
          </a:bodyPr>
          <a:lstStyle/>
          <a:p>
            <a:pPr algn="ctr"/>
            <a:r>
              <a:rPr lang="ru-RU" sz="1200" smtClean="0"/>
              <a:t>сельский </a:t>
            </a:r>
            <a:r>
              <a:rPr lang="ru-RU" sz="1200"/>
              <a:t>пруд</a:t>
            </a:r>
            <a:endParaRPr lang="en-US" sz="1200"/>
          </a:p>
        </p:txBody>
      </p:sp>
      <p:sp>
        <p:nvSpPr>
          <p:cNvPr id="9" name="TextBox 8"/>
          <p:cNvSpPr txBox="1"/>
          <p:nvPr/>
        </p:nvSpPr>
        <p:spPr>
          <a:xfrm>
            <a:off x="3059832" y="4869160"/>
            <a:ext cx="778294" cy="461665"/>
          </a:xfrm>
          <a:prstGeom prst="rect">
            <a:avLst/>
          </a:prstGeom>
          <a:solidFill>
            <a:schemeClr val="bg1"/>
          </a:solidFill>
        </p:spPr>
        <p:txBody>
          <a:bodyPr wrap="square" rtlCol="0">
            <a:spAutoFit/>
          </a:bodyPr>
          <a:lstStyle/>
          <a:p>
            <a:pPr algn="ctr"/>
            <a:r>
              <a:rPr lang="ru-RU" sz="1200"/>
              <a:t>питьевая </a:t>
            </a:r>
            <a:r>
              <a:rPr lang="ru-RU" sz="1200" smtClean="0"/>
              <a:t>вода</a:t>
            </a:r>
            <a:endParaRPr lang="ru-RU" sz="1200"/>
          </a:p>
        </p:txBody>
      </p:sp>
      <p:sp>
        <p:nvSpPr>
          <p:cNvPr id="10" name="TextBox 9"/>
          <p:cNvSpPr txBox="1"/>
          <p:nvPr/>
        </p:nvSpPr>
        <p:spPr>
          <a:xfrm>
            <a:off x="3314573" y="4215367"/>
            <a:ext cx="1220096" cy="646331"/>
          </a:xfrm>
          <a:prstGeom prst="rect">
            <a:avLst/>
          </a:prstGeom>
          <a:solidFill>
            <a:schemeClr val="bg1"/>
          </a:solidFill>
        </p:spPr>
        <p:txBody>
          <a:bodyPr wrap="square" rtlCol="0">
            <a:spAutoFit/>
          </a:bodyPr>
          <a:lstStyle/>
          <a:p>
            <a:pPr algn="ctr"/>
            <a:r>
              <a:rPr lang="ru-RU" sz="1200" smtClean="0"/>
              <a:t>искусственная </a:t>
            </a:r>
            <a:r>
              <a:rPr lang="ru-RU" sz="1200"/>
              <a:t>городская </a:t>
            </a:r>
            <a:r>
              <a:rPr lang="ru-RU" sz="1200" smtClean="0"/>
              <a:t>лагуна</a:t>
            </a:r>
            <a:endParaRPr lang="ru-RU" sz="1200"/>
          </a:p>
        </p:txBody>
      </p:sp>
      <p:sp>
        <p:nvSpPr>
          <p:cNvPr id="11" name="TextBox 10"/>
          <p:cNvSpPr txBox="1"/>
          <p:nvPr/>
        </p:nvSpPr>
        <p:spPr>
          <a:xfrm>
            <a:off x="4015161" y="3140968"/>
            <a:ext cx="969661" cy="461665"/>
          </a:xfrm>
          <a:prstGeom prst="rect">
            <a:avLst/>
          </a:prstGeom>
          <a:solidFill>
            <a:schemeClr val="bg1"/>
          </a:solidFill>
        </p:spPr>
        <p:txBody>
          <a:bodyPr wrap="square" rtlCol="0">
            <a:spAutoFit/>
          </a:bodyPr>
          <a:lstStyle/>
          <a:p>
            <a:pPr algn="ctr"/>
            <a:r>
              <a:rPr lang="ru-RU" sz="1200" smtClean="0"/>
              <a:t>загородное озеро</a:t>
            </a:r>
            <a:endParaRPr lang="ru-RU" sz="1200"/>
          </a:p>
        </p:txBody>
      </p:sp>
    </p:spTree>
    <p:extLst>
      <p:ext uri="{BB962C8B-B14F-4D97-AF65-F5344CB8AC3E}">
        <p14:creationId xmlns:p14="http://schemas.microsoft.com/office/powerpoint/2010/main" val="4042537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03226" y="2669519"/>
            <a:ext cx="6265118" cy="1190655"/>
          </a:xfrm>
          <a:prstGeom prst="rect">
            <a:avLst/>
          </a:prstGeom>
        </p:spPr>
      </p:pic>
      <p:pic>
        <p:nvPicPr>
          <p:cNvPr id="4" name="3 Imagen"/>
          <p:cNvPicPr>
            <a:picLocks noChangeAspect="1"/>
          </p:cNvPicPr>
          <p:nvPr/>
        </p:nvPicPr>
        <p:blipFill rotWithShape="1">
          <a:blip r:embed="rId3" cstate="print">
            <a:extLst>
              <a:ext uri="{28A0092B-C50C-407E-A947-70E740481C1C}">
                <a14:useLocalDpi xmlns:a14="http://schemas.microsoft.com/office/drawing/2010/main" val="0"/>
              </a:ext>
            </a:extLst>
          </a:blip>
          <a:srcRect b="5208"/>
          <a:stretch/>
        </p:blipFill>
        <p:spPr>
          <a:xfrm>
            <a:off x="1115616" y="2409340"/>
            <a:ext cx="6629400" cy="433388"/>
          </a:xfrm>
          <a:prstGeom prst="rect">
            <a:avLst/>
          </a:prstGeom>
        </p:spPr>
      </p:pic>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Заключение</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9" name="8 CuadroTexto"/>
          <p:cNvSpPr txBox="1"/>
          <p:nvPr/>
        </p:nvSpPr>
        <p:spPr>
          <a:xfrm>
            <a:off x="1547664" y="2492023"/>
            <a:ext cx="6048672" cy="1585049"/>
          </a:xfrm>
          <a:prstGeom prst="rect">
            <a:avLst/>
          </a:prstGeom>
          <a:noFill/>
        </p:spPr>
        <p:txBody>
          <a:bodyPr wrap="square" rtlCol="0">
            <a:spAutoFit/>
          </a:bodyPr>
          <a:lstStyle/>
          <a:p>
            <a:r>
              <a:rPr lang="ru-RU" sz="1400" dirty="0"/>
              <a:t> </a:t>
            </a:r>
            <a:r>
              <a:rPr lang="ru-RU" sz="1400" b="1" dirty="0" smtClean="0"/>
              <a:t>Почему мутность считается надежным показателем качества воды?</a:t>
            </a:r>
          </a:p>
          <a:p>
            <a:endParaRPr lang="ru-RU" sz="1300" dirty="0"/>
          </a:p>
          <a:p>
            <a:pPr algn="just"/>
            <a:r>
              <a:rPr lang="ru-RU" sz="1400" dirty="0" smtClean="0"/>
              <a:t>Учащиеся должны, основываясь на теории, указать, что мутность показывает фактическое содержание осадков или взвешенных материалов, что косвенно связано с температурой воды, количеством растворенного кислорода и пропусканием света. </a:t>
            </a:r>
            <a:endParaRPr lang="ru-RU" sz="1400" dirty="0"/>
          </a:p>
          <a:p>
            <a:endParaRPr lang="ru-RU" sz="1400" dirty="0"/>
          </a:p>
        </p:txBody>
      </p:sp>
      <p:pic>
        <p:nvPicPr>
          <p:cNvPr id="11" name="10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218" y="4256938"/>
            <a:ext cx="6267450" cy="1692342"/>
          </a:xfrm>
          <a:prstGeom prst="rect">
            <a:avLst/>
          </a:prstGeom>
        </p:spPr>
      </p:pic>
      <p:pic>
        <p:nvPicPr>
          <p:cNvPr id="12" name="11 Imagen"/>
          <p:cNvPicPr>
            <a:picLocks noChangeAspect="1"/>
          </p:cNvPicPr>
          <p:nvPr/>
        </p:nvPicPr>
        <p:blipFill rotWithShape="1">
          <a:blip r:embed="rId3" cstate="print">
            <a:extLst>
              <a:ext uri="{28A0092B-C50C-407E-A947-70E740481C1C}">
                <a14:useLocalDpi xmlns:a14="http://schemas.microsoft.com/office/drawing/2010/main" val="0"/>
              </a:ext>
            </a:extLst>
          </a:blip>
          <a:srcRect b="5208"/>
          <a:stretch/>
        </p:blipFill>
        <p:spPr>
          <a:xfrm>
            <a:off x="1043608" y="3996759"/>
            <a:ext cx="6629400" cy="433388"/>
          </a:xfrm>
          <a:prstGeom prst="rect">
            <a:avLst/>
          </a:prstGeom>
        </p:spPr>
      </p:pic>
      <p:sp>
        <p:nvSpPr>
          <p:cNvPr id="13" name="12 CuadroTexto"/>
          <p:cNvSpPr txBox="1"/>
          <p:nvPr/>
        </p:nvSpPr>
        <p:spPr>
          <a:xfrm>
            <a:off x="1625546" y="4065746"/>
            <a:ext cx="5973122" cy="2000548"/>
          </a:xfrm>
          <a:prstGeom prst="rect">
            <a:avLst/>
          </a:prstGeom>
          <a:noFill/>
        </p:spPr>
        <p:txBody>
          <a:bodyPr wrap="square" rtlCol="0">
            <a:spAutoFit/>
          </a:bodyPr>
          <a:lstStyle/>
          <a:p>
            <a:r>
              <a:rPr lang="ru-RU" sz="1400" b="1" dirty="0" smtClean="0"/>
              <a:t>Какой вывод можно сделать из результатов эксперимента?</a:t>
            </a:r>
            <a:endParaRPr lang="ru-RU" sz="1400" dirty="0"/>
          </a:p>
          <a:p>
            <a:endParaRPr lang="ru-RU" sz="1200" dirty="0"/>
          </a:p>
          <a:p>
            <a:pPr algn="just"/>
            <a:r>
              <a:rPr lang="ru-RU" sz="1400" dirty="0"/>
              <a:t>Учащиеся должны прийти к выводу, что качество воды в природных и искусственных источниках существенно отличается.  Это можно объяснить промышленной очисткой воды. Мутность воды из природных источников очевидно связана с эрозией почвы и наличием взвешенных  органических веществ. Отличие воды в прудах и озерах может быть вызвано разным объемом воды.  </a:t>
            </a:r>
          </a:p>
          <a:p>
            <a:endParaRPr lang="ru-RU" sz="1200" dirty="0"/>
          </a:p>
        </p:txBody>
      </p:sp>
      <p:sp>
        <p:nvSpPr>
          <p:cNvPr id="14" name="2 Subtítulo"/>
          <p:cNvSpPr txBox="1">
            <a:spLocks/>
          </p:cNvSpPr>
          <p:nvPr/>
        </p:nvSpPr>
        <p:spPr>
          <a:xfrm>
            <a:off x="5652120" y="976258"/>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15" name="14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spTree>
    <p:extLst>
      <p:ext uri="{BB962C8B-B14F-4D97-AF65-F5344CB8AC3E}">
        <p14:creationId xmlns:p14="http://schemas.microsoft.com/office/powerpoint/2010/main" val="18069220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218" y="2609060"/>
            <a:ext cx="6267450" cy="1612028"/>
          </a:xfrm>
          <a:prstGeom prst="rect">
            <a:avLst/>
          </a:prstGeom>
        </p:spPr>
      </p:pic>
      <p:pic>
        <p:nvPicPr>
          <p:cNvPr id="4" name="3 Imagen"/>
          <p:cNvPicPr>
            <a:picLocks noChangeAspect="1"/>
          </p:cNvPicPr>
          <p:nvPr/>
        </p:nvPicPr>
        <p:blipFill rotWithShape="1">
          <a:blip r:embed="rId3" cstate="print">
            <a:extLst>
              <a:ext uri="{28A0092B-C50C-407E-A947-70E740481C1C}">
                <a14:useLocalDpi xmlns:a14="http://schemas.microsoft.com/office/drawing/2010/main" val="0"/>
              </a:ext>
            </a:extLst>
          </a:blip>
          <a:srcRect b="5208"/>
          <a:stretch/>
        </p:blipFill>
        <p:spPr>
          <a:xfrm>
            <a:off x="1043608" y="2348880"/>
            <a:ext cx="6629400" cy="433388"/>
          </a:xfrm>
          <a:prstGeom prst="rect">
            <a:avLst/>
          </a:prstGeom>
        </p:spPr>
      </p:pic>
      <p:sp>
        <p:nvSpPr>
          <p:cNvPr id="6"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Заключение</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9" name="8 CuadroTexto"/>
          <p:cNvSpPr txBox="1"/>
          <p:nvPr/>
        </p:nvSpPr>
        <p:spPr>
          <a:xfrm>
            <a:off x="1547664" y="2495153"/>
            <a:ext cx="6120680" cy="1615827"/>
          </a:xfrm>
          <a:prstGeom prst="rect">
            <a:avLst/>
          </a:prstGeom>
          <a:noFill/>
        </p:spPr>
        <p:txBody>
          <a:bodyPr wrap="square" rtlCol="0">
            <a:spAutoFit/>
          </a:bodyPr>
          <a:lstStyle/>
          <a:p>
            <a:r>
              <a:rPr lang="ru-RU" sz="1400" b="1" dirty="0" smtClean="0"/>
              <a:t>Мутность говорит о полезности данной воды?</a:t>
            </a:r>
            <a:endParaRPr lang="ru-RU" sz="1100" b="1" dirty="0"/>
          </a:p>
          <a:p>
            <a:endParaRPr lang="ru-RU" sz="1300" dirty="0"/>
          </a:p>
          <a:p>
            <a:pPr algn="just"/>
            <a:r>
              <a:rPr lang="ru-RU" sz="1400" dirty="0"/>
              <a:t>Учащиеся должны ответить на этот вопрос критически, так как питьевая вода имеет высокую мутность, но все же является безопасной. Взвешенные частицы не обязательно являются вредными, поэтому, чтобы определить полезность воды для здоровья, наряду с мутностью надо анализировать и другие показатели.</a:t>
            </a:r>
          </a:p>
        </p:txBody>
      </p:sp>
      <p:sp>
        <p:nvSpPr>
          <p:cNvPr id="11" name="2 Subtítulo"/>
          <p:cNvSpPr txBox="1">
            <a:spLocks/>
          </p:cNvSpPr>
          <p:nvPr/>
        </p:nvSpPr>
        <p:spPr>
          <a:xfrm>
            <a:off x="5652120" y="990521"/>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12" name="11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spTree>
    <p:extLst>
      <p:ext uri="{BB962C8B-B14F-4D97-AF65-F5344CB8AC3E}">
        <p14:creationId xmlns:p14="http://schemas.microsoft.com/office/powerpoint/2010/main" val="269275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8" name="7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1218" y="2681068"/>
            <a:ext cx="6267450" cy="1540020"/>
          </a:xfrm>
          <a:prstGeom prst="rect">
            <a:avLst/>
          </a:prstGeom>
        </p:spPr>
      </p:pic>
      <p:pic>
        <p:nvPicPr>
          <p:cNvPr id="12" name="11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993" y="2339727"/>
            <a:ext cx="6543675" cy="657225"/>
          </a:xfrm>
          <a:prstGeom prst="rect">
            <a:avLst/>
          </a:prstGeom>
        </p:spPr>
      </p:pic>
      <p:sp>
        <p:nvSpPr>
          <p:cNvPr id="4" name="2 Subtítulo"/>
          <p:cNvSpPr txBox="1">
            <a:spLocks/>
          </p:cNvSpPr>
          <p:nvPr/>
        </p:nvSpPr>
        <p:spPr>
          <a:xfrm>
            <a:off x="5652120" y="1844824"/>
            <a:ext cx="3570645"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Дальнейшее применение</a:t>
            </a: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0" name="9 CuadroTexto"/>
          <p:cNvSpPr txBox="1"/>
          <p:nvPr/>
        </p:nvSpPr>
        <p:spPr>
          <a:xfrm>
            <a:off x="1601686" y="2465601"/>
            <a:ext cx="5996982" cy="1677382"/>
          </a:xfrm>
          <a:prstGeom prst="rect">
            <a:avLst/>
          </a:prstGeom>
          <a:noFill/>
        </p:spPr>
        <p:txBody>
          <a:bodyPr wrap="square" rtlCol="0">
            <a:spAutoFit/>
          </a:bodyPr>
          <a:lstStyle/>
          <a:p>
            <a:r>
              <a:rPr lang="ru-RU" sz="1400" b="1" dirty="0" smtClean="0"/>
              <a:t>Каковы основные факторы замутнения воды в природе</a:t>
            </a:r>
            <a:r>
              <a:rPr lang="ru-RU" sz="1400" b="1" smtClean="0"/>
              <a:t>? </a:t>
            </a:r>
            <a:r>
              <a:rPr lang="en-US" sz="1400" b="1" smtClean="0"/>
              <a:t/>
            </a:r>
            <a:br>
              <a:rPr lang="en-US" sz="1400" b="1" smtClean="0"/>
            </a:br>
            <a:r>
              <a:rPr lang="ru-RU" sz="1400" b="1" smtClean="0"/>
              <a:t>Найдите </a:t>
            </a:r>
            <a:r>
              <a:rPr lang="ru-RU" sz="1400" b="1" dirty="0" smtClean="0"/>
              <a:t>дополнительную информацию для ответа. </a:t>
            </a:r>
            <a:endParaRPr lang="ru-RU" sz="1400" dirty="0"/>
          </a:p>
          <a:p>
            <a:endParaRPr lang="ru-RU" sz="500" dirty="0"/>
          </a:p>
          <a:p>
            <a:r>
              <a:rPr lang="ru-RU" sz="1400" dirty="0" smtClean="0"/>
              <a:t>Существует большое разнообразие таких факторов. Самые распространенные из них - эрозия почвы, размывание берегов, большое количество придонных рыб (они поднимают со дна осадок) и чрезмерное разрастание водорослей. Человек вносит свой вклад, сбрасывая в воду промышленные отходы.  </a:t>
            </a:r>
            <a:endParaRPr lang="ru-RU" sz="1400" dirty="0"/>
          </a:p>
        </p:txBody>
      </p:sp>
      <p:pic>
        <p:nvPicPr>
          <p:cNvPr id="14" name="1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4993" y="4365823"/>
            <a:ext cx="6543675" cy="657225"/>
          </a:xfrm>
          <a:prstGeom prst="rect">
            <a:avLst/>
          </a:prstGeom>
        </p:spPr>
      </p:pic>
      <p:sp>
        <p:nvSpPr>
          <p:cNvPr id="11" name="2 Subtítulo"/>
          <p:cNvSpPr txBox="1">
            <a:spLocks/>
          </p:cNvSpPr>
          <p:nvPr/>
        </p:nvSpPr>
        <p:spPr>
          <a:xfrm>
            <a:off x="5652120" y="1009571"/>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pic>
        <p:nvPicPr>
          <p:cNvPr id="17" name="1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1640" y="4807024"/>
            <a:ext cx="6267450" cy="854224"/>
          </a:xfrm>
          <a:prstGeom prst="rect">
            <a:avLst/>
          </a:prstGeom>
        </p:spPr>
      </p:pic>
      <p:sp>
        <p:nvSpPr>
          <p:cNvPr id="18" name="17 CuadroTexto"/>
          <p:cNvSpPr txBox="1"/>
          <p:nvPr/>
        </p:nvSpPr>
        <p:spPr>
          <a:xfrm>
            <a:off x="1601686" y="4491697"/>
            <a:ext cx="5996982" cy="1169551"/>
          </a:xfrm>
          <a:prstGeom prst="rect">
            <a:avLst/>
          </a:prstGeom>
          <a:noFill/>
        </p:spPr>
        <p:txBody>
          <a:bodyPr wrap="square" rtlCol="0">
            <a:spAutoFit/>
          </a:bodyPr>
          <a:lstStyle/>
          <a:p>
            <a:r>
              <a:rPr lang="ru-RU" sz="1400" b="1" dirty="0" smtClean="0"/>
              <a:t>Как можно улучшить мутность воды в домашних условиях?</a:t>
            </a:r>
          </a:p>
          <a:p>
            <a:endParaRPr lang="ru-RU" sz="1400" b="1" dirty="0" smtClean="0"/>
          </a:p>
          <a:p>
            <a:r>
              <a:rPr lang="ru-RU" sz="1400" dirty="0" smtClean="0"/>
              <a:t>Для уменьшения мутности учащиеся могут предложить использовать фильтры для водопроводной воды или конденсировать пар после кипячения воды. Можно стараться убрать из воды растворенные </a:t>
            </a:r>
            <a:r>
              <a:rPr lang="ru-RU" sz="1400" smtClean="0"/>
              <a:t>вещества</a:t>
            </a:r>
            <a:r>
              <a:rPr lang="ru-RU" sz="1400" smtClean="0"/>
              <a:t>.</a:t>
            </a:r>
            <a:endParaRPr lang="ru-RU" sz="1400" dirty="0" smtClean="0"/>
          </a:p>
        </p:txBody>
      </p:sp>
    </p:spTree>
    <p:extLst>
      <p:ext uri="{BB962C8B-B14F-4D97-AF65-F5344CB8AC3E}">
        <p14:creationId xmlns:p14="http://schemas.microsoft.com/office/powerpoint/2010/main" val="1257748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4999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4 Rectángulo redondeado"/>
          <p:cNvSpPr/>
          <p:nvPr/>
        </p:nvSpPr>
        <p:spPr>
          <a:xfrm>
            <a:off x="1403648" y="2636912"/>
            <a:ext cx="6004715" cy="1224136"/>
          </a:xfrm>
          <a:prstGeom prst="roundRect">
            <a:avLst/>
          </a:prstGeom>
          <a:solidFill>
            <a:schemeClr val="accent5">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7" name="2 Subtítulo"/>
          <p:cNvSpPr txBox="1">
            <a:spLocks/>
          </p:cNvSpPr>
          <p:nvPr/>
        </p:nvSpPr>
        <p:spPr>
          <a:xfrm>
            <a:off x="5508104" y="1052736"/>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sp>
        <p:nvSpPr>
          <p:cNvPr id="4"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Цель</a:t>
            </a:r>
            <a:endParaRPr lang="ru-RU" sz="2400" b="1" baseline="30000" dirty="0">
              <a:solidFill>
                <a:schemeClr val="bg1"/>
              </a:solidFill>
              <a:latin typeface="+mj-lt"/>
            </a:endParaRPr>
          </a:p>
          <a:p>
            <a:pPr marL="0" indent="0">
              <a:buNone/>
            </a:pPr>
            <a:endParaRPr lang="ru-RU" sz="2000" baseline="30000" dirty="0">
              <a:solidFill>
                <a:schemeClr val="bg1"/>
              </a:solidFill>
              <a:latin typeface="Frutiger 45 Light" pitchFamily="34" charset="0"/>
            </a:endParaRPr>
          </a:p>
        </p:txBody>
      </p:sp>
      <p:sp>
        <p:nvSpPr>
          <p:cNvPr id="3" name="2 CuadroTexto"/>
          <p:cNvSpPr txBox="1"/>
          <p:nvPr/>
        </p:nvSpPr>
        <p:spPr>
          <a:xfrm>
            <a:off x="1475656" y="2814027"/>
            <a:ext cx="5865559" cy="830997"/>
          </a:xfrm>
          <a:prstGeom prst="rect">
            <a:avLst/>
          </a:prstGeom>
          <a:noFill/>
        </p:spPr>
        <p:txBody>
          <a:bodyPr wrap="square" rtlCol="0">
            <a:spAutoFit/>
          </a:bodyPr>
          <a:lstStyle/>
          <a:p>
            <a:pPr algn="just"/>
            <a:r>
              <a:rPr lang="ru-RU" sz="1600" dirty="0" smtClean="0">
                <a:solidFill>
                  <a:schemeClr val="bg1"/>
                </a:solidFill>
              </a:rPr>
              <a:t>Цель работы - сравнить мутность воды из разных естественных и искусственных источников, выработать гипотезу, а затем проверить ее с помощью датчика мутности Labidsc.</a:t>
            </a:r>
            <a:endParaRPr lang="ru-RU" sz="1400" baseline="30000" dirty="0">
              <a:solidFill>
                <a:schemeClr val="bg1"/>
              </a:solidFill>
            </a:endParaRPr>
          </a:p>
        </p:txBody>
      </p:sp>
    </p:spTree>
    <p:extLst>
      <p:ext uri="{BB962C8B-B14F-4D97-AF65-F5344CB8AC3E}">
        <p14:creationId xmlns:p14="http://schemas.microsoft.com/office/powerpoint/2010/main" val="890106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CuadroTexto"/>
          <p:cNvSpPr txBox="1"/>
          <p:nvPr/>
        </p:nvSpPr>
        <p:spPr>
          <a:xfrm>
            <a:off x="683568" y="2204864"/>
            <a:ext cx="7560840" cy="738664"/>
          </a:xfrm>
          <a:prstGeom prst="rect">
            <a:avLst/>
          </a:prstGeom>
          <a:noFill/>
        </p:spPr>
        <p:txBody>
          <a:bodyPr wrap="square" rtlCol="0">
            <a:spAutoFit/>
          </a:bodyPr>
          <a:lstStyle/>
          <a:p>
            <a:pPr algn="just"/>
            <a:r>
              <a:rPr lang="ru-RU" sz="1400" dirty="0" smtClean="0"/>
              <a:t>Доступность пресной воды - одна из самых насущных экологических проблем сегодняшнего дня. Человек сделал беспрецедентные изменения, стремясь удовлетворить свои возрастающие потребности в этом природном ресурсе.  </a:t>
            </a:r>
            <a:endParaRPr lang="ru-RU" sz="1400" dirty="0"/>
          </a:p>
        </p:txBody>
      </p:sp>
      <p:sp>
        <p:nvSpPr>
          <p:cNvPr id="19"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Введение и теория</a:t>
            </a:r>
            <a:endParaRPr lang="ru-RU" sz="2400" b="1" baseline="30000" dirty="0">
              <a:solidFill>
                <a:schemeClr val="bg1"/>
              </a:solidFill>
              <a:latin typeface="+mj-lt"/>
            </a:endParaRPr>
          </a:p>
          <a:p>
            <a:pPr marL="0" indent="0">
              <a:buNone/>
            </a:pPr>
            <a:endParaRPr lang="ru-RU" sz="2000" baseline="30000" dirty="0">
              <a:solidFill>
                <a:schemeClr val="bg1"/>
              </a:solidFill>
              <a:latin typeface="Frutiger 45 Light" pitchFamily="34" charset="0"/>
            </a:endParaRPr>
          </a:p>
        </p:txBody>
      </p:sp>
      <p:sp>
        <p:nvSpPr>
          <p:cNvPr id="7" name="2 Subtítulo"/>
          <p:cNvSpPr txBox="1">
            <a:spLocks/>
          </p:cNvSpPr>
          <p:nvPr/>
        </p:nvSpPr>
        <p:spPr>
          <a:xfrm>
            <a:off x="5508104" y="1052736"/>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pic>
        <p:nvPicPr>
          <p:cNvPr id="6" name="5 Imagen" descr="Avlwater.jpg"/>
          <p:cNvPicPr>
            <a:picLocks noChangeAspect="1"/>
          </p:cNvPicPr>
          <p:nvPr/>
        </p:nvPicPr>
        <p:blipFill>
          <a:blip r:embed="rId2" cstate="print"/>
          <a:stretch>
            <a:fillRect/>
          </a:stretch>
        </p:blipFill>
        <p:spPr>
          <a:xfrm>
            <a:off x="3275856" y="3015536"/>
            <a:ext cx="5105400" cy="3067050"/>
          </a:xfrm>
          <a:prstGeom prst="rect">
            <a:avLst/>
          </a:prstGeom>
        </p:spPr>
      </p:pic>
      <p:sp>
        <p:nvSpPr>
          <p:cNvPr id="9" name="8 CuadroTexto"/>
          <p:cNvSpPr txBox="1"/>
          <p:nvPr/>
        </p:nvSpPr>
        <p:spPr>
          <a:xfrm>
            <a:off x="681336" y="2924944"/>
            <a:ext cx="2522512" cy="3323987"/>
          </a:xfrm>
          <a:prstGeom prst="rect">
            <a:avLst/>
          </a:prstGeom>
          <a:noFill/>
        </p:spPr>
        <p:txBody>
          <a:bodyPr wrap="square" rtlCol="0">
            <a:spAutoFit/>
          </a:bodyPr>
          <a:lstStyle/>
          <a:p>
            <a:r>
              <a:rPr lang="ru-RU" sz="1400" dirty="0" smtClean="0"/>
              <a:t>Наличие воды влияет на многие экологические процессы и человеческое общество, поэтому сохранение природных ресурсов, в том числе воды, имеет большое значение. Контроль таких ценных источников считается основным методом выявления загрязнений, определения тенденций и оценки использования воды.</a:t>
            </a:r>
          </a:p>
          <a:p>
            <a:r>
              <a:rPr lang="ru-RU" sz="1400" dirty="0" smtClean="0"/>
              <a:t> </a:t>
            </a:r>
          </a:p>
          <a:p>
            <a:endParaRPr lang="ru-RU" sz="1400" dirty="0"/>
          </a:p>
        </p:txBody>
      </p:sp>
    </p:spTree>
    <p:extLst>
      <p:ext uri="{BB962C8B-B14F-4D97-AF65-F5344CB8AC3E}">
        <p14:creationId xmlns:p14="http://schemas.microsoft.com/office/powerpoint/2010/main" val="1978667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9971" y="2419058"/>
            <a:ext cx="6267450" cy="659194"/>
          </a:xfrm>
          <a:prstGeom prst="rect">
            <a:avLst/>
          </a:prstGeom>
        </p:spPr>
      </p:pic>
      <p:pic>
        <p:nvPicPr>
          <p:cNvPr id="11" name="10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5658" y="2276872"/>
            <a:ext cx="428625" cy="438150"/>
          </a:xfrm>
          <a:prstGeom prst="rect">
            <a:avLst/>
          </a:prstGeom>
        </p:spPr>
      </p:pic>
      <p:sp>
        <p:nvSpPr>
          <p:cNvPr id="13" name="12 CuadroTexto"/>
          <p:cNvSpPr txBox="1"/>
          <p:nvPr/>
        </p:nvSpPr>
        <p:spPr>
          <a:xfrm>
            <a:off x="1835696" y="2492896"/>
            <a:ext cx="5101397" cy="738664"/>
          </a:xfrm>
          <a:prstGeom prst="rect">
            <a:avLst/>
          </a:prstGeom>
          <a:noFill/>
        </p:spPr>
        <p:txBody>
          <a:bodyPr wrap="none" rtlCol="0">
            <a:spAutoFit/>
          </a:bodyPr>
          <a:lstStyle/>
          <a:p>
            <a:r>
              <a:rPr lang="ru-RU" sz="1400" b="1" dirty="0" smtClean="0"/>
              <a:t>Как вы думаете, что препятствует естественной очистке воды</a:t>
            </a:r>
            <a:r>
              <a:rPr lang="ru-RU" sz="1400" b="1" smtClean="0"/>
              <a:t>? </a:t>
            </a:r>
            <a:r>
              <a:rPr lang="en-US" sz="1400" b="1" smtClean="0"/>
              <a:t/>
            </a:r>
            <a:br>
              <a:rPr lang="en-US" sz="1400" b="1" smtClean="0"/>
            </a:br>
            <a:r>
              <a:rPr lang="ru-RU" sz="1400" b="1" smtClean="0"/>
              <a:t>Приведите </a:t>
            </a:r>
            <a:r>
              <a:rPr lang="ru-RU" sz="1400" b="1" dirty="0" smtClean="0"/>
              <a:t>примеры.</a:t>
            </a:r>
            <a:endParaRPr lang="ru-RU" sz="1400" dirty="0"/>
          </a:p>
          <a:p>
            <a:endParaRPr lang="ru-RU" sz="1400" dirty="0"/>
          </a:p>
        </p:txBody>
      </p:sp>
      <p:pic>
        <p:nvPicPr>
          <p:cNvPr id="14" name="1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9970" y="3498167"/>
            <a:ext cx="6267450" cy="650913"/>
          </a:xfrm>
          <a:prstGeom prst="rect">
            <a:avLst/>
          </a:prstGeom>
        </p:spPr>
      </p:pic>
      <p:pic>
        <p:nvPicPr>
          <p:cNvPr id="15" name="1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5657" y="3355981"/>
            <a:ext cx="428625" cy="438150"/>
          </a:xfrm>
          <a:prstGeom prst="rect">
            <a:avLst/>
          </a:prstGeom>
        </p:spPr>
      </p:pic>
      <p:sp>
        <p:nvSpPr>
          <p:cNvPr id="16" name="15 CuadroTexto"/>
          <p:cNvSpPr txBox="1"/>
          <p:nvPr/>
        </p:nvSpPr>
        <p:spPr>
          <a:xfrm>
            <a:off x="1907704" y="3569673"/>
            <a:ext cx="5976663" cy="523220"/>
          </a:xfrm>
          <a:prstGeom prst="rect">
            <a:avLst/>
          </a:prstGeom>
          <a:noFill/>
        </p:spPr>
        <p:txBody>
          <a:bodyPr wrap="square" rtlCol="0">
            <a:spAutoFit/>
          </a:bodyPr>
          <a:lstStyle/>
          <a:p>
            <a:r>
              <a:rPr lang="ru-RU" sz="1400" b="1" dirty="0" smtClean="0"/>
              <a:t>Какие параметры качества воды нужно контролировать?</a:t>
            </a:r>
            <a:endParaRPr lang="ru-RU" sz="1400" dirty="0"/>
          </a:p>
        </p:txBody>
      </p:sp>
      <p:sp>
        <p:nvSpPr>
          <p:cNvPr id="17" name="16 CuadroTexto"/>
          <p:cNvSpPr txBox="1"/>
          <p:nvPr/>
        </p:nvSpPr>
        <p:spPr>
          <a:xfrm>
            <a:off x="2051720" y="4149080"/>
            <a:ext cx="5688632" cy="830997"/>
          </a:xfrm>
          <a:prstGeom prst="rect">
            <a:avLst/>
          </a:prstGeom>
          <a:noFill/>
        </p:spPr>
        <p:txBody>
          <a:bodyPr wrap="square" rtlCol="0">
            <a:spAutoFit/>
          </a:bodyPr>
          <a:lstStyle/>
          <a:p>
            <a:endParaRPr lang="ru-RU" sz="1400" dirty="0" smtClean="0"/>
          </a:p>
          <a:p>
            <a:r>
              <a:rPr lang="ru-RU" sz="1400" b="1" dirty="0" smtClean="0"/>
              <a:t>Проведите со своим классом эксперимент, который позволит ответить на следующий вопрос: </a:t>
            </a:r>
            <a:r>
              <a:rPr lang="ru-RU" sz="2000" dirty="0" smtClean="0"/>
              <a:t> </a:t>
            </a:r>
            <a:endParaRPr lang="ru-RU" sz="1400" dirty="0"/>
          </a:p>
        </p:txBody>
      </p:sp>
      <p:pic>
        <p:nvPicPr>
          <p:cNvPr id="18" name="1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9969" y="5155362"/>
            <a:ext cx="6267450" cy="577894"/>
          </a:xfrm>
          <a:prstGeom prst="rect">
            <a:avLst/>
          </a:prstGeom>
        </p:spPr>
      </p:pic>
      <p:pic>
        <p:nvPicPr>
          <p:cNvPr id="19" name="18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5656" y="5013176"/>
            <a:ext cx="428625" cy="438150"/>
          </a:xfrm>
          <a:prstGeom prst="rect">
            <a:avLst/>
          </a:prstGeom>
        </p:spPr>
      </p:pic>
      <p:sp>
        <p:nvSpPr>
          <p:cNvPr id="20" name="19 CuadroTexto"/>
          <p:cNvSpPr txBox="1"/>
          <p:nvPr/>
        </p:nvSpPr>
        <p:spPr>
          <a:xfrm>
            <a:off x="1835696" y="5209455"/>
            <a:ext cx="6048672" cy="307777"/>
          </a:xfrm>
          <a:prstGeom prst="rect">
            <a:avLst/>
          </a:prstGeom>
          <a:noFill/>
        </p:spPr>
        <p:txBody>
          <a:bodyPr wrap="square" rtlCol="0">
            <a:spAutoFit/>
          </a:bodyPr>
          <a:lstStyle/>
          <a:p>
            <a:r>
              <a:rPr lang="ru-RU" sz="1400" b="1" dirty="0" smtClean="0"/>
              <a:t>Отличается ли качество разных проб воды из естественных и искусственных источников? </a:t>
            </a:r>
            <a:endParaRPr lang="ru-RU" sz="1400" dirty="0"/>
          </a:p>
        </p:txBody>
      </p:sp>
      <p:sp>
        <p:nvSpPr>
          <p:cNvPr id="2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Введение и теория</a:t>
            </a:r>
            <a:endParaRPr lang="ru-RU" sz="2400" b="1" baseline="30000" dirty="0">
              <a:solidFill>
                <a:schemeClr val="bg1"/>
              </a:solidFill>
              <a:latin typeface="+mj-lt"/>
            </a:endParaRPr>
          </a:p>
          <a:p>
            <a:pPr marL="0" indent="0">
              <a:buNone/>
            </a:pPr>
            <a:endParaRPr lang="ru-RU" sz="2000" baseline="30000" dirty="0">
              <a:solidFill>
                <a:schemeClr val="bg1"/>
              </a:solidFill>
              <a:latin typeface="Frutiger 45 Light" pitchFamily="34" charset="0"/>
            </a:endParaRPr>
          </a:p>
        </p:txBody>
      </p:sp>
      <p:sp>
        <p:nvSpPr>
          <p:cNvPr id="21" name="2 Subtítulo"/>
          <p:cNvSpPr txBox="1">
            <a:spLocks/>
          </p:cNvSpPr>
          <p:nvPr/>
        </p:nvSpPr>
        <p:spPr>
          <a:xfrm>
            <a:off x="5647531" y="1009571"/>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22" name="21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spTree>
    <p:extLst>
      <p:ext uri="{BB962C8B-B14F-4D97-AF65-F5344CB8AC3E}">
        <p14:creationId xmlns:p14="http://schemas.microsoft.com/office/powerpoint/2010/main" val="550018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1610" y="2332275"/>
            <a:ext cx="2800350" cy="323850"/>
          </a:xfrm>
          <a:prstGeom prst="rect">
            <a:avLst/>
          </a:prstGeom>
        </p:spPr>
      </p:pic>
      <p:sp>
        <p:nvSpPr>
          <p:cNvPr id="10" name="2 Subtítulo"/>
          <p:cNvSpPr txBox="1">
            <a:spLocks/>
          </p:cNvSpPr>
          <p:nvPr/>
        </p:nvSpPr>
        <p:spPr>
          <a:xfrm>
            <a:off x="1475656" y="2348880"/>
            <a:ext cx="1497112"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Теория</a:t>
            </a:r>
            <a:r>
              <a:rPr lang="ru-RU" sz="2400" dirty="0" smtClean="0"/>
              <a:t> </a:t>
            </a:r>
            <a:endParaRPr lang="ru-RU" sz="2400" b="1" baseline="30000" dirty="0">
              <a:solidFill>
                <a:schemeClr val="bg1"/>
              </a:solidFill>
              <a:latin typeface="+mj-lt"/>
            </a:endParaRPr>
          </a:p>
        </p:txBody>
      </p:sp>
      <p:sp>
        <p:nvSpPr>
          <p:cNvPr id="12" name="11 CuadroTexto"/>
          <p:cNvSpPr txBox="1"/>
          <p:nvPr/>
        </p:nvSpPr>
        <p:spPr>
          <a:xfrm>
            <a:off x="1187624" y="2780928"/>
            <a:ext cx="6912768" cy="1815882"/>
          </a:xfrm>
          <a:prstGeom prst="rect">
            <a:avLst/>
          </a:prstGeom>
          <a:noFill/>
        </p:spPr>
        <p:txBody>
          <a:bodyPr wrap="square" rtlCol="0">
            <a:spAutoFit/>
          </a:bodyPr>
          <a:lstStyle/>
          <a:p>
            <a:pPr algn="just"/>
            <a:r>
              <a:rPr lang="ru-RU" sz="1400" dirty="0" smtClean="0"/>
              <a:t>Человек влияет, прямо или косвенно, на естественные водные ресурсы. Поэтому нарушаются некоторые  важные параметры, такие как содержание фосфора и азота, температура и количество осадков. Это приводит к изменению качества воды. Такие изменения могут влиять на количество рыбы, наличие паразитов, цветение водорослей и прозрачность воды. Как следствие, меняется экосистема товаров и услуг - наличие безопасной питьевой воды, промысел рыбы, купание в водоемах, природные пейзажи и др. С экономической точки зрения, важно понимать, что воздействие на природу, в частности - водные ресурсы, неизбежно экономически сказывается на товарах и услугах, предлагаемых экосистемой.</a:t>
            </a:r>
          </a:p>
        </p:txBody>
      </p:sp>
      <p:sp>
        <p:nvSpPr>
          <p:cNvPr id="1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Введение и теория</a:t>
            </a:r>
            <a:endParaRPr lang="ru-RU" sz="2400" b="1" baseline="30000" dirty="0">
              <a:solidFill>
                <a:schemeClr val="bg1"/>
              </a:solidFill>
              <a:latin typeface="+mj-lt"/>
            </a:endParaRPr>
          </a:p>
          <a:p>
            <a:pPr marL="0" indent="0">
              <a:buNone/>
            </a:pPr>
            <a:endParaRPr lang="ru-RU" sz="2000" baseline="30000" dirty="0">
              <a:solidFill>
                <a:schemeClr val="bg1"/>
              </a:solidFill>
              <a:latin typeface="Frutiger 45 Light" pitchFamily="34" charset="0"/>
            </a:endParaRPr>
          </a:p>
        </p:txBody>
      </p:sp>
      <p:sp>
        <p:nvSpPr>
          <p:cNvPr id="8" name="2 Subtítulo"/>
          <p:cNvSpPr txBox="1">
            <a:spLocks/>
          </p:cNvSpPr>
          <p:nvPr/>
        </p:nvSpPr>
        <p:spPr>
          <a:xfrm>
            <a:off x="5652120" y="1028621"/>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13" name="12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pic>
        <p:nvPicPr>
          <p:cNvPr id="15" name="14 Imagen" descr="Concep.jpg"/>
          <p:cNvPicPr>
            <a:picLocks noChangeAspect="1"/>
          </p:cNvPicPr>
          <p:nvPr/>
        </p:nvPicPr>
        <p:blipFill>
          <a:blip r:embed="rId3" cstate="print"/>
          <a:stretch>
            <a:fillRect/>
          </a:stretch>
        </p:blipFill>
        <p:spPr>
          <a:xfrm>
            <a:off x="1259632" y="5013176"/>
            <a:ext cx="6696744" cy="713760"/>
          </a:xfrm>
          <a:prstGeom prst="rect">
            <a:avLst/>
          </a:prstGeom>
        </p:spPr>
      </p:pic>
      <p:sp>
        <p:nvSpPr>
          <p:cNvPr id="2" name="TextBox 1"/>
          <p:cNvSpPr txBox="1"/>
          <p:nvPr/>
        </p:nvSpPr>
        <p:spPr>
          <a:xfrm>
            <a:off x="1254101" y="5168225"/>
            <a:ext cx="807144" cy="276999"/>
          </a:xfrm>
          <a:prstGeom prst="rect">
            <a:avLst/>
          </a:prstGeom>
          <a:solidFill>
            <a:srgbClr val="00B0F0"/>
          </a:solidFill>
        </p:spPr>
        <p:txBody>
          <a:bodyPr wrap="square" rtlCol="0">
            <a:spAutoFit/>
          </a:bodyPr>
          <a:lstStyle/>
          <a:p>
            <a:r>
              <a:rPr lang="ru-RU" sz="1200">
                <a:solidFill>
                  <a:schemeClr val="bg1"/>
                </a:solidFill>
              </a:rPr>
              <a:t>действия</a:t>
            </a:r>
            <a:endParaRPr lang="en-US" sz="1200">
              <a:solidFill>
                <a:schemeClr val="bg1"/>
              </a:solidFill>
            </a:endParaRPr>
          </a:p>
        </p:txBody>
      </p:sp>
      <p:sp>
        <p:nvSpPr>
          <p:cNvPr id="11" name="TextBox 10"/>
          <p:cNvSpPr txBox="1"/>
          <p:nvPr/>
        </p:nvSpPr>
        <p:spPr>
          <a:xfrm>
            <a:off x="2680742" y="5032226"/>
            <a:ext cx="1080120" cy="646331"/>
          </a:xfrm>
          <a:prstGeom prst="rect">
            <a:avLst/>
          </a:prstGeom>
          <a:solidFill>
            <a:srgbClr val="00B0F0"/>
          </a:solidFill>
        </p:spPr>
        <p:txBody>
          <a:bodyPr wrap="square" rtlCol="0">
            <a:spAutoFit/>
          </a:bodyPr>
          <a:lstStyle/>
          <a:p>
            <a:pPr algn="ctr"/>
            <a:r>
              <a:rPr lang="ru-RU" sz="1200">
                <a:solidFill>
                  <a:schemeClr val="bg1"/>
                </a:solidFill>
              </a:rPr>
              <a:t>изменения качества воды</a:t>
            </a:r>
            <a:endParaRPr lang="en-US" sz="1200">
              <a:solidFill>
                <a:schemeClr val="bg1"/>
              </a:solidFill>
            </a:endParaRPr>
          </a:p>
        </p:txBody>
      </p:sp>
      <p:sp>
        <p:nvSpPr>
          <p:cNvPr id="14" name="TextBox 13"/>
          <p:cNvSpPr txBox="1"/>
          <p:nvPr/>
        </p:nvSpPr>
        <p:spPr>
          <a:xfrm>
            <a:off x="4427984" y="5041751"/>
            <a:ext cx="1872208" cy="646331"/>
          </a:xfrm>
          <a:prstGeom prst="rect">
            <a:avLst/>
          </a:prstGeom>
          <a:solidFill>
            <a:srgbClr val="00B0F0"/>
          </a:solidFill>
        </p:spPr>
        <p:txBody>
          <a:bodyPr wrap="square" rtlCol="0">
            <a:spAutoFit/>
          </a:bodyPr>
          <a:lstStyle/>
          <a:p>
            <a:pPr algn="ctr"/>
            <a:r>
              <a:rPr lang="ru-RU" sz="1200">
                <a:solidFill>
                  <a:schemeClr val="bg1"/>
                </a:solidFill>
              </a:rPr>
              <a:t>изменения в </a:t>
            </a:r>
            <a:r>
              <a:rPr lang="ru-RU" sz="1200">
                <a:solidFill>
                  <a:schemeClr val="bg1"/>
                </a:solidFill>
              </a:rPr>
              <a:t>экосистемных </a:t>
            </a:r>
            <a:r>
              <a:rPr lang="en-US" sz="1200" smtClean="0">
                <a:solidFill>
                  <a:schemeClr val="bg1"/>
                </a:solidFill>
              </a:rPr>
              <a:t/>
            </a:r>
            <a:br>
              <a:rPr lang="en-US" sz="1200" smtClean="0">
                <a:solidFill>
                  <a:schemeClr val="bg1"/>
                </a:solidFill>
              </a:rPr>
            </a:br>
            <a:r>
              <a:rPr lang="ru-RU" sz="1200" smtClean="0">
                <a:solidFill>
                  <a:schemeClr val="bg1"/>
                </a:solidFill>
              </a:rPr>
              <a:t>товарах </a:t>
            </a:r>
            <a:r>
              <a:rPr lang="ru-RU" sz="1200">
                <a:solidFill>
                  <a:schemeClr val="bg1"/>
                </a:solidFill>
              </a:rPr>
              <a:t>и услугах</a:t>
            </a:r>
            <a:endParaRPr lang="en-US" sz="1200">
              <a:solidFill>
                <a:schemeClr val="bg1"/>
              </a:solidFill>
            </a:endParaRPr>
          </a:p>
        </p:txBody>
      </p:sp>
      <p:sp>
        <p:nvSpPr>
          <p:cNvPr id="17" name="TextBox 16"/>
          <p:cNvSpPr txBox="1"/>
          <p:nvPr/>
        </p:nvSpPr>
        <p:spPr>
          <a:xfrm>
            <a:off x="6948263" y="5157192"/>
            <a:ext cx="945629" cy="461665"/>
          </a:xfrm>
          <a:prstGeom prst="rect">
            <a:avLst/>
          </a:prstGeom>
          <a:solidFill>
            <a:srgbClr val="00B0F0"/>
          </a:solidFill>
        </p:spPr>
        <p:txBody>
          <a:bodyPr wrap="square" rtlCol="0">
            <a:spAutoFit/>
          </a:bodyPr>
          <a:lstStyle/>
          <a:p>
            <a:pPr algn="ctr"/>
            <a:r>
              <a:rPr lang="ru-RU" sz="1200">
                <a:solidFill>
                  <a:schemeClr val="bg1"/>
                </a:solidFill>
              </a:rPr>
              <a:t>изменения стоимости</a:t>
            </a:r>
            <a:endParaRPr lang="en-US" sz="1200">
              <a:solidFill>
                <a:schemeClr val="bg1"/>
              </a:solidFill>
            </a:endParaRPr>
          </a:p>
        </p:txBody>
      </p:sp>
    </p:spTree>
    <p:extLst>
      <p:ext uri="{BB962C8B-B14F-4D97-AF65-F5344CB8AC3E}">
        <p14:creationId xmlns:p14="http://schemas.microsoft.com/office/powerpoint/2010/main" val="176298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Введение и теория</a:t>
            </a:r>
            <a:endParaRPr lang="ru-RU" sz="2400" b="1" baseline="30000" dirty="0">
              <a:solidFill>
                <a:schemeClr val="bg1"/>
              </a:solidFill>
              <a:latin typeface="+mj-lt"/>
            </a:endParaRPr>
          </a:p>
          <a:p>
            <a:pPr marL="0" indent="0">
              <a:buNone/>
            </a:pPr>
            <a:endParaRPr lang="ru-RU" sz="2000" baseline="30000" dirty="0">
              <a:solidFill>
                <a:schemeClr val="bg1"/>
              </a:solidFill>
              <a:latin typeface="Frutiger 45 Light" pitchFamily="34" charset="0"/>
            </a:endParaRPr>
          </a:p>
        </p:txBody>
      </p:sp>
      <p:sp>
        <p:nvSpPr>
          <p:cNvPr id="2" name="1 Rectángulo"/>
          <p:cNvSpPr/>
          <p:nvPr/>
        </p:nvSpPr>
        <p:spPr>
          <a:xfrm>
            <a:off x="1547664" y="2276872"/>
            <a:ext cx="5976664" cy="1600438"/>
          </a:xfrm>
          <a:prstGeom prst="rect">
            <a:avLst/>
          </a:prstGeom>
        </p:spPr>
        <p:txBody>
          <a:bodyPr wrap="square">
            <a:spAutoFit/>
          </a:bodyPr>
          <a:lstStyle/>
          <a:p>
            <a:pPr algn="just"/>
            <a:r>
              <a:rPr lang="ru-RU" sz="1400" dirty="0" smtClean="0"/>
              <a:t>Критичные параметры, влияющие на качество воды (факторы изменения) можно мониторить, чтобы контролировать изменения. Один из них - мутность. Это мера прозрачности воды, которая определяется взвешенными частицами (органическими и неорганическими). С увеличением мутности, как правило, повышается температура, что, в свою очередь, приводит к уменьшению количества растворенного кислорода и количества проникающего в воду света.     </a:t>
            </a:r>
            <a:endParaRPr lang="ru-RU" sz="1400" dirty="0"/>
          </a:p>
        </p:txBody>
      </p:sp>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4910" y="4005064"/>
            <a:ext cx="6267450" cy="648072"/>
          </a:xfrm>
          <a:prstGeom prst="rect">
            <a:avLst/>
          </a:prstGeom>
        </p:spPr>
      </p:pic>
      <p:sp>
        <p:nvSpPr>
          <p:cNvPr id="10" name="9 CuadroTexto"/>
          <p:cNvSpPr txBox="1"/>
          <p:nvPr/>
        </p:nvSpPr>
        <p:spPr>
          <a:xfrm>
            <a:off x="1840566" y="4149080"/>
            <a:ext cx="5826735" cy="502702"/>
          </a:xfrm>
          <a:prstGeom prst="rect">
            <a:avLst/>
          </a:prstGeom>
          <a:noFill/>
        </p:spPr>
        <p:txBody>
          <a:bodyPr wrap="square" rtlCol="0">
            <a:spAutoFit/>
          </a:bodyPr>
          <a:lstStyle/>
          <a:p>
            <a:r>
              <a:rPr lang="ru-RU" sz="2000" baseline="30000" dirty="0">
                <a:solidFill>
                  <a:srgbClr val="00CC99"/>
                </a:solidFill>
              </a:rPr>
              <a:t>Теперь учащихся приглашают выдвинуть гипотезу, которая должна быть проверена экспериментально.</a:t>
            </a:r>
          </a:p>
        </p:txBody>
      </p:sp>
      <p:pic>
        <p:nvPicPr>
          <p:cNvPr id="11" name="10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4910" y="4939338"/>
            <a:ext cx="6267450" cy="865926"/>
          </a:xfrm>
          <a:prstGeom prst="rect">
            <a:avLst/>
          </a:prstGeom>
        </p:spPr>
      </p:pic>
      <p:pic>
        <p:nvPicPr>
          <p:cNvPr id="12" name="11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0597" y="4797152"/>
            <a:ext cx="428625" cy="438150"/>
          </a:xfrm>
          <a:prstGeom prst="rect">
            <a:avLst/>
          </a:prstGeom>
        </p:spPr>
      </p:pic>
      <p:sp>
        <p:nvSpPr>
          <p:cNvPr id="14" name="13 CuadroTexto"/>
          <p:cNvSpPr txBox="1"/>
          <p:nvPr/>
        </p:nvSpPr>
        <p:spPr>
          <a:xfrm>
            <a:off x="1834653" y="4994592"/>
            <a:ext cx="5729266" cy="738664"/>
          </a:xfrm>
          <a:prstGeom prst="rect">
            <a:avLst/>
          </a:prstGeom>
          <a:noFill/>
        </p:spPr>
        <p:txBody>
          <a:bodyPr wrap="square" rtlCol="0">
            <a:spAutoFit/>
          </a:bodyPr>
          <a:lstStyle/>
          <a:p>
            <a:r>
              <a:rPr lang="ru-RU" sz="1400" b="1" dirty="0"/>
              <a:t>Если провести мониторинг разных местных источников воды, включая природные и источники питьевой воды,  где мутность будет наилучшей и наихудшей? </a:t>
            </a:r>
            <a:endParaRPr lang="ru-RU" sz="1400" dirty="0"/>
          </a:p>
        </p:txBody>
      </p:sp>
      <p:sp>
        <p:nvSpPr>
          <p:cNvPr id="15" name="2 Subtítulo"/>
          <p:cNvSpPr txBox="1">
            <a:spLocks/>
          </p:cNvSpPr>
          <p:nvPr/>
        </p:nvSpPr>
        <p:spPr>
          <a:xfrm>
            <a:off x="5652120" y="976258"/>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16" name="15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spTree>
    <p:extLst>
      <p:ext uri="{BB962C8B-B14F-4D97-AF65-F5344CB8AC3E}">
        <p14:creationId xmlns:p14="http://schemas.microsoft.com/office/powerpoint/2010/main" val="4130916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Rectángulo redondeado"/>
          <p:cNvSpPr/>
          <p:nvPr/>
        </p:nvSpPr>
        <p:spPr>
          <a:xfrm>
            <a:off x="1008009" y="2617457"/>
            <a:ext cx="7344816" cy="1387607"/>
          </a:xfrm>
          <a:prstGeom prst="roundRect">
            <a:avLst/>
          </a:prstGeom>
          <a:solidFill>
            <a:srgbClr val="4194A5"/>
          </a:solidFill>
          <a:ln>
            <a:solidFill>
              <a:srgbClr val="4194A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9"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Описание работы</a:t>
            </a: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0" name="9 CuadroTexto"/>
          <p:cNvSpPr txBox="1"/>
          <p:nvPr/>
        </p:nvSpPr>
        <p:spPr>
          <a:xfrm>
            <a:off x="1187624" y="2780928"/>
            <a:ext cx="6983964" cy="1077218"/>
          </a:xfrm>
          <a:prstGeom prst="rect">
            <a:avLst/>
          </a:prstGeom>
          <a:noFill/>
        </p:spPr>
        <p:txBody>
          <a:bodyPr wrap="square" rtlCol="0">
            <a:spAutoFit/>
          </a:bodyPr>
          <a:lstStyle/>
          <a:p>
            <a:pPr algn="just"/>
            <a:r>
              <a:rPr lang="ru-RU" sz="1600" dirty="0" smtClean="0">
                <a:solidFill>
                  <a:schemeClr val="bg1"/>
                </a:solidFill>
              </a:rPr>
              <a:t>Учащиеся измерят степень прозрачности воды из разных источников, оценивая один из самых важных экологических факторов - количество осадков, или мутность.</a:t>
            </a:r>
            <a:r>
              <a:rPr lang="ru-RU" sz="1400" dirty="0" smtClean="0">
                <a:solidFill>
                  <a:schemeClr val="bg1"/>
                </a:solidFill>
              </a:rPr>
              <a:t> </a:t>
            </a:r>
            <a:r>
              <a:rPr lang="ru-RU" sz="1600" dirty="0" smtClean="0">
                <a:solidFill>
                  <a:schemeClr val="bg1"/>
                </a:solidFill>
              </a:rPr>
              <a:t>Для измерения данного параметра в полевых условиях они воспользуются датчиком мутности Labdisc.</a:t>
            </a:r>
            <a:endParaRPr lang="ru-RU" sz="1400" dirty="0">
              <a:solidFill>
                <a:schemeClr val="bg1"/>
              </a:solidFill>
            </a:endParaRPr>
          </a:p>
        </p:txBody>
      </p:sp>
      <p:sp>
        <p:nvSpPr>
          <p:cNvPr id="7" name="2 Subtítulo"/>
          <p:cNvSpPr txBox="1">
            <a:spLocks/>
          </p:cNvSpPr>
          <p:nvPr/>
        </p:nvSpPr>
        <p:spPr>
          <a:xfrm>
            <a:off x="5652120" y="1052736"/>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8" name="7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spTree>
    <p:extLst>
      <p:ext uri="{BB962C8B-B14F-4D97-AF65-F5344CB8AC3E}">
        <p14:creationId xmlns:p14="http://schemas.microsoft.com/office/powerpoint/2010/main" val="2615786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6 CuadroTexto"/>
          <p:cNvSpPr txBox="1"/>
          <p:nvPr/>
        </p:nvSpPr>
        <p:spPr>
          <a:xfrm>
            <a:off x="1403648" y="2638653"/>
            <a:ext cx="1656184" cy="646331"/>
          </a:xfrm>
          <a:prstGeom prst="rect">
            <a:avLst/>
          </a:prstGeom>
          <a:noFill/>
        </p:spPr>
        <p:txBody>
          <a:bodyPr wrap="square" rtlCol="0">
            <a:spAutoFit/>
          </a:bodyPr>
          <a:lstStyle/>
          <a:p>
            <a:pPr lvl="0"/>
            <a:r>
              <a:rPr lang="ru-RU" dirty="0" smtClean="0"/>
              <a:t>Labdisc Enviro</a:t>
            </a:r>
            <a:endParaRPr lang="ru-RU" dirty="0"/>
          </a:p>
          <a:p>
            <a:endParaRPr lang="ru-RU" dirty="0"/>
          </a:p>
        </p:txBody>
      </p:sp>
      <p:sp>
        <p:nvSpPr>
          <p:cNvPr id="11"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Ресурсы и материалы</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sp>
        <p:nvSpPr>
          <p:cNvPr id="14" name="13 Elipse"/>
          <p:cNvSpPr/>
          <p:nvPr/>
        </p:nvSpPr>
        <p:spPr>
          <a:xfrm>
            <a:off x="1217529" y="2739698"/>
            <a:ext cx="206732" cy="206732"/>
          </a:xfrm>
          <a:prstGeom prst="ellipse">
            <a:avLst/>
          </a:prstGeom>
          <a:solidFill>
            <a:srgbClr val="ECA902"/>
          </a:solidFill>
          <a:ln>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ctr"/>
            <a:endParaRPr lang="es-CL"/>
          </a:p>
        </p:txBody>
      </p:sp>
      <p:sp>
        <p:nvSpPr>
          <p:cNvPr id="26" name="25 CuadroTexto"/>
          <p:cNvSpPr txBox="1"/>
          <p:nvPr/>
        </p:nvSpPr>
        <p:spPr>
          <a:xfrm>
            <a:off x="1187624" y="2689175"/>
            <a:ext cx="276038" cy="307777"/>
          </a:xfrm>
          <a:prstGeom prst="rect">
            <a:avLst/>
          </a:prstGeom>
          <a:noFill/>
        </p:spPr>
        <p:txBody>
          <a:bodyPr wrap="none" rtlCol="0">
            <a:spAutoFit/>
          </a:bodyPr>
          <a:lstStyle/>
          <a:p>
            <a:r>
              <a:rPr lang="ru-RU" sz="1400" dirty="0" smtClean="0"/>
              <a:t>1</a:t>
            </a:r>
          </a:p>
        </p:txBody>
      </p:sp>
      <p:pic>
        <p:nvPicPr>
          <p:cNvPr id="23" name="22 Imagen" descr="labdisc enviro.jpg"/>
          <p:cNvPicPr>
            <a:picLocks noChangeAspect="1"/>
          </p:cNvPicPr>
          <p:nvPr/>
        </p:nvPicPr>
        <p:blipFill>
          <a:blip r:embed="rId3" cstate="print"/>
          <a:stretch>
            <a:fillRect/>
          </a:stretch>
        </p:blipFill>
        <p:spPr>
          <a:xfrm>
            <a:off x="4139952" y="3068960"/>
            <a:ext cx="2611192" cy="2088232"/>
          </a:xfrm>
          <a:prstGeom prst="rect">
            <a:avLst/>
          </a:prstGeom>
        </p:spPr>
      </p:pic>
      <p:sp>
        <p:nvSpPr>
          <p:cNvPr id="24" name="2 Subtítulo"/>
          <p:cNvSpPr txBox="1">
            <a:spLocks/>
          </p:cNvSpPr>
          <p:nvPr/>
        </p:nvSpPr>
        <p:spPr>
          <a:xfrm>
            <a:off x="5652120" y="1028621"/>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25" name="24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spTree>
    <p:extLst>
      <p:ext uri="{BB962C8B-B14F-4D97-AF65-F5344CB8AC3E}">
        <p14:creationId xmlns:p14="http://schemas.microsoft.com/office/powerpoint/2010/main" val="3484260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Subtítulo"/>
          <p:cNvSpPr txBox="1">
            <a:spLocks/>
          </p:cNvSpPr>
          <p:nvPr/>
        </p:nvSpPr>
        <p:spPr>
          <a:xfrm>
            <a:off x="5652120" y="1863408"/>
            <a:ext cx="4320480" cy="4134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rPr>
              <a:t>Использование Labdisc</a:t>
            </a:r>
            <a:endParaRPr lang="ru-RU" sz="2400" b="1" baseline="30000" dirty="0">
              <a:solidFill>
                <a:schemeClr val="bg1"/>
              </a:solidFill>
            </a:endParaRPr>
          </a:p>
          <a:p>
            <a:pPr marL="0" indent="0">
              <a:buNone/>
            </a:pPr>
            <a:endParaRPr lang="ru-RU" sz="2400" b="1" baseline="30000" dirty="0">
              <a:solidFill>
                <a:schemeClr val="bg1"/>
              </a:solidFill>
            </a:endParaRPr>
          </a:p>
          <a:p>
            <a:pPr marL="0" indent="0">
              <a:buNone/>
            </a:pPr>
            <a:endParaRPr lang="ru-RU" sz="2400" b="1" baseline="30000" dirty="0">
              <a:solidFill>
                <a:schemeClr val="bg1"/>
              </a:solidFill>
              <a:latin typeface="+mj-lt"/>
            </a:endParaRPr>
          </a:p>
          <a:p>
            <a:pPr marL="0" indent="0">
              <a:buNone/>
            </a:pPr>
            <a:endParaRPr lang="ru-RU" sz="2000" b="1" baseline="30000" dirty="0">
              <a:solidFill>
                <a:schemeClr val="bg1"/>
              </a:solidFill>
              <a:latin typeface="Frutiger 45 Light" pitchFamily="34" charset="0"/>
            </a:endParaRPr>
          </a:p>
        </p:txBody>
      </p:sp>
      <p:pic>
        <p:nvPicPr>
          <p:cNvPr id="13" name="1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2204864"/>
            <a:ext cx="2800350" cy="323850"/>
          </a:xfrm>
          <a:prstGeom prst="rect">
            <a:avLst/>
          </a:prstGeom>
        </p:spPr>
      </p:pic>
      <p:sp>
        <p:nvSpPr>
          <p:cNvPr id="14" name="2 Subtítulo"/>
          <p:cNvSpPr txBox="1">
            <a:spLocks/>
          </p:cNvSpPr>
          <p:nvPr/>
        </p:nvSpPr>
        <p:spPr>
          <a:xfrm>
            <a:off x="1187624" y="2276872"/>
            <a:ext cx="2826427"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baseline="30000" dirty="0" smtClean="0">
                <a:solidFill>
                  <a:schemeClr val="bg1"/>
                </a:solidFill>
                <a:latin typeface="+mj-lt"/>
              </a:rPr>
              <a:t>a. Настройка </a:t>
            </a:r>
            <a:r>
              <a:rPr lang="ru-RU" sz="2400" b="1" baseline="30000" dirty="0" smtClean="0">
                <a:solidFill>
                  <a:schemeClr val="bg1"/>
                </a:solidFill>
              </a:rPr>
              <a:t>Labdisc</a:t>
            </a:r>
            <a:endParaRPr lang="ru-RU" sz="2400" b="1" baseline="30000" dirty="0">
              <a:solidFill>
                <a:schemeClr val="bg1"/>
              </a:solidFill>
            </a:endParaRPr>
          </a:p>
        </p:txBody>
      </p:sp>
      <p:sp>
        <p:nvSpPr>
          <p:cNvPr id="21" name="20 CuadroTexto"/>
          <p:cNvSpPr txBox="1"/>
          <p:nvPr/>
        </p:nvSpPr>
        <p:spPr>
          <a:xfrm>
            <a:off x="1187624" y="2492896"/>
            <a:ext cx="6624736" cy="523220"/>
          </a:xfrm>
          <a:prstGeom prst="rect">
            <a:avLst/>
          </a:prstGeom>
          <a:noFill/>
        </p:spPr>
        <p:txBody>
          <a:bodyPr wrap="square" rtlCol="0">
            <a:spAutoFit/>
          </a:bodyPr>
          <a:lstStyle/>
          <a:p>
            <a:r>
              <a:rPr lang="ru-RU" sz="1400" dirty="0" smtClean="0"/>
              <a:t>Для проведения измерений с помощью датчика мутности, необходимо сделать следующие настройки Labdisc: </a:t>
            </a:r>
          </a:p>
        </p:txBody>
      </p:sp>
      <p:sp>
        <p:nvSpPr>
          <p:cNvPr id="22" name="21 CuadroTexto"/>
          <p:cNvSpPr txBox="1"/>
          <p:nvPr/>
        </p:nvSpPr>
        <p:spPr>
          <a:xfrm>
            <a:off x="1187624" y="3068960"/>
            <a:ext cx="6624736" cy="307777"/>
          </a:xfrm>
          <a:prstGeom prst="rect">
            <a:avLst/>
          </a:prstGeom>
          <a:noFill/>
        </p:spPr>
        <p:txBody>
          <a:bodyPr wrap="square" rtlCol="0">
            <a:spAutoFit/>
          </a:bodyPr>
          <a:lstStyle/>
          <a:p>
            <a:r>
              <a:rPr lang="ru-RU" sz="1400" dirty="0"/>
              <a:t>Включите Labdisc нажатием                  .</a:t>
            </a:r>
            <a:endParaRPr lang="ru-RU" sz="1500" dirty="0" smtClean="0"/>
          </a:p>
        </p:txBody>
      </p:sp>
      <p:pic>
        <p:nvPicPr>
          <p:cNvPr id="2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028" y="3119723"/>
            <a:ext cx="558924" cy="2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23 CuadroTexto"/>
          <p:cNvSpPr txBox="1"/>
          <p:nvPr/>
        </p:nvSpPr>
        <p:spPr>
          <a:xfrm>
            <a:off x="1187624" y="3475618"/>
            <a:ext cx="6624736" cy="307777"/>
          </a:xfrm>
          <a:prstGeom prst="rect">
            <a:avLst/>
          </a:prstGeom>
          <a:noFill/>
        </p:spPr>
        <p:txBody>
          <a:bodyPr wrap="square" rtlCol="0">
            <a:spAutoFit/>
          </a:bodyPr>
          <a:lstStyle/>
          <a:p>
            <a:r>
              <a:rPr lang="ru-RU" sz="1400" dirty="0" smtClean="0"/>
              <a:t>Нажмите                    и выберите "УСТАНОВКА", нажав                    .</a:t>
            </a:r>
          </a:p>
        </p:txBody>
      </p:sp>
      <p:sp>
        <p:nvSpPr>
          <p:cNvPr id="25" name="24 CuadroTexto"/>
          <p:cNvSpPr txBox="1"/>
          <p:nvPr/>
        </p:nvSpPr>
        <p:spPr>
          <a:xfrm>
            <a:off x="1187624" y="3898606"/>
            <a:ext cx="7200800" cy="307777"/>
          </a:xfrm>
          <a:prstGeom prst="rect">
            <a:avLst/>
          </a:prstGeom>
          <a:noFill/>
        </p:spPr>
        <p:txBody>
          <a:bodyPr wrap="square" rtlCol="0">
            <a:spAutoFit/>
          </a:bodyPr>
          <a:lstStyle/>
          <a:p>
            <a:r>
              <a:rPr lang="ru-RU" sz="1400" dirty="0"/>
              <a:t>Теперь выберите опцию "ЗАДАТЬ ДАТЧИКИ" с помощью                          и выберите "Мутность". Затем нажмите</a:t>
            </a:r>
            <a:r>
              <a:rPr lang="en-US" sz="1400" dirty="0"/>
              <a:t>		</a:t>
            </a:r>
            <a:r>
              <a:rPr lang="ru-RU" sz="1400" dirty="0"/>
              <a:t>.                </a:t>
            </a:r>
            <a:endParaRPr lang="ru-RU" sz="1500" dirty="0"/>
          </a:p>
        </p:txBody>
      </p:sp>
      <p:sp>
        <p:nvSpPr>
          <p:cNvPr id="27" name="26 CuadroTexto"/>
          <p:cNvSpPr txBox="1"/>
          <p:nvPr/>
        </p:nvSpPr>
        <p:spPr>
          <a:xfrm>
            <a:off x="1187624" y="4365104"/>
            <a:ext cx="6624736" cy="523220"/>
          </a:xfrm>
          <a:prstGeom prst="rect">
            <a:avLst/>
          </a:prstGeom>
          <a:noFill/>
        </p:spPr>
        <p:txBody>
          <a:bodyPr wrap="square" rtlCol="0">
            <a:spAutoFit/>
          </a:bodyPr>
          <a:lstStyle/>
          <a:p>
            <a:r>
              <a:rPr lang="ru-RU" sz="1400" dirty="0"/>
              <a:t>После этого вы вернетесь к настройкам. Нажмите                  один раз и выберите "СКОРОСТЬ ВЫБОРКИ" с помощью                                 . Теперь выберите "ВРУЧНУЮ".</a:t>
            </a:r>
            <a:endParaRPr lang="ru-RU" sz="1500" dirty="0" smtClean="0"/>
          </a:p>
        </p:txBody>
      </p:sp>
      <p:pic>
        <p:nvPicPr>
          <p:cNvPr id="2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80026" y="3471426"/>
            <a:ext cx="610812" cy="293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46714" y="3477763"/>
            <a:ext cx="610812" cy="301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96136" y="3893450"/>
            <a:ext cx="610812" cy="301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14046" y="4117119"/>
            <a:ext cx="558924" cy="2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94586" y="4626714"/>
            <a:ext cx="610812" cy="301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71600" y="3097868"/>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71600" y="3501008"/>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71600" y="3935338"/>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71600" y="4381486"/>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10"/>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71600" y="5015458"/>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1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71600" y="5591522"/>
            <a:ext cx="2857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3241" y="4365103"/>
            <a:ext cx="610812" cy="293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 name="49 CuadroTexto"/>
          <p:cNvSpPr txBox="1"/>
          <p:nvPr/>
        </p:nvSpPr>
        <p:spPr>
          <a:xfrm>
            <a:off x="1210151" y="4993431"/>
            <a:ext cx="6624736" cy="584775"/>
          </a:xfrm>
          <a:prstGeom prst="rect">
            <a:avLst/>
          </a:prstGeom>
          <a:noFill/>
        </p:spPr>
        <p:txBody>
          <a:bodyPr wrap="square" rtlCol="0">
            <a:spAutoFit/>
          </a:bodyPr>
          <a:lstStyle/>
          <a:p>
            <a:r>
              <a:rPr lang="ru-RU" sz="1400" dirty="0"/>
              <a:t>Чтобы вернуться к измерениям, нажмите                      три раза. Начните измерения с    </a:t>
            </a:r>
            <a:r>
              <a:rPr lang="ru-RU" dirty="0" smtClean="0"/>
              <a:t>       </a:t>
            </a:r>
            <a:r>
              <a:rPr lang="ru-RU" sz="1400" dirty="0" smtClean="0"/>
              <a:t>и нажимайте                каждый раз, когда хотите зафиксировать показания. </a:t>
            </a:r>
            <a:endParaRPr lang="ru-RU" sz="1500" dirty="0" smtClean="0"/>
          </a:p>
        </p:txBody>
      </p:sp>
      <p:pic>
        <p:nvPicPr>
          <p:cNvPr id="5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3181" y="5038180"/>
            <a:ext cx="558924" cy="2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01719" y="5038180"/>
            <a:ext cx="610812" cy="301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95431" y="5276569"/>
            <a:ext cx="610812" cy="293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54 CuadroTexto"/>
          <p:cNvSpPr txBox="1"/>
          <p:nvPr/>
        </p:nvSpPr>
        <p:spPr>
          <a:xfrm>
            <a:off x="1187624" y="5570076"/>
            <a:ext cx="6624736" cy="523220"/>
          </a:xfrm>
          <a:prstGeom prst="rect">
            <a:avLst/>
          </a:prstGeom>
          <a:noFill/>
        </p:spPr>
        <p:txBody>
          <a:bodyPr wrap="square" rtlCol="0">
            <a:spAutoFit/>
          </a:bodyPr>
          <a:lstStyle/>
          <a:p>
            <a:r>
              <a:rPr lang="ru-RU" sz="1400" dirty="0" smtClean="0"/>
              <a:t>После завершения измерений, остановите Labdisc, нажав                    (увидите указание "Нажмите кнопку ПРОКРУТКА, чтобы ОСТАНОВИТЬ") и нажмите </a:t>
            </a:r>
            <a:endParaRPr lang="ru-RU" sz="1500" dirty="0" smtClean="0"/>
          </a:p>
        </p:txBody>
      </p:sp>
      <p:pic>
        <p:nvPicPr>
          <p:cNvPr id="56"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96136" y="5589240"/>
            <a:ext cx="610812" cy="301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6256" y="5831686"/>
            <a:ext cx="610812" cy="293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 name="2 Subtítulo"/>
          <p:cNvSpPr txBox="1">
            <a:spLocks/>
          </p:cNvSpPr>
          <p:nvPr/>
        </p:nvSpPr>
        <p:spPr>
          <a:xfrm>
            <a:off x="5652120" y="1021944"/>
            <a:ext cx="4320480" cy="413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3000" b="1" baseline="30000" dirty="0" smtClean="0">
                <a:solidFill>
                  <a:schemeClr val="bg1"/>
                </a:solidFill>
                <a:latin typeface="+mj-lt"/>
              </a:rPr>
              <a:t>Качество</a:t>
            </a:r>
            <a:r>
              <a:rPr lang="ru-RU" dirty="0" smtClean="0"/>
              <a:t> </a:t>
            </a:r>
            <a:r>
              <a:rPr lang="ru-RU" sz="3000" b="1" baseline="30000" dirty="0" smtClean="0">
                <a:solidFill>
                  <a:schemeClr val="bg1"/>
                </a:solidFill>
                <a:latin typeface="+mj-lt"/>
              </a:rPr>
              <a:t>воды</a:t>
            </a:r>
            <a:endParaRPr lang="ru-RU" sz="3000" b="1" baseline="30000" dirty="0">
              <a:solidFill>
                <a:schemeClr val="bg1"/>
              </a:solidFill>
              <a:latin typeface="+mj-lt"/>
              <a:cs typeface="Calibri" pitchFamily="34" charset="0"/>
            </a:endParaRPr>
          </a:p>
        </p:txBody>
      </p:sp>
      <p:sp>
        <p:nvSpPr>
          <p:cNvPr id="45" name="44 CuadroTexto"/>
          <p:cNvSpPr txBox="1"/>
          <p:nvPr/>
        </p:nvSpPr>
        <p:spPr>
          <a:xfrm>
            <a:off x="5652120" y="1389722"/>
            <a:ext cx="3333970" cy="415498"/>
          </a:xfrm>
          <a:prstGeom prst="rect">
            <a:avLst/>
          </a:prstGeom>
          <a:noFill/>
        </p:spPr>
        <p:txBody>
          <a:bodyPr wrap="square" rtlCol="0" anchor="b">
            <a:spAutoFit/>
          </a:bodyPr>
          <a:lstStyle/>
          <a:p>
            <a:r>
              <a:rPr lang="ru-RU" sz="1050" dirty="0" smtClean="0">
                <a:solidFill>
                  <a:schemeClr val="bg1">
                    <a:lumMod val="50000"/>
                  </a:schemeClr>
                </a:solidFill>
              </a:rPr>
              <a:t>Измерение и сравнение мутности воды из разных источников. </a:t>
            </a:r>
            <a:endParaRPr lang="ru-RU" sz="1050" dirty="0">
              <a:solidFill>
                <a:schemeClr val="bg1">
                  <a:lumMod val="50000"/>
                </a:schemeClr>
              </a:solidFill>
            </a:endParaRPr>
          </a:p>
        </p:txBody>
      </p:sp>
    </p:spTree>
    <p:extLst>
      <p:ext uri="{BB962C8B-B14F-4D97-AF65-F5344CB8AC3E}">
        <p14:creationId xmlns:p14="http://schemas.microsoft.com/office/powerpoint/2010/main" val="1242324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3775</TotalTime>
  <Words>1136</Words>
  <Application>Microsoft Office PowerPoint</Application>
  <PresentationFormat>‫הצגה על המסך (4:3)</PresentationFormat>
  <Paragraphs>125</Paragraphs>
  <Slides>18</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18</vt:i4>
      </vt:variant>
    </vt:vector>
  </HeadingPairs>
  <TitlesOfParts>
    <vt:vector size="19" baseType="lpstr">
      <vt:lpstr>Tema de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Diseño8</dc:creator>
  <cp:lastModifiedBy>Jen</cp:lastModifiedBy>
  <cp:revision>143</cp:revision>
  <dcterms:created xsi:type="dcterms:W3CDTF">2012-09-11T15:34:37Z</dcterms:created>
  <dcterms:modified xsi:type="dcterms:W3CDTF">2017-11-26T14:00:02Z</dcterms:modified>
</cp:coreProperties>
</file>