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</p:sldMasterIdLst>
  <p:notesMasterIdLst>
    <p:notesMasterId r:id="rId38"/>
  </p:notesMasterIdLst>
  <p:sldIdLst>
    <p:sldId id="256" r:id="rId14"/>
    <p:sldId id="257" r:id="rId15"/>
    <p:sldId id="259" r:id="rId16"/>
    <p:sldId id="287" r:id="rId17"/>
    <p:sldId id="261" r:id="rId18"/>
    <p:sldId id="262" r:id="rId19"/>
    <p:sldId id="288" r:id="rId20"/>
    <p:sldId id="312" r:id="rId21"/>
    <p:sldId id="297" r:id="rId22"/>
    <p:sldId id="296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279" r:id="rId3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becca" initials="rc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0A6"/>
    <a:srgbClr val="29B19A"/>
    <a:srgbClr val="F7B047"/>
    <a:srgbClr val="4194A5"/>
    <a:srgbClr val="39818F"/>
    <a:srgbClr val="22B89B"/>
    <a:srgbClr val="34A6A1"/>
    <a:srgbClr val="FFFF66"/>
    <a:srgbClr val="47A1B3"/>
    <a:srgbClr val="F68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5" autoAdjust="0"/>
    <p:restoredTop sz="94660"/>
  </p:normalViewPr>
  <p:slideViewPr>
    <p:cSldViewPr>
      <p:cViewPr>
        <p:scale>
          <a:sx n="93" d="100"/>
          <a:sy n="93" d="100"/>
        </p:scale>
        <p:origin x="-396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9217A-00BC-4D21-9DCF-6317BBB6FF6D}" type="datetimeFigureOut">
              <a:rPr lang="es-CL" smtClean="0"/>
              <a:pPr/>
              <a:t>27-11-2017</a:t>
            </a:fld>
            <a:endParaRPr lang="ru-RU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08E2C-BDF1-4481-ABB2-ADA2DD6DBB10}" type="slidenum">
              <a:rPr lang="es-CL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554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08E2C-BDF1-4481-ABB2-ADA2DD6DBB10}" type="slidenum">
              <a:rPr lang="es-CL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29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839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5512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9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66994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8796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143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5568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947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1378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9415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8462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28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016337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6119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2739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5247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82895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1530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6646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54324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73265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469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237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2829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8757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126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29980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9825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0103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7952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94008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2291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4301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739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2068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5472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23993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16019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7932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1955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4753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41954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501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0686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15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6590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6533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0674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61896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83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732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120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242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63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3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3300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31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57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092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579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7227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6967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796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06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656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75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2334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6716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977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7143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9133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8454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1273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534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8447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7914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01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86223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306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8008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7179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260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6640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58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716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9588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915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62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95920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9270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7938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433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544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8754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8523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903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492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4465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78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39094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050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2563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6953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234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7551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9251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966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3469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033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692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12092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0199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501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456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303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11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7362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1076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5852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6563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4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01167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6152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8714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736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0404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5503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195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073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4486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3836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49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56523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3967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754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2951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75196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574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1708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77984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8088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190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31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14BE-FEB0-4772-B671-A5ED69CE1B0D}" type="datetimeFigureOut">
              <a:rPr lang="es-CL" smtClean="0"/>
              <a:pPr/>
              <a:t>27-11-2017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453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0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8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4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2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9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61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2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7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0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14BE-FEB0-4772-B671-A5ED69CE1B0D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4F7F0-D864-4D1F-9C06-B4C39C73B53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4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32.jpeg"/><Relationship Id="rId5" Type="http://schemas.openxmlformats.org/officeDocument/2006/relationships/image" Target="../media/image7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4.xml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60032" y="1682224"/>
            <a:ext cx="3600400" cy="57606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Изменение импульса</a:t>
            </a:r>
            <a:endParaRPr lang="ru-RU" sz="24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004048" y="2132856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>
                <a:solidFill>
                  <a:srgbClr val="FFFF66"/>
                </a:solidFill>
              </a:rPr>
              <a:t>Демонстрация сохранения количества движения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" r="3498" b="3336"/>
          <a:stretch/>
        </p:blipFill>
        <p:spPr bwMode="auto">
          <a:xfrm>
            <a:off x="3503776" y="4767014"/>
            <a:ext cx="1751888" cy="183888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31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035364" y="2777293"/>
            <a:ext cx="7344816" cy="1387607"/>
          </a:xfrm>
          <a:prstGeom prst="roundRect">
            <a:avLst/>
          </a:prstGeom>
          <a:solidFill>
            <a:srgbClr val="4194A5"/>
          </a:solidFill>
          <a:ln>
            <a:solidFill>
              <a:srgbClr val="4194A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b="1" baseline="30000" dirty="0" smtClean="0">
                <a:solidFill>
                  <a:prstClr val="white"/>
                </a:solidFill>
              </a:rPr>
              <a:t>Описание работы</a:t>
            </a:r>
            <a:endParaRPr lang="ru-RU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2000" b="1" baseline="30000" dirty="0">
              <a:solidFill>
                <a:prstClr val="white"/>
              </a:solidFill>
              <a:latin typeface="Frutiger 45 Light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60444" y="2780928"/>
            <a:ext cx="69839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Учащиеся исследуют явление сохранения количества движения при неупругом столкновении. В эксперименте участвует система, состоящая из двух машинок. Учащиеся измерят расстояние в виде функции, в том числе после столкновения. Затем произведут анализ данных с помощью программных инструментов GlobiLab.</a:t>
            </a: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>
                <a:solidFill>
                  <a:prstClr val="white"/>
                </a:solidFill>
              </a:rPr>
              <a:t>Изменение импульса</a:t>
            </a:r>
            <a:endParaRPr lang="ru-RU" sz="3000" b="1" baseline="30000" dirty="0" smtClean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652120" y="1446892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Демонстрация сохранения количества движения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6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827584" y="2399977"/>
            <a:ext cx="43622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Labdisc Gensci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2 одинаковых машинки (не менее 1.5 г)</a:t>
            </a:r>
          </a:p>
          <a:p>
            <a:r>
              <a:rPr lang="ru-RU" dirty="0">
                <a:solidFill>
                  <a:prstClr val="black"/>
                </a:solidFill>
              </a:rPr>
              <a:t>1 игральная карта</a:t>
            </a:r>
          </a:p>
          <a:p>
            <a:r>
              <a:rPr lang="ru-RU" dirty="0">
                <a:solidFill>
                  <a:prstClr val="black"/>
                </a:solidFill>
              </a:rPr>
              <a:t>1 весы</a:t>
            </a:r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Кусочек двусторонней липкой ленты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b="1" baseline="30000" dirty="0" smtClean="0">
                <a:solidFill>
                  <a:prstClr val="white"/>
                </a:solidFill>
              </a:rPr>
              <a:t>Ресурсы и материалы</a:t>
            </a:r>
            <a:endParaRPr lang="ru-RU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2000" b="1" baseline="30000" dirty="0">
              <a:solidFill>
                <a:prstClr val="white"/>
              </a:solidFill>
              <a:latin typeface="Frutiger 45 Light" pitchFamily="34" charset="0"/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614968" y="2492896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614968" y="2766526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614968" y="3040156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614968" y="3313786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 sz="1200" dirty="0">
              <a:solidFill>
                <a:prstClr val="white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85063" y="244237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580315" y="271600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580315" y="298963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3</a:t>
            </a:r>
          </a:p>
        </p:txBody>
      </p:sp>
      <p:grpSp>
        <p:nvGrpSpPr>
          <p:cNvPr id="6" name="5 Grupo"/>
          <p:cNvGrpSpPr/>
          <p:nvPr/>
        </p:nvGrpSpPr>
        <p:grpSpPr>
          <a:xfrm>
            <a:off x="5495226" y="2665481"/>
            <a:ext cx="276038" cy="307777"/>
            <a:chOff x="5502801" y="4099801"/>
            <a:chExt cx="276038" cy="307777"/>
          </a:xfrm>
        </p:grpSpPr>
        <p:sp>
          <p:nvSpPr>
            <p:cNvPr id="30" name="29 Elipse"/>
            <p:cNvSpPr/>
            <p:nvPr/>
          </p:nvSpPr>
          <p:spPr>
            <a:xfrm>
              <a:off x="5532706" y="4150324"/>
              <a:ext cx="206732" cy="206732"/>
            </a:xfrm>
            <a:prstGeom prst="ellipse">
              <a:avLst/>
            </a:prstGeom>
            <a:solidFill>
              <a:srgbClr val="ECA90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s-CL">
                <a:solidFill>
                  <a:prstClr val="white"/>
                </a:solidFill>
              </a:endParaRP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5502801" y="409980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prstClr val="black"/>
                  </a:solidFill>
                </a:rPr>
                <a:t>1</a:t>
              </a:r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7313260" y="4996815"/>
            <a:ext cx="276038" cy="307777"/>
            <a:chOff x="3144869" y="2288534"/>
            <a:chExt cx="276038" cy="307777"/>
          </a:xfrm>
        </p:grpSpPr>
        <p:sp>
          <p:nvSpPr>
            <p:cNvPr id="32" name="31 Elipse"/>
            <p:cNvSpPr/>
            <p:nvPr/>
          </p:nvSpPr>
          <p:spPr>
            <a:xfrm>
              <a:off x="3174774" y="2339057"/>
              <a:ext cx="206732" cy="206732"/>
            </a:xfrm>
            <a:prstGeom prst="ellipse">
              <a:avLst/>
            </a:prstGeom>
            <a:solidFill>
              <a:srgbClr val="ECA90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s-CL">
                <a:solidFill>
                  <a:prstClr val="white"/>
                </a:solidFill>
              </a:endParaRPr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3144869" y="2288534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prstClr val="black"/>
                  </a:solidFill>
                </a:rPr>
                <a:t>3</a:t>
              </a:r>
            </a:p>
          </p:txBody>
        </p:sp>
      </p:grpSp>
      <p:sp>
        <p:nvSpPr>
          <p:cNvPr id="22" name="21 CuadroTexto"/>
          <p:cNvSpPr txBox="1"/>
          <p:nvPr/>
        </p:nvSpPr>
        <p:spPr>
          <a:xfrm>
            <a:off x="467544" y="3284984"/>
            <a:ext cx="420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   4</a:t>
            </a:r>
          </a:p>
        </p:txBody>
      </p:sp>
      <p:grpSp>
        <p:nvGrpSpPr>
          <p:cNvPr id="24" name="23 Grupo"/>
          <p:cNvGrpSpPr/>
          <p:nvPr/>
        </p:nvGrpSpPr>
        <p:grpSpPr>
          <a:xfrm>
            <a:off x="580315" y="3569528"/>
            <a:ext cx="276038" cy="307777"/>
            <a:chOff x="3144869" y="2288534"/>
            <a:chExt cx="276038" cy="307777"/>
          </a:xfrm>
        </p:grpSpPr>
        <p:sp>
          <p:nvSpPr>
            <p:cNvPr id="25" name="24 Elipse"/>
            <p:cNvSpPr/>
            <p:nvPr/>
          </p:nvSpPr>
          <p:spPr>
            <a:xfrm>
              <a:off x="3174774" y="2339057"/>
              <a:ext cx="206732" cy="206732"/>
            </a:xfrm>
            <a:prstGeom prst="ellipse">
              <a:avLst/>
            </a:prstGeom>
            <a:solidFill>
              <a:srgbClr val="ECA90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s-CL">
                <a:solidFill>
                  <a:prstClr val="white"/>
                </a:solidFill>
              </a:endParaRPr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3144869" y="2288534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prstClr val="black"/>
                  </a:solidFill>
                </a:rPr>
                <a:t>5</a:t>
              </a:r>
            </a:p>
          </p:txBody>
        </p:sp>
      </p:grpSp>
      <p:sp>
        <p:nvSpPr>
          <p:cNvPr id="36" name="2 Subtítulo"/>
          <p:cNvSpPr txBox="1">
            <a:spLocks/>
          </p:cNvSpPr>
          <p:nvPr/>
        </p:nvSpPr>
        <p:spPr>
          <a:xfrm>
            <a:off x="5652120" y="1176313"/>
            <a:ext cx="3168352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>
                <a:solidFill>
                  <a:prstClr val="white"/>
                </a:solidFill>
              </a:rPr>
              <a:t>Изменение импульса</a:t>
            </a:r>
            <a:endParaRPr lang="ru-RU" sz="3000" b="1" baseline="30000" dirty="0" smtClean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5652120" y="1446892"/>
            <a:ext cx="3168352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Демонстрация сохранения количества движения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35" b="28769"/>
          <a:stretch/>
        </p:blipFill>
        <p:spPr bwMode="auto">
          <a:xfrm>
            <a:off x="5839977" y="2371107"/>
            <a:ext cx="2086050" cy="218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1 Imagen" descr="Momentum2.jpg"/>
          <p:cNvPicPr/>
          <p:nvPr/>
        </p:nvPicPr>
        <p:blipFill rotWithShape="1">
          <a:blip r:embed="rId4" cstate="print"/>
          <a:srcRect l="37255" r="48495" b="70664"/>
          <a:stretch/>
        </p:blipFill>
        <p:spPr>
          <a:xfrm>
            <a:off x="6017116" y="4750426"/>
            <a:ext cx="1219180" cy="1326921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196769"/>
            <a:ext cx="2778050" cy="87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2517136" y="5057974"/>
            <a:ext cx="276038" cy="307777"/>
            <a:chOff x="3969290" y="4751392"/>
            <a:chExt cx="276038" cy="307777"/>
          </a:xfrm>
        </p:grpSpPr>
        <p:sp>
          <p:nvSpPr>
            <p:cNvPr id="34" name="33 Elipse"/>
            <p:cNvSpPr/>
            <p:nvPr/>
          </p:nvSpPr>
          <p:spPr>
            <a:xfrm>
              <a:off x="3999195" y="4801915"/>
              <a:ext cx="206732" cy="206732"/>
            </a:xfrm>
            <a:prstGeom prst="ellipse">
              <a:avLst/>
            </a:prstGeom>
            <a:solidFill>
              <a:srgbClr val="ECA90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s-CL">
                <a:solidFill>
                  <a:prstClr val="white"/>
                </a:solidFill>
              </a:endParaRPr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3969290" y="475139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prstClr val="black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070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Elipse"/>
          <p:cNvSpPr/>
          <p:nvPr/>
        </p:nvSpPr>
        <p:spPr>
          <a:xfrm>
            <a:off x="995384" y="3985027"/>
            <a:ext cx="206732" cy="206732"/>
          </a:xfrm>
          <a:prstGeom prst="ellipse">
            <a:avLst/>
          </a:prstGeom>
          <a:solidFill>
            <a:srgbClr val="8EDAB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b="1" baseline="30000" dirty="0" smtClean="0">
                <a:solidFill>
                  <a:prstClr val="white"/>
                </a:solidFill>
              </a:rPr>
              <a:t>Использование Labdisc</a:t>
            </a:r>
            <a:endParaRPr lang="ru-RU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2000" b="1" baseline="30000" dirty="0">
              <a:solidFill>
                <a:prstClr val="white"/>
              </a:solidFill>
              <a:latin typeface="Frutiger 45 Light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87624" y="2802121"/>
            <a:ext cx="662473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Для сбора показаний измерений с помощью Labdisc и датчика расстояния, необходимо сделать следующие настройки:</a:t>
            </a:r>
          </a:p>
          <a:p>
            <a:r>
              <a:rPr lang="ru-RU" sz="1500" dirty="0">
                <a:solidFill>
                  <a:prstClr val="black"/>
                </a:solidFill>
              </a:rPr>
              <a:t> </a:t>
            </a:r>
            <a:endParaRPr lang="ru-RU" sz="1500" dirty="0" smtClean="0">
              <a:solidFill>
                <a:prstClr val="black"/>
              </a:solidFill>
            </a:endParaRPr>
          </a:p>
          <a:p>
            <a:r>
              <a:rPr lang="ru-RU" sz="1500" dirty="0" smtClean="0">
                <a:solidFill>
                  <a:prstClr val="black"/>
                </a:solidFill>
              </a:rPr>
              <a:t>Откройте программу GlobiLab и включите Labdisc</a:t>
            </a:r>
          </a:p>
          <a:p>
            <a:endParaRPr lang="ru-RU" sz="1500" dirty="0">
              <a:solidFill>
                <a:prstClr val="black"/>
              </a:solidFill>
            </a:endParaRPr>
          </a:p>
          <a:p>
            <a:r>
              <a:rPr lang="ru-RU" sz="1500" dirty="0">
                <a:solidFill>
                  <a:prstClr val="black"/>
                </a:solidFill>
              </a:rPr>
              <a:t>Нажмите на пиктограмму Bluetooth в нижнем правом углу GlobiLab. Выберите используемый Labdisc. После распознавания Labdisc программой, пиктограмма изменит цвет с серого на синий               </a:t>
            </a:r>
            <a:r>
              <a:rPr lang="ru-RU" dirty="0" smtClean="0"/>
              <a:t>.</a:t>
            </a:r>
            <a:endParaRPr lang="ru-RU" sz="1500" dirty="0">
              <a:solidFill>
                <a:prstClr val="black"/>
              </a:solidFill>
            </a:endParaRPr>
          </a:p>
          <a:p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995384" y="3524851"/>
            <a:ext cx="206732" cy="206732"/>
          </a:xfrm>
          <a:prstGeom prst="ellipse">
            <a:avLst/>
          </a:prstGeom>
          <a:solidFill>
            <a:srgbClr val="8EDAB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965479" y="348771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965479" y="393450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2</a:t>
            </a: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2"/>
            <a:ext cx="2800350" cy="323850"/>
          </a:xfrm>
          <a:prstGeom prst="rect">
            <a:avLst/>
          </a:prstGeom>
        </p:spPr>
      </p:pic>
      <p:sp>
        <p:nvSpPr>
          <p:cNvPr id="14" name="2 Subtítulo"/>
          <p:cNvSpPr txBox="1">
            <a:spLocks/>
          </p:cNvSpPr>
          <p:nvPr/>
        </p:nvSpPr>
        <p:spPr>
          <a:xfrm>
            <a:off x="1241517" y="2348880"/>
            <a:ext cx="2826427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b="1" baseline="30000" dirty="0" smtClean="0">
                <a:solidFill>
                  <a:prstClr val="white"/>
                </a:solidFill>
              </a:rPr>
              <a:t>Настройка Labdisc</a:t>
            </a:r>
            <a:endParaRPr lang="ru-RU" sz="2400" b="1" baseline="30000" dirty="0">
              <a:solidFill>
                <a:prstClr val="white"/>
              </a:solidFill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720" y="4455254"/>
            <a:ext cx="533400" cy="219075"/>
          </a:xfrm>
          <a:prstGeom prst="rect">
            <a:avLst/>
          </a:prstGeom>
        </p:spPr>
      </p:pic>
      <p:sp>
        <p:nvSpPr>
          <p:cNvPr id="19" name="2 Subtítulo"/>
          <p:cNvSpPr txBox="1">
            <a:spLocks/>
          </p:cNvSpPr>
          <p:nvPr/>
        </p:nvSpPr>
        <p:spPr>
          <a:xfrm>
            <a:off x="5652120" y="1176313"/>
            <a:ext cx="3168352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>
                <a:solidFill>
                  <a:prstClr val="white"/>
                </a:solidFill>
              </a:rPr>
              <a:t>Изменение импульса</a:t>
            </a:r>
            <a:endParaRPr lang="ru-RU" sz="3000" b="1" baseline="30000" dirty="0" smtClean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652120" y="1446892"/>
            <a:ext cx="3168352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Демонстрация сохранения количества движения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66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134360"/>
            <a:ext cx="500066" cy="44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1259756" y="2200500"/>
            <a:ext cx="6912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Нажмите            , чтобы настроить Labdisc. Выберите "Расстояние" в окне "Настройки регистратора". Введите "10/сек" в качестве частоты выборки и "100" в качестве количества замеров.</a:t>
            </a:r>
          </a:p>
        </p:txBody>
      </p:sp>
      <p:sp>
        <p:nvSpPr>
          <p:cNvPr id="10" name="9 Elipse"/>
          <p:cNvSpPr/>
          <p:nvPr/>
        </p:nvSpPr>
        <p:spPr>
          <a:xfrm>
            <a:off x="1073513" y="2256668"/>
            <a:ext cx="206732" cy="206732"/>
          </a:xfrm>
          <a:prstGeom prst="ellipse">
            <a:avLst/>
          </a:prstGeom>
          <a:solidFill>
            <a:srgbClr val="8EDAB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043608" y="22005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b="1" baseline="30000" dirty="0" smtClean="0">
                <a:solidFill>
                  <a:prstClr val="white"/>
                </a:solidFill>
              </a:rPr>
              <a:t>Использование Labdisc</a:t>
            </a:r>
            <a:endParaRPr lang="ru-RU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2000" b="1" baseline="30000" dirty="0">
              <a:solidFill>
                <a:prstClr val="white"/>
              </a:solidFill>
              <a:latin typeface="Frutiger 45 Light" pitchFamily="34" charset="0"/>
            </a:endParaRP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5652120" y="1176313"/>
            <a:ext cx="3168352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>
                <a:solidFill>
                  <a:prstClr val="white"/>
                </a:solidFill>
              </a:rPr>
              <a:t>Изменение импульса</a:t>
            </a:r>
            <a:endParaRPr lang="ru-RU" sz="3000" b="1" baseline="30000" dirty="0" smtClean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652120" y="1446892"/>
            <a:ext cx="3168352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Демонстрация сохранения количества движения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0 Imagen" descr="Impulse config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9832" y="3019190"/>
            <a:ext cx="3168352" cy="350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7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259632" y="2780928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После завершения настройки датчика, начинайте измерения, нажав       </a:t>
            </a:r>
          </a:p>
          <a:p>
            <a:r>
              <a:rPr lang="ru-RU" dirty="0" smtClean="0"/>
              <a:t> </a:t>
            </a:r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dirty="0">
                <a:solidFill>
                  <a:prstClr val="black"/>
                </a:solidFill>
              </a:rPr>
              <a:t>После завершения измерений, остановите Labdisc, нажав        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28" y="2744250"/>
            <a:ext cx="289638" cy="35226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814" y="3220754"/>
            <a:ext cx="344434" cy="352262"/>
          </a:xfrm>
          <a:prstGeom prst="rect">
            <a:avLst/>
          </a:prstGeom>
        </p:spPr>
      </p:pic>
      <p:sp>
        <p:nvSpPr>
          <p:cNvPr id="10" name="9 Elipse"/>
          <p:cNvSpPr/>
          <p:nvPr/>
        </p:nvSpPr>
        <p:spPr>
          <a:xfrm>
            <a:off x="1037510" y="2817015"/>
            <a:ext cx="206732" cy="206732"/>
          </a:xfrm>
          <a:prstGeom prst="ellipse">
            <a:avLst/>
          </a:prstGeom>
          <a:solidFill>
            <a:srgbClr val="8EDAB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002857" y="276649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2" name="11 Elipse"/>
          <p:cNvSpPr/>
          <p:nvPr/>
        </p:nvSpPr>
        <p:spPr>
          <a:xfrm>
            <a:off x="1037510" y="3335508"/>
            <a:ext cx="206732" cy="206732"/>
          </a:xfrm>
          <a:prstGeom prst="ellipse">
            <a:avLst/>
          </a:prstGeom>
          <a:solidFill>
            <a:srgbClr val="8EDAB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002857" y="328498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4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b="1" baseline="30000" dirty="0" smtClean="0">
                <a:solidFill>
                  <a:prstClr val="white"/>
                </a:solidFill>
              </a:rPr>
              <a:t>Использование Labdisc</a:t>
            </a:r>
            <a:endParaRPr lang="ru-RU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2000" b="1" baseline="30000" dirty="0">
              <a:solidFill>
                <a:prstClr val="white"/>
              </a:solidFill>
              <a:latin typeface="Frutiger 45 Light" pitchFamily="34" charset="0"/>
            </a:endParaRP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5652120" y="1176313"/>
            <a:ext cx="3168352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>
                <a:solidFill>
                  <a:prstClr val="white"/>
                </a:solidFill>
              </a:rPr>
              <a:t>Изменение импульса</a:t>
            </a:r>
            <a:endParaRPr lang="ru-RU" sz="3000" b="1" baseline="30000" dirty="0" smtClean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652120" y="1446892"/>
            <a:ext cx="3168352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Демонстрация сохранения количества движения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5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b="1" baseline="30000" dirty="0" smtClean="0">
                <a:solidFill>
                  <a:prstClr val="white"/>
                </a:solidFill>
              </a:rPr>
              <a:t>Эксперимент</a:t>
            </a:r>
            <a:endParaRPr lang="ru-RU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2000" b="1" baseline="30000" dirty="0">
              <a:solidFill>
                <a:prstClr val="white"/>
              </a:solidFill>
              <a:latin typeface="Frutiger 45 Light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1217529" y="2621072"/>
            <a:ext cx="206732" cy="20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>
              <a:solidFill>
                <a:srgbClr val="0070C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187624" y="257313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9" name="8 Elipse"/>
          <p:cNvSpPr/>
          <p:nvPr/>
        </p:nvSpPr>
        <p:spPr>
          <a:xfrm>
            <a:off x="1217529" y="3116893"/>
            <a:ext cx="206732" cy="20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>
              <a:solidFill>
                <a:srgbClr val="0070C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187624" y="306896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464855" y="2564904"/>
            <a:ext cx="634750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Измерьте массу машинок.</a:t>
            </a:r>
          </a:p>
          <a:p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dirty="0">
                <a:solidFill>
                  <a:prstClr val="black"/>
                </a:solidFill>
              </a:rPr>
              <a:t>Прикрепите к одной из машинок двустороннюю липкую ленту</a:t>
            </a:r>
            <a:r>
              <a:rPr lang="ru-RU" sz="1600">
                <a:solidFill>
                  <a:prstClr val="black"/>
                </a:solidFill>
              </a:rPr>
              <a:t>, </a:t>
            </a:r>
            <a:r>
              <a:rPr lang="en-US" sz="1600" smtClean="0">
                <a:solidFill>
                  <a:prstClr val="black"/>
                </a:solidFill>
              </a:rPr>
              <a:t/>
            </a:r>
            <a:br>
              <a:rPr lang="en-US" sz="1600" smtClean="0">
                <a:solidFill>
                  <a:prstClr val="black"/>
                </a:solidFill>
              </a:rPr>
            </a:br>
            <a:r>
              <a:rPr lang="ru-RU" sz="1600" smtClean="0">
                <a:solidFill>
                  <a:prstClr val="black"/>
                </a:solidFill>
              </a:rPr>
              <a:t>а </a:t>
            </a:r>
            <a:r>
              <a:rPr lang="ru-RU" sz="1600" dirty="0">
                <a:solidFill>
                  <a:prstClr val="black"/>
                </a:solidFill>
              </a:rPr>
              <a:t>к другой - карту.</a:t>
            </a:r>
          </a:p>
          <a:p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dirty="0">
                <a:solidFill>
                  <a:prstClr val="black"/>
                </a:solidFill>
              </a:rPr>
              <a:t>Определите начальную точку и разведите машинки на 15-20 см друг от друга. Поместите машинку с картой в начальную точку.</a:t>
            </a:r>
          </a:p>
          <a:p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dirty="0">
                <a:solidFill>
                  <a:prstClr val="black"/>
                </a:solidFill>
              </a:rPr>
              <a:t>Поместите Labdisc на расстоянии 40 см от начальной точки</a:t>
            </a:r>
            <a:r>
              <a:rPr lang="ru-RU" sz="1600">
                <a:solidFill>
                  <a:prstClr val="black"/>
                </a:solidFill>
              </a:rPr>
              <a:t>. </a:t>
            </a:r>
            <a:r>
              <a:rPr lang="en-US" sz="1600" smtClean="0">
                <a:solidFill>
                  <a:prstClr val="black"/>
                </a:solidFill>
              </a:rPr>
              <a:t/>
            </a:r>
            <a:br>
              <a:rPr lang="en-US" sz="1600" smtClean="0">
                <a:solidFill>
                  <a:prstClr val="black"/>
                </a:solidFill>
              </a:rPr>
            </a:br>
            <a:r>
              <a:rPr lang="ru-RU" sz="1600" smtClean="0">
                <a:solidFill>
                  <a:prstClr val="black"/>
                </a:solidFill>
              </a:rPr>
              <a:t>Датчик </a:t>
            </a:r>
            <a:r>
              <a:rPr lang="ru-RU" sz="1600" dirty="0">
                <a:solidFill>
                  <a:prstClr val="black"/>
                </a:solidFill>
              </a:rPr>
              <a:t>расстояния должен находиться перед машинкой.</a:t>
            </a:r>
          </a:p>
          <a:p>
            <a:endParaRPr lang="ru-RU" sz="1600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176313"/>
            <a:ext cx="3168352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>
                <a:solidFill>
                  <a:prstClr val="white"/>
                </a:solidFill>
              </a:rPr>
              <a:t>Изменение импульса</a:t>
            </a:r>
            <a:endParaRPr lang="ru-RU" sz="3000" b="1" baseline="30000" dirty="0" smtClean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652120" y="1446892"/>
            <a:ext cx="3168352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Демонстрация сохранения количества движения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1217529" y="3620949"/>
            <a:ext cx="206732" cy="20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>
              <a:solidFill>
                <a:srgbClr val="0070C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187624" y="357301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8" name="17 Elipse"/>
          <p:cNvSpPr/>
          <p:nvPr/>
        </p:nvSpPr>
        <p:spPr>
          <a:xfrm>
            <a:off x="1217529" y="4321284"/>
            <a:ext cx="206732" cy="20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>
              <a:solidFill>
                <a:srgbClr val="0070C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187624" y="427335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6739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 Imagen" descr="Momentum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19594" y="3501008"/>
            <a:ext cx="5638025" cy="2980671"/>
          </a:xfrm>
          <a:prstGeom prst="rect">
            <a:avLst/>
          </a:prstGeom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b="1" baseline="30000" dirty="0" smtClean="0">
                <a:solidFill>
                  <a:prstClr val="white"/>
                </a:solidFill>
              </a:rPr>
              <a:t>Эксперимент</a:t>
            </a:r>
            <a:endParaRPr lang="ru-RU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2000" b="1" baseline="30000" dirty="0">
              <a:solidFill>
                <a:prstClr val="white"/>
              </a:solidFill>
              <a:latin typeface="Frutiger 45 Light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1217529" y="2333040"/>
            <a:ext cx="206732" cy="20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>
              <a:solidFill>
                <a:srgbClr val="0070C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187624" y="228510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9" name="8 Elipse"/>
          <p:cNvSpPr/>
          <p:nvPr/>
        </p:nvSpPr>
        <p:spPr>
          <a:xfrm>
            <a:off x="1217529" y="3097148"/>
            <a:ext cx="206732" cy="2067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>
              <a:solidFill>
                <a:srgbClr val="0070C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187624" y="304921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464855" y="2156662"/>
            <a:ext cx="634750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Запустите измерения с помощью Labdisc и толкните машинку с картой в сторону другой машинки. После столкновения машинки должны остаться вместе.</a:t>
            </a:r>
            <a:endParaRPr lang="ru-RU" sz="1600" dirty="0" smtClean="0">
              <a:solidFill>
                <a:prstClr val="black"/>
              </a:solidFill>
            </a:endParaRPr>
          </a:p>
          <a:p>
            <a:endParaRPr lang="ru-RU" sz="1600" dirty="0">
              <a:solidFill>
                <a:prstClr val="black"/>
              </a:solidFill>
            </a:endParaRPr>
          </a:p>
          <a:p>
            <a:r>
              <a:rPr lang="ru-RU" sz="1600" dirty="0">
                <a:solidFill>
                  <a:prstClr val="black"/>
                </a:solidFill>
              </a:rPr>
              <a:t>Остановите измерения или дождитесь автоматической остановки.</a:t>
            </a:r>
          </a:p>
          <a:p>
            <a:endParaRPr lang="ru-RU" sz="1600" dirty="0">
              <a:solidFill>
                <a:prstClr val="black"/>
              </a:solidFill>
            </a:endParaRPr>
          </a:p>
          <a:p>
            <a:endParaRPr lang="ru-RU" sz="1600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176313"/>
            <a:ext cx="3168352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000" b="1" baseline="30000" dirty="0">
                <a:solidFill>
                  <a:prstClr val="white"/>
                </a:solidFill>
              </a:rPr>
              <a:t>Изменение импульса</a:t>
            </a:r>
            <a:endParaRPr lang="ru-RU" sz="3000" b="1" baseline="30000" dirty="0" smtClean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652120" y="1446892"/>
            <a:ext cx="3168352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prstClr val="white">
                    <a:lumMod val="50000"/>
                  </a:prstClr>
                </a:solidFill>
              </a:rPr>
              <a:t>Демонстрация сохранения количества движения</a:t>
            </a:r>
            <a:endParaRPr lang="ru-RU" sz="105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b="1" baseline="30000" dirty="0" smtClean="0">
                <a:solidFill>
                  <a:prstClr val="white"/>
                </a:solidFill>
              </a:rPr>
              <a:t>Результаты и анализ</a:t>
            </a:r>
            <a:endParaRPr lang="ru-RU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2000" b="1" baseline="30000" dirty="0">
              <a:solidFill>
                <a:prstClr val="white"/>
              </a:solidFill>
              <a:latin typeface="Frutiger 45 Light" pitchFamily="34" charset="0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1373539" y="2811706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343634" y="276118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9" name="2 Subtítulo"/>
          <p:cNvSpPr txBox="1">
            <a:spLocks/>
          </p:cNvSpPr>
          <p:nvPr/>
        </p:nvSpPr>
        <p:spPr>
          <a:xfrm>
            <a:off x="5652120" y="1176313"/>
            <a:ext cx="3168352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000" b="1" baseline="30000" dirty="0">
                <a:solidFill>
                  <a:prstClr val="white"/>
                </a:solidFill>
              </a:rPr>
              <a:t>Изменение импульса</a:t>
            </a:r>
            <a:endParaRPr lang="ru-RU" sz="3000" b="1" baseline="30000" dirty="0" smtClean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652120" y="1446892"/>
            <a:ext cx="3168352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prstClr val="white">
                    <a:lumMod val="50000"/>
                  </a:prstClr>
                </a:solidFill>
              </a:rPr>
              <a:t>Демонстрация сохранения количества движения</a:t>
            </a:r>
            <a:endParaRPr lang="ru-RU" sz="105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619672" y="2756560"/>
            <a:ext cx="61926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prstClr val="black"/>
                </a:solidFill>
              </a:rPr>
              <a:t>Обозначьте маркерами на кривой две первых точки перегиба.</a:t>
            </a:r>
          </a:p>
          <a:p>
            <a:pPr lvl="0"/>
            <a:endParaRPr lang="ru-RU" sz="1400" dirty="0">
              <a:solidFill>
                <a:prstClr val="black"/>
              </a:solidFill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Затем с помощью инструмента линейной регрессии                 определите наклон кривой между первым и вторым маркерами. Наклон определяется как             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что есть средней скоростью.</a:t>
            </a:r>
          </a:p>
          <a:p>
            <a:pPr lvl="0"/>
            <a:endParaRPr lang="ru-RU" sz="1400" dirty="0">
              <a:solidFill>
                <a:prstClr val="black"/>
              </a:solidFill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Повторите пункты 1 и 2 для второй и третьей точек перегиба.</a:t>
            </a:r>
          </a:p>
          <a:p>
            <a:pPr lvl="0"/>
            <a:endParaRPr lang="ru-RU" sz="1400" dirty="0">
              <a:solidFill>
                <a:prstClr val="black"/>
              </a:solidFill>
            </a:endParaRP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Для полученных данных рассчитайте начальный и конечный импульсы, используя уравнение 5. </a:t>
            </a:r>
          </a:p>
        </p:txBody>
      </p:sp>
      <p:pic>
        <p:nvPicPr>
          <p:cNvPr id="21" name="20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7666" y="2721293"/>
            <a:ext cx="345212" cy="33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21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4758" y="3114101"/>
            <a:ext cx="463753" cy="31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" descr="C:\Users\Diseño-6\Downloads\formulas\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3429000"/>
            <a:ext cx="557216" cy="189960"/>
          </a:xfrm>
          <a:prstGeom prst="rect">
            <a:avLst/>
          </a:prstGeom>
          <a:noFill/>
        </p:spPr>
      </p:pic>
      <p:sp>
        <p:nvSpPr>
          <p:cNvPr id="24" name="23 Elipse"/>
          <p:cNvSpPr/>
          <p:nvPr/>
        </p:nvSpPr>
        <p:spPr>
          <a:xfrm>
            <a:off x="1373539" y="3243754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1343634" y="319323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26" name="25 Elipse"/>
          <p:cNvSpPr/>
          <p:nvPr/>
        </p:nvSpPr>
        <p:spPr>
          <a:xfrm>
            <a:off x="1373539" y="4107850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1343634" y="405732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28" name="27 Elipse"/>
          <p:cNvSpPr/>
          <p:nvPr/>
        </p:nvSpPr>
        <p:spPr>
          <a:xfrm>
            <a:off x="1373539" y="4539898"/>
            <a:ext cx="206732" cy="206732"/>
          </a:xfrm>
          <a:prstGeom prst="ellipse">
            <a:avLst/>
          </a:prstGeom>
          <a:solidFill>
            <a:srgbClr val="ECA90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1343634" y="448937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4351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61" y="2348882"/>
            <a:ext cx="6267450" cy="576064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76" y="2276873"/>
            <a:ext cx="504825" cy="447675"/>
          </a:xfrm>
          <a:prstGeom prst="rect">
            <a:avLst/>
          </a:prstGeom>
        </p:spPr>
      </p:pic>
      <p:sp>
        <p:nvSpPr>
          <p:cNvPr id="8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b="1" baseline="30000" dirty="0" smtClean="0">
                <a:solidFill>
                  <a:prstClr val="white"/>
                </a:solidFill>
              </a:rPr>
              <a:t>Результаты и анализ</a:t>
            </a:r>
            <a:endParaRPr lang="ru-RU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2000" b="1" baseline="30000" dirty="0">
              <a:solidFill>
                <a:prstClr val="white"/>
              </a:solidFill>
              <a:latin typeface="Frutiger 45 Light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835698" y="2483025"/>
            <a:ext cx="5729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</a:rPr>
              <a:t>Каков физический смысл изменения угла наклона?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61" y="3140969"/>
            <a:ext cx="6267450" cy="576064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76" y="3068960"/>
            <a:ext cx="504825" cy="447675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1835697" y="3275112"/>
            <a:ext cx="5977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</a:rPr>
              <a:t>Как соотносятся результаты вычислений и практического эксперимента?</a:t>
            </a: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60" y="3952801"/>
            <a:ext cx="6267450" cy="556319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75" y="3880793"/>
            <a:ext cx="504825" cy="447675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1835696" y="4086945"/>
            <a:ext cx="5977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</a:rPr>
              <a:t>Сработал ли закон сохранения количества движения?</a:t>
            </a: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64" y="4797153"/>
            <a:ext cx="6267450" cy="576063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79" y="4725145"/>
            <a:ext cx="504825" cy="447675"/>
          </a:xfrm>
          <a:prstGeom prst="rect">
            <a:avLst/>
          </a:prstGeom>
        </p:spPr>
      </p:pic>
      <p:sp>
        <p:nvSpPr>
          <p:cNvPr id="20" name="19 CuadroTexto"/>
          <p:cNvSpPr txBox="1"/>
          <p:nvPr/>
        </p:nvSpPr>
        <p:spPr>
          <a:xfrm>
            <a:off x="1844601" y="4931297"/>
            <a:ext cx="5729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</a:rPr>
              <a:t>Подтвердилась ли ваша гипотеза? Поясните.</a:t>
            </a:r>
          </a:p>
        </p:txBody>
      </p:sp>
      <p:sp>
        <p:nvSpPr>
          <p:cNvPr id="23" name="2 Subtítulo"/>
          <p:cNvSpPr txBox="1">
            <a:spLocks/>
          </p:cNvSpPr>
          <p:nvPr/>
        </p:nvSpPr>
        <p:spPr>
          <a:xfrm>
            <a:off x="5652120" y="1176313"/>
            <a:ext cx="3168352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000" b="1" baseline="30000" dirty="0">
                <a:solidFill>
                  <a:prstClr val="white"/>
                </a:solidFill>
              </a:rPr>
              <a:t>Изменение импульса</a:t>
            </a:r>
            <a:endParaRPr lang="ru-RU" sz="3000" b="1" baseline="30000" dirty="0" smtClean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652120" y="1446892"/>
            <a:ext cx="3168352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prstClr val="white">
                    <a:lumMod val="50000"/>
                  </a:prstClr>
                </a:solidFill>
              </a:rPr>
              <a:t>Демонстрация сохранения количества движения</a:t>
            </a:r>
            <a:endParaRPr lang="ru-RU" sz="105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97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b="1" baseline="30000" dirty="0" smtClean="0">
                <a:solidFill>
                  <a:prstClr val="white"/>
                </a:solidFill>
              </a:rPr>
              <a:t>Результаты и анализ</a:t>
            </a:r>
            <a:endParaRPr lang="ru-RU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2000" b="1" baseline="30000" dirty="0">
              <a:solidFill>
                <a:prstClr val="white"/>
              </a:solidFill>
              <a:latin typeface="Frutiger 45 Light" pitchFamily="3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475656" y="2204864"/>
            <a:ext cx="6218873" cy="504056"/>
          </a:xfrm>
          <a:prstGeom prst="roundRect">
            <a:avLst/>
          </a:prstGeom>
          <a:ln>
            <a:solidFill>
              <a:srgbClr val="F7B0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63688" y="2276872"/>
            <a:ext cx="5654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F7B047"/>
                </a:solidFill>
              </a:rPr>
              <a:t>График ниже должен быть аналогичен графику, полученному учащимися:</a:t>
            </a:r>
            <a:r>
              <a:rPr lang="ru-RU" dirty="0" smtClean="0"/>
              <a:t> </a:t>
            </a:r>
            <a:endParaRPr lang="ru-RU" sz="1400" dirty="0">
              <a:solidFill>
                <a:srgbClr val="F7B047"/>
              </a:solidFill>
            </a:endParaRPr>
          </a:p>
          <a:p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176313"/>
            <a:ext cx="3168352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000" b="1" baseline="30000" dirty="0">
                <a:solidFill>
                  <a:prstClr val="white"/>
                </a:solidFill>
              </a:rPr>
              <a:t>Изменение импульса</a:t>
            </a:r>
            <a:endParaRPr lang="ru-RU" sz="3000" b="1" baseline="30000" dirty="0" smtClean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652120" y="1446892"/>
            <a:ext cx="3168352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prstClr val="white">
                    <a:lumMod val="50000"/>
                  </a:prstClr>
                </a:solidFill>
              </a:rPr>
              <a:t>Демонстрация сохранения количества движения</a:t>
            </a:r>
            <a:endParaRPr lang="ru-RU" sz="105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3" name="7 Imagen" descr="Momentum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8649" y="3000371"/>
            <a:ext cx="6332886" cy="313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4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1403648" y="3213292"/>
            <a:ext cx="6004715" cy="7917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 redondeado"/>
          <p:cNvSpPr/>
          <p:nvPr/>
        </p:nvSpPr>
        <p:spPr>
          <a:xfrm>
            <a:off x="1403648" y="2636912"/>
            <a:ext cx="6004715" cy="122413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Изменение импульса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52120" y="1446892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Демонстрация сохранения количества движения.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Цель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614812" y="2708920"/>
            <a:ext cx="5865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Цель работы - исследовать количественным методом явление сохранения количества движения, выработать гипотезу, а затем проверить ее с помощью встроенного датчика расстояния (движения) Labidsc.</a:t>
            </a:r>
            <a:endParaRPr lang="ru-RU" sz="16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0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586" y="2573117"/>
            <a:ext cx="6267450" cy="3700262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>
          <a:xfrm>
            <a:off x="1326976" y="2312939"/>
            <a:ext cx="6629400" cy="433388"/>
          </a:xfrm>
          <a:prstGeom prst="rect">
            <a:avLst/>
          </a:prstGeom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b="1" baseline="30000" dirty="0" smtClean="0">
                <a:solidFill>
                  <a:prstClr val="white"/>
                </a:solidFill>
              </a:rPr>
              <a:t>Заключение</a:t>
            </a:r>
            <a:endParaRPr lang="ru-RU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2000" b="1" baseline="30000" dirty="0">
              <a:solidFill>
                <a:prstClr val="white"/>
              </a:solidFill>
              <a:latin typeface="Frutiger 45 Light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763688" y="2395622"/>
            <a:ext cx="6215338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Подтверждают ли ваши данные принцип сохранения количества движения?</a:t>
            </a:r>
            <a:endParaRPr lang="ru-RU" sz="1400" dirty="0"/>
          </a:p>
          <a:p>
            <a:endParaRPr lang="ru-RU" sz="1300" dirty="0">
              <a:solidFill>
                <a:prstClr val="black"/>
              </a:solidFill>
            </a:endParaRPr>
          </a:p>
          <a:p>
            <a:r>
              <a:rPr lang="ru-RU" sz="1200" dirty="0"/>
              <a:t>Учащиеся должны рассмотреть теоретическое уравнение 5. Поскольку начальная скорость машинки с липкой лентой была равна 0, и обе машинки имели равную массу, уравнение должно выглядеть так:</a:t>
            </a:r>
          </a:p>
          <a:p>
            <a:endParaRPr lang="en-US" sz="1200" smtClean="0">
              <a:solidFill>
                <a:prstClr val="black"/>
              </a:solidFill>
            </a:endParaRPr>
          </a:p>
          <a:p>
            <a:endParaRPr lang="ru-RU" sz="1200" dirty="0">
              <a:solidFill>
                <a:prstClr val="black"/>
              </a:solidFill>
            </a:endParaRPr>
          </a:p>
          <a:p>
            <a:endParaRPr lang="ru-RU" sz="1200" dirty="0" smtClean="0">
              <a:solidFill>
                <a:prstClr val="black"/>
              </a:solidFill>
            </a:endParaRPr>
          </a:p>
          <a:p>
            <a:endParaRPr lang="ru-RU" sz="1200" dirty="0">
              <a:solidFill>
                <a:prstClr val="black"/>
              </a:solidFill>
            </a:endParaRPr>
          </a:p>
          <a:p>
            <a:r>
              <a:rPr lang="ru-RU" sz="1400" dirty="0"/>
              <a:t>Подставив реальные значения из нашего эксперимента</a:t>
            </a:r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en-US" sz="140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Таким образом, можно вычислить обе части уравнения. В данном случае расхождение результатов составляет 0.0007, то есть погрешность равна 4.4%.</a:t>
            </a:r>
          </a:p>
          <a:p>
            <a:endParaRPr lang="ru-RU" sz="1400" dirty="0"/>
          </a:p>
          <a:p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4" name="2 Subtítulo"/>
          <p:cNvSpPr txBox="1">
            <a:spLocks/>
          </p:cNvSpPr>
          <p:nvPr/>
        </p:nvSpPr>
        <p:spPr>
          <a:xfrm>
            <a:off x="5652120" y="1176313"/>
            <a:ext cx="3168352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000" b="1" baseline="30000" dirty="0">
                <a:solidFill>
                  <a:prstClr val="white"/>
                </a:solidFill>
              </a:rPr>
              <a:t>Изменение импульса</a:t>
            </a:r>
            <a:endParaRPr lang="ru-RU" sz="3000" b="1" baseline="30000" dirty="0" smtClean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652120" y="1446892"/>
            <a:ext cx="3168352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prstClr val="white">
                    <a:lumMod val="50000"/>
                  </a:prstClr>
                </a:solidFill>
              </a:rPr>
              <a:t>Демонстрация сохранения количества движения</a:t>
            </a:r>
            <a:endParaRPr lang="ru-RU" sz="1050" dirty="0">
              <a:solidFill>
                <a:prstClr val="white">
                  <a:lumMod val="50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Rectángulo"/>
              <p:cNvSpPr/>
              <p:nvPr/>
            </p:nvSpPr>
            <p:spPr>
              <a:xfrm>
                <a:off x="3156487" y="3643296"/>
                <a:ext cx="2822889" cy="435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𝐴𝑖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s-CL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s-CL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  <m:acc>
                            <m:accPr>
                              <m:chr m:val="⃗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𝐴𝐵𝑓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487" y="3643296"/>
                <a:ext cx="2822889" cy="435504"/>
              </a:xfrm>
              <a:prstGeom prst="rect">
                <a:avLst/>
              </a:prstGeom>
              <a:blipFill rotWithShape="1">
                <a:blip r:embed="rId4"/>
                <a:stretch>
                  <a:fillRect t="-18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Rectángulo"/>
              <p:cNvSpPr/>
              <p:nvPr/>
            </p:nvSpPr>
            <p:spPr>
              <a:xfrm>
                <a:off x="2747878" y="4338566"/>
                <a:ext cx="3648242" cy="47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0</m:t>
                      </m:r>
                      <m:r>
                        <a:rPr lang="en-US" sz="1400" i="1">
                          <a:latin typeface="Cambria Math"/>
                        </a:rPr>
                        <m:t>.</m:t>
                      </m:r>
                      <m:r>
                        <a:rPr lang="en-US" sz="1400" i="1">
                          <a:latin typeface="Cambria Math"/>
                        </a:rPr>
                        <m:t>017</m:t>
                      </m:r>
                      <m:r>
                        <a:rPr lang="en-US" sz="1400" i="1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𝐾𝑔</m:t>
                          </m:r>
                        </m:e>
                      </m:d>
                      <m:r>
                        <a:rPr lang="en-US" sz="1400" i="1">
                          <a:latin typeface="Cambria Math"/>
                        </a:rPr>
                        <m:t>∗ </m:t>
                      </m:r>
                      <m:r>
                        <a:rPr lang="en-US" sz="1400" i="1">
                          <a:latin typeface="Cambria Math"/>
                        </a:rPr>
                        <m:t>0</m:t>
                      </m:r>
                      <m:r>
                        <a:rPr lang="en-US" sz="1400" i="1">
                          <a:latin typeface="Cambria Math"/>
                        </a:rPr>
                        <m:t>.</m:t>
                      </m:r>
                      <m:r>
                        <a:rPr lang="en-US" sz="1400" i="1">
                          <a:latin typeface="Cambria Math"/>
                        </a:rPr>
                        <m:t>9</m:t>
                      </m:r>
                      <m:r>
                        <a:rPr lang="en-US" sz="1400" i="1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CL" sz="1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en-US" sz="1400" i="1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0</m:t>
                      </m:r>
                      <m:r>
                        <a:rPr lang="en-US" sz="1400" i="1">
                          <a:latin typeface="Cambria Math"/>
                        </a:rPr>
                        <m:t>.</m:t>
                      </m:r>
                      <m:r>
                        <a:rPr lang="en-US" sz="1400" i="1">
                          <a:latin typeface="Cambria Math"/>
                        </a:rPr>
                        <m:t>032</m:t>
                      </m:r>
                      <m:r>
                        <a:rPr lang="en-US" sz="1400" i="1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𝐾𝑔</m:t>
                          </m:r>
                        </m:e>
                      </m:d>
                      <m:r>
                        <a:rPr lang="en-US" sz="1400" i="1">
                          <a:latin typeface="Cambria Math"/>
                        </a:rPr>
                        <m:t>∗</m:t>
                      </m:r>
                      <m:r>
                        <a:rPr lang="en-US" sz="1400" i="1">
                          <a:latin typeface="Cambria Math"/>
                        </a:rPr>
                        <m:t>0</m:t>
                      </m:r>
                      <m:r>
                        <a:rPr lang="en-US" sz="1400" i="1">
                          <a:latin typeface="Cambria Math"/>
                        </a:rPr>
                        <m:t>.</m:t>
                      </m:r>
                      <m:r>
                        <a:rPr lang="en-US" sz="1400" i="1">
                          <a:latin typeface="Cambria Math"/>
                        </a:rPr>
                        <m:t>5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CL" sz="1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400" dirty="0"/>
              </a:p>
            </p:txBody>
          </p:sp>
        </mc:Choice>
    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<p:sp>
            <p:nvSpPr>
              <p:cNvPr id="3" name="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878" y="4338566"/>
                <a:ext cx="3648242" cy="475771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3156487" y="4986638"/>
                <a:ext cx="2731389" cy="47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0</m:t>
                      </m:r>
                      <m:r>
                        <a:rPr lang="en-US" sz="1400" i="1">
                          <a:latin typeface="Cambria Math"/>
                        </a:rPr>
                        <m:t>.</m:t>
                      </m:r>
                      <m:r>
                        <a:rPr lang="en-US" sz="1400" i="1">
                          <a:latin typeface="Cambria Math"/>
                        </a:rPr>
                        <m:t>0153</m:t>
                      </m:r>
                      <m:r>
                        <a:rPr lang="en-US" sz="1400" i="1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𝐾𝑔</m:t>
                          </m:r>
                          <m:f>
                            <m:fPr>
                              <m:ctrlPr>
                                <a:rPr lang="es-CL" sz="1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en-US" sz="1400" i="1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0</m:t>
                      </m:r>
                      <m:r>
                        <a:rPr lang="en-US" sz="1400" i="1">
                          <a:latin typeface="Cambria Math"/>
                        </a:rPr>
                        <m:t>.</m:t>
                      </m:r>
                      <m:r>
                        <a:rPr lang="en-US" sz="1400" i="1">
                          <a:latin typeface="Cambria Math"/>
                        </a:rPr>
                        <m:t>0160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𝐾𝑔</m:t>
                          </m:r>
                          <m:f>
                            <m:fPr>
                              <m:ctrlPr>
                                <a:rPr lang="es-CL" sz="1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1400" dirty="0"/>
              </a:p>
            </p:txBody>
          </p:sp>
        </mc:Choice>
    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487" y="4986638"/>
                <a:ext cx="2731389" cy="475771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497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21 Grupo"/>
          <p:cNvGrpSpPr/>
          <p:nvPr/>
        </p:nvGrpSpPr>
        <p:grpSpPr>
          <a:xfrm>
            <a:off x="1331218" y="2393204"/>
            <a:ext cx="6663160" cy="1446326"/>
            <a:chOff x="1321109" y="3224939"/>
            <a:chExt cx="6664289" cy="1686610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523283"/>
              <a:ext cx="6664289" cy="1388266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39"/>
              <a:ext cx="6664289" cy="671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85069"/>
            <a:ext cx="6662738" cy="1190145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05" y="2255354"/>
            <a:ext cx="428625" cy="438150"/>
          </a:xfrm>
          <a:prstGeom prst="ellipse">
            <a:avLst/>
          </a:prstGeom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b="1" baseline="30000" dirty="0" smtClean="0">
                <a:solidFill>
                  <a:prstClr val="white"/>
                </a:solidFill>
              </a:rPr>
              <a:t>Заключение</a:t>
            </a:r>
            <a:endParaRPr lang="ru-RU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2000" b="1" baseline="30000" dirty="0">
              <a:solidFill>
                <a:prstClr val="white"/>
              </a:solidFill>
              <a:latin typeface="Frutiger 45 Light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601686" y="2420888"/>
            <a:ext cx="620834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Ка вы можете объяснить такое расхождение? Почему количество движения не было сохранено?</a:t>
            </a:r>
          </a:p>
          <a:p>
            <a:endParaRPr lang="ru-RU" sz="1200" dirty="0"/>
          </a:p>
          <a:p>
            <a:r>
              <a:rPr lang="ru-RU" sz="1400" dirty="0">
                <a:solidFill>
                  <a:prstClr val="black"/>
                </a:solidFill>
              </a:rPr>
              <a:t>Учащиеся должны предположить, что условия не были идеальными.</a:t>
            </a:r>
            <a:r>
              <a:rPr lang="ru-RU" sz="2000" dirty="0" smtClean="0"/>
              <a:t> </a:t>
            </a:r>
            <a:r>
              <a:rPr lang="ru-RU" sz="1400" dirty="0">
                <a:solidFill>
                  <a:prstClr val="black"/>
                </a:solidFill>
              </a:rPr>
              <a:t>А именно: система из двух машинок должна была быть изолированной, чтобы на эксперимент не влияли внешние силы. Вероятно, карта и конструкция машинок стали факторами, оказывавшими сопротивление движению.</a:t>
            </a:r>
          </a:p>
          <a:p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578" y="4671468"/>
            <a:ext cx="6451800" cy="170986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>
          <a:xfrm>
            <a:off x="1216298" y="4411289"/>
            <a:ext cx="6778080" cy="433388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619672" y="4509120"/>
            <a:ext cx="641337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Как с физической точки зрения можно интерпретировать результаты расчетов?</a:t>
            </a:r>
            <a:endParaRPr lang="ru-RU" sz="1400" dirty="0"/>
          </a:p>
          <a:p>
            <a:endParaRPr lang="ru-RU" sz="1300" dirty="0">
              <a:solidFill>
                <a:prstClr val="black"/>
              </a:solidFill>
            </a:endParaRPr>
          </a:p>
          <a:p>
            <a:r>
              <a:rPr lang="ru-RU" sz="1400" dirty="0"/>
              <a:t>Учащиеся должны указать на то, что импульс, или количество движения, остается постоянным до, во время и после столкновения. В частности, учитывая упрощенные условия, неупругое столкновение позволяет легко оценить сохранение импульса. Тем не менее, более сложная система (т. е. неупругое столкновение двух и более машинок разной массы) должна рассматриваться с той же точки зрения.</a:t>
            </a:r>
          </a:p>
          <a:p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9" name="2 Subtítulo"/>
          <p:cNvSpPr txBox="1">
            <a:spLocks/>
          </p:cNvSpPr>
          <p:nvPr/>
        </p:nvSpPr>
        <p:spPr>
          <a:xfrm>
            <a:off x="5652120" y="1176313"/>
            <a:ext cx="3168352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000" b="1" baseline="30000" dirty="0">
                <a:solidFill>
                  <a:prstClr val="white"/>
                </a:solidFill>
              </a:rPr>
              <a:t>Изменение импульса</a:t>
            </a:r>
            <a:endParaRPr lang="ru-RU" sz="3000" b="1" baseline="30000" dirty="0" smtClean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652120" y="1446892"/>
            <a:ext cx="3168352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prstClr val="white">
                    <a:lumMod val="50000"/>
                  </a:prstClr>
                </a:solidFill>
              </a:rPr>
              <a:t>Демонстрация сохранения количества движения</a:t>
            </a:r>
            <a:endParaRPr lang="ru-RU" sz="105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27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b="1" baseline="30000" dirty="0" smtClean="0">
                <a:solidFill>
                  <a:prstClr val="white"/>
                </a:solidFill>
              </a:rPr>
              <a:t>Дальнейшее применение</a:t>
            </a:r>
            <a:endParaRPr lang="ru-RU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2000" b="1" baseline="30000" dirty="0">
              <a:solidFill>
                <a:prstClr val="white"/>
              </a:solidFill>
              <a:latin typeface="Frutiger 45 Light" pitchFamily="34" charset="0"/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176313"/>
            <a:ext cx="3168352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000" b="1" baseline="30000" dirty="0">
                <a:solidFill>
                  <a:prstClr val="white"/>
                </a:solidFill>
              </a:rPr>
              <a:t>Изменение импульса</a:t>
            </a:r>
            <a:endParaRPr lang="ru-RU" sz="3000" b="1" baseline="30000" dirty="0" smtClean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652120" y="1446892"/>
            <a:ext cx="3168352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prstClr val="white">
                    <a:lumMod val="50000"/>
                  </a:prstClr>
                </a:solidFill>
              </a:rPr>
              <a:t>Демонстрация сохранения количества движения</a:t>
            </a:r>
            <a:endParaRPr lang="ru-RU" sz="105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66" y="2694238"/>
            <a:ext cx="6319096" cy="276376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65" y="2600760"/>
            <a:ext cx="6319097" cy="84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22" y="2506709"/>
            <a:ext cx="388991" cy="38899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1522017" y="2564904"/>
            <a:ext cx="61634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Мяч массой 4 кг движется по поверхности без трения со скоростью 10 м/с. Он сталкивается с мячом массой 3 кг, движущимся а том же направлении со скоростью 5 м/с. Какова конечная скорость системы после столкновения (при условии, что мячи после столкновения движутся вместе)?</a:t>
            </a:r>
          </a:p>
          <a:p>
            <a:endParaRPr lang="ru-RU" sz="1400" b="1" dirty="0" smtClean="0"/>
          </a:p>
          <a:p>
            <a:r>
              <a:rPr lang="ru-RU" sz="1400" dirty="0" smtClean="0"/>
              <a:t>Для решения учащиеся должны воспользоваться законом сохранения количества движения, в частности уравнением (4):</a:t>
            </a:r>
          </a:p>
          <a:p>
            <a:pPr algn="ctr"/>
            <a:endParaRPr lang="ru-RU" sz="1400" dirty="0" smtClean="0"/>
          </a:p>
          <a:p>
            <a:pPr algn="ctr"/>
            <a:r>
              <a:rPr lang="ru-RU" dirty="0" smtClean="0"/>
              <a:t>4 [кг] * 10 [м/с] + 3 [кг] * 5 [м/с] = 7 [кг] *V</a:t>
            </a:r>
            <a:r>
              <a:rPr lang="ru-RU" baseline="-25000" dirty="0"/>
              <a:t>f</a:t>
            </a:r>
            <a:endParaRPr lang="ru-RU" dirty="0"/>
          </a:p>
          <a:p>
            <a:endParaRPr lang="ru-RU" sz="1400" dirty="0" smtClean="0"/>
          </a:p>
          <a:p>
            <a:r>
              <a:rPr lang="ru-RU" sz="1400" dirty="0" smtClean="0"/>
              <a:t>Решение данного уравнения дает конечную скорость системы после столкновения 7.857 м/с.</a:t>
            </a:r>
          </a:p>
          <a:p>
            <a:endParaRPr lang="ru-RU" sz="1200" dirty="0" smtClean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7423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b="1" baseline="30000" dirty="0" smtClean="0">
                <a:solidFill>
                  <a:prstClr val="white"/>
                </a:solidFill>
              </a:rPr>
              <a:t>Дальнейшее применение</a:t>
            </a:r>
            <a:endParaRPr lang="ru-RU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2400" b="1" baseline="30000" dirty="0">
              <a:solidFill>
                <a:prstClr val="white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2000" b="1" baseline="30000" dirty="0">
              <a:solidFill>
                <a:prstClr val="white"/>
              </a:solidFill>
              <a:latin typeface="Frutiger 45 Light" pitchFamily="34" charset="0"/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176313"/>
            <a:ext cx="3168352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000" b="1" baseline="30000" dirty="0">
                <a:solidFill>
                  <a:prstClr val="white"/>
                </a:solidFill>
              </a:rPr>
              <a:t>Изменение импульса</a:t>
            </a:r>
            <a:endParaRPr lang="ru-RU" sz="3000" b="1" baseline="30000" dirty="0" smtClean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652120" y="1446892"/>
            <a:ext cx="3168352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prstClr val="white">
                    <a:lumMod val="50000"/>
                  </a:prstClr>
                </a:solidFill>
              </a:rPr>
              <a:t>Демонстрация сохранения количества движения</a:t>
            </a:r>
            <a:endParaRPr lang="ru-RU" sz="105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66" y="2694238"/>
            <a:ext cx="6319096" cy="239094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65" y="2600760"/>
            <a:ext cx="6319097" cy="98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22" y="2506709"/>
            <a:ext cx="388991" cy="38899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1522017" y="2744341"/>
            <a:ext cx="61634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Вам нужно оценить скорость шарика для гольфа массой 40 г после удара клюшкой. Игрок нанес удар со скоростью 60 м/с клюшкой массой 0.5 кг. Какой была скорость?</a:t>
            </a:r>
            <a:endParaRPr lang="ru-RU" sz="1400" dirty="0"/>
          </a:p>
          <a:p>
            <a:endParaRPr lang="ru-RU" sz="1400" b="1" dirty="0" smtClean="0">
              <a:solidFill>
                <a:prstClr val="black"/>
              </a:solidFill>
            </a:endParaRPr>
          </a:p>
          <a:p>
            <a:r>
              <a:rPr lang="ru-RU" sz="1400" dirty="0"/>
              <a:t>Учащиеся должны учесть, что шарик сначала находился в состоянии покоя (начальная скорость = 0), а после удара скорость клюшки стала равна 0. Затем они должны вычислить начальный импульс (0.5 кг </a:t>
            </a:r>
            <a:r>
              <a:rPr lang="ru-RU" sz="1400" dirty="0" smtClean="0"/>
              <a:t>х 60 </a:t>
            </a:r>
            <a:r>
              <a:rPr lang="ru-RU" sz="1400" dirty="0"/>
              <a:t>м/с). Имея эти данные, они могут рассчитать скорость перемещения шарика в предположении, что на него не действуют другие силы (30 кг*м*с-1 / 0.04 кг = Vшар).</a:t>
            </a:r>
          </a:p>
        </p:txBody>
      </p:sp>
    </p:spTree>
    <p:extLst>
      <p:ext uri="{BB962C8B-B14F-4D97-AF65-F5344CB8AC3E}">
        <p14:creationId xmlns:p14="http://schemas.microsoft.com/office/powerpoint/2010/main" val="48859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9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4 Imagen" descr="bolas pool-0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4612" y="4974942"/>
            <a:ext cx="4214842" cy="1550402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1555625" y="2348880"/>
            <a:ext cx="6176747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29B19A"/>
                </a:solidFill>
              </a:rPr>
              <a:t>Цель введения - сконцентрировать внимание учащихся на теме занятия путем освежения приобретенных знаний и постановки вопросов, которые стимулируют исследовательскую деятельность. Затем подаются ключевые концепции теоретической базы, которые будут использоваться учащимися во </a:t>
            </a:r>
            <a:r>
              <a:rPr lang="ru-RU" sz="1400">
                <a:solidFill>
                  <a:srgbClr val="29B19A"/>
                </a:solidFill>
              </a:rPr>
              <a:t>время занятий. </a:t>
            </a:r>
            <a:endParaRPr lang="ru-RU" sz="1400" dirty="0">
              <a:solidFill>
                <a:srgbClr val="29B19A"/>
              </a:solidFill>
            </a:endParaRPr>
          </a:p>
        </p:txBody>
      </p:sp>
      <p:sp>
        <p:nvSpPr>
          <p:cNvPr id="19" name="2 Subtítulo"/>
          <p:cNvSpPr txBox="1">
            <a:spLocks/>
          </p:cNvSpPr>
          <p:nvPr/>
        </p:nvSpPr>
        <p:spPr>
          <a:xfrm>
            <a:off x="5572132" y="1785926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теоретические основы</a:t>
            </a:r>
            <a:r>
              <a:rPr lang="ru-RU" dirty="0" smtClean="0"/>
              <a:t> 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1403647" y="2276872"/>
            <a:ext cx="6581751" cy="1224136"/>
          </a:xfrm>
          <a:prstGeom prst="roundRect">
            <a:avLst/>
          </a:prstGeom>
          <a:noFill/>
          <a:ln w="19050">
            <a:solidFill>
              <a:srgbClr val="22B89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15 CuadroTexto"/>
          <p:cNvSpPr txBox="1"/>
          <p:nvPr/>
        </p:nvSpPr>
        <p:spPr>
          <a:xfrm>
            <a:off x="1555626" y="3700189"/>
            <a:ext cx="6176746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повседневной жизни мы постоянно сталкиваемся с физическими явлениями. Связь движения и силы мы видим, когда торопимся в школу, неся портфель. Мы также наблюдаем, как под действием силы движутся объекты разной величины и формы. Пример такой физической зависимости можно увидеть, когда один футболист налетает на другого, чтобы остановить того, или когда сталкиваются бильярдные шары.</a:t>
            </a:r>
          </a:p>
          <a:p>
            <a:endParaRPr lang="ru-RU" sz="1400" dirty="0"/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Изменение импульса</a:t>
            </a:r>
            <a:endParaRPr lang="ru-RU" sz="2000" baseline="30000" dirty="0" smtClean="0">
              <a:solidFill>
                <a:schemeClr val="bg1"/>
              </a:solidFill>
              <a:latin typeface="Frutiger 55 Roman" pitchFamily="34" charset="0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652120" y="1446892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Демонстрация сохранения количества движения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6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927" y="2576871"/>
            <a:ext cx="6665153" cy="636105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34686"/>
            <a:ext cx="428625" cy="438150"/>
          </a:xfrm>
          <a:prstGeom prst="ellipse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571604" y="2643182"/>
            <a:ext cx="6168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 чем сходство между автомобильной аварией, футбольным матчем и бильярдом? </a:t>
            </a:r>
            <a:endParaRPr lang="ru-RU" sz="1400" dirty="0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312" y="3584983"/>
            <a:ext cx="6665153" cy="636105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01" y="3442798"/>
            <a:ext cx="428625" cy="438150"/>
          </a:xfrm>
          <a:prstGeom prst="ellipse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1567011" y="3730830"/>
            <a:ext cx="5452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Как меняется скорость перемещения, когда два тела сталкиваются?</a:t>
            </a:r>
            <a:endParaRPr lang="ru-RU" sz="14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555626" y="4365104"/>
            <a:ext cx="661677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Проведите со своим классом эксперимент, который позволит ответить на следующий вопрос.</a:t>
            </a: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312" y="5025143"/>
            <a:ext cx="6665153" cy="636105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01" y="4882958"/>
            <a:ext cx="428625" cy="438150"/>
          </a:xfrm>
          <a:prstGeom prst="ellipse">
            <a:avLst/>
          </a:prstGeom>
        </p:spPr>
      </p:pic>
      <p:sp>
        <p:nvSpPr>
          <p:cNvPr id="21" name="20 CuadroTexto"/>
          <p:cNvSpPr txBox="1"/>
          <p:nvPr/>
        </p:nvSpPr>
        <p:spPr>
          <a:xfrm>
            <a:off x="1567011" y="5170990"/>
            <a:ext cx="3899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От чего зависит количество движения? </a:t>
            </a:r>
            <a:endParaRPr lang="ru-RU" sz="1400" dirty="0"/>
          </a:p>
        </p:txBody>
      </p:sp>
      <p:sp>
        <p:nvSpPr>
          <p:cNvPr id="22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Изменение импульса</a:t>
            </a:r>
            <a:endParaRPr lang="ru-RU" sz="2000" baseline="30000" dirty="0" smtClean="0">
              <a:solidFill>
                <a:schemeClr val="bg1"/>
              </a:solidFill>
              <a:latin typeface="Frutiger 55 Roman" pitchFamily="34" charset="0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652120" y="1446892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Демонстрация сохранения количества движения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8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10" y="2708920"/>
            <a:ext cx="2800350" cy="323850"/>
          </a:xfrm>
          <a:prstGeom prst="rect">
            <a:avLst/>
          </a:prstGeom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1555626" y="2585452"/>
            <a:ext cx="149711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baseline="30000" dirty="0" smtClean="0">
                <a:solidFill>
                  <a:schemeClr val="bg1"/>
                </a:solidFill>
                <a:latin typeface="+mj-lt"/>
              </a:rPr>
              <a:t>Теория</a:t>
            </a:r>
            <a:r>
              <a:rPr lang="ru-RU" sz="3600" dirty="0" smtClean="0"/>
              <a:t> </a:t>
            </a:r>
            <a:endParaRPr lang="ru-RU" sz="2800" b="1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532608" y="3236783"/>
            <a:ext cx="63517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Импульс, или количество движения, - это физическое понятие, которое описывает движение объекта с точки зрения скорости перемещения и массы. </a:t>
            </a:r>
            <a:r>
              <a:rPr lang="ru-RU" sz="1400" dirty="0"/>
              <a:t>Как любой вектор, импульс характеризуется величиной и направлением. </a:t>
            </a:r>
            <a:r>
              <a:rPr lang="ru-RU" sz="1400" dirty="0" smtClean="0"/>
              <a:t>Если взять  систему двух тел, то (не учитывая силу трения) общий импульс (p) будет оставаться постоянным, т. е. количество движения до и после столкновения будет будет тем же. Этот физический принцип называется законом сохранения количества движения.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dirty="0" smtClean="0"/>
              <a:t>                 </a:t>
            </a:r>
          </a:p>
          <a:p>
            <a:endParaRPr lang="ru-RU" sz="1400" dirty="0" smtClean="0"/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  <a:endParaRPr lang="ru-RU" sz="1400" dirty="0"/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Изменение импульса</a:t>
            </a:r>
            <a:endParaRPr lang="ru-RU" sz="2000" baseline="30000" dirty="0" smtClean="0">
              <a:solidFill>
                <a:schemeClr val="bg1"/>
              </a:solidFill>
              <a:latin typeface="Frutiger 55 Roman" pitchFamily="34" charset="0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652120" y="1446892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Демонстрация сохранения количества движения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298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555626" y="2493016"/>
            <a:ext cx="631368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Столкновение тел может быть упругим или неупругим. </a:t>
            </a:r>
            <a:r>
              <a:rPr lang="ru-RU" sz="1400" dirty="0" smtClean="0"/>
              <a:t>Математически данный закон может быть выражен следующим уравнением:</a:t>
            </a: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Изменение импульса</a:t>
            </a:r>
            <a:endParaRPr lang="ru-RU" sz="2000" baseline="30000" dirty="0" smtClean="0">
              <a:solidFill>
                <a:schemeClr val="bg1"/>
              </a:solidFill>
              <a:latin typeface="Frutiger 55 Roman" pitchFamily="34" charset="0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652120" y="1446892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Демонстрация сохранения количества движения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215206" y="3212515"/>
            <a:ext cx="64294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(ур. 1)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1597016" y="3647465"/>
            <a:ext cx="3473263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где:</a:t>
            </a:r>
          </a:p>
          <a:p>
            <a:r>
              <a:rPr lang="ru-RU" sz="1400" dirty="0"/>
              <a:t>p    : импульс [кг м с</a:t>
            </a:r>
            <a:r>
              <a:rPr lang="ru-RU" sz="1400" baseline="30000" dirty="0"/>
              <a:t>-2</a:t>
            </a:r>
            <a:r>
              <a:rPr lang="ru-RU" sz="1400" dirty="0"/>
              <a:t>]</a:t>
            </a:r>
          </a:p>
          <a:p>
            <a:r>
              <a:rPr lang="ru-RU" sz="1400" dirty="0"/>
              <a:t>m  : масса тела [кг]</a:t>
            </a:r>
          </a:p>
          <a:p>
            <a:r>
              <a:rPr lang="ru-RU" sz="1400" dirty="0"/>
              <a:t>v  : скорость [м с]</a:t>
            </a:r>
          </a:p>
          <a:p>
            <a:endParaRPr lang="ru-RU" sz="1400" dirty="0"/>
          </a:p>
          <a:p>
            <a:endParaRPr lang="ru-RU" sz="1400" dirty="0" smtClean="0"/>
          </a:p>
        </p:txBody>
      </p:sp>
      <p:sp>
        <p:nvSpPr>
          <p:cNvPr id="18" name="17 CuadroTexto"/>
          <p:cNvSpPr txBox="1"/>
          <p:nvPr/>
        </p:nvSpPr>
        <p:spPr>
          <a:xfrm>
            <a:off x="1643042" y="4744428"/>
            <a:ext cx="457203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Для двух тел (A,B):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Rectángulo"/>
              <p:cNvSpPr/>
              <p:nvPr/>
            </p:nvSpPr>
            <p:spPr>
              <a:xfrm>
                <a:off x="3929058" y="3160252"/>
                <a:ext cx="10374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CL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= </m:t>
                      </m:r>
                      <m:r>
                        <a:rPr lang="en-US" i="1"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s-CL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<p:sp>
            <p:nvSpPr>
              <p:cNvPr id="2" name="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058" y="3160252"/>
                <a:ext cx="1037463" cy="36933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Rectángulo"/>
              <p:cNvSpPr/>
              <p:nvPr/>
            </p:nvSpPr>
            <p:spPr>
              <a:xfrm>
                <a:off x="2987824" y="5320492"/>
                <a:ext cx="1337033" cy="3962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CL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CL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<p:sp>
            <p:nvSpPr>
              <p:cNvPr id="3" name="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320492"/>
                <a:ext cx="1337033" cy="39626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4503893" y="5336994"/>
                <a:ext cx="1346651" cy="3962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CL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CL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893" y="5336994"/>
                <a:ext cx="1346651" cy="39626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9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214414" y="2780928"/>
            <a:ext cx="600079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 учетом двух типов столкновения в двух ситуациях, до (i) и после (f):</a:t>
            </a:r>
            <a:endParaRPr lang="ru-RU" sz="1400" dirty="0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Изменение импульса</a:t>
            </a:r>
            <a:endParaRPr lang="ru-RU" sz="2000" baseline="30000" dirty="0" smtClean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214414" y="3933056"/>
            <a:ext cx="728667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Если столкновение упругое </a:t>
            </a:r>
            <a:endParaRPr lang="ru-RU" sz="14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7215206" y="3481263"/>
            <a:ext cx="64294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(ур. 2)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7215206" y="4489375"/>
            <a:ext cx="64294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(ур. 3)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5652120" y="1446892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Демонстрация сохранения количества движения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Rectángulo"/>
              <p:cNvSpPr/>
              <p:nvPr/>
            </p:nvSpPr>
            <p:spPr>
              <a:xfrm>
                <a:off x="3205943" y="3392778"/>
                <a:ext cx="2798780" cy="3962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CL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/>
                        </a:rPr>
                        <m:t>+ </m:t>
                      </m:r>
                      <m:acc>
                        <m:accPr>
                          <m:chr m:val="⃗"/>
                          <m:ctrlPr>
                            <a:rPr lang="es-CL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CL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s-CL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<p:sp>
            <p:nvSpPr>
              <p:cNvPr id="2" name="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943" y="3392778"/>
                <a:ext cx="2798780" cy="39626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Rectángulo"/>
              <p:cNvSpPr/>
              <p:nvPr/>
            </p:nvSpPr>
            <p:spPr>
              <a:xfrm>
                <a:off x="2717422" y="4365495"/>
                <a:ext cx="3709156" cy="4316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𝐴𝑖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s-CL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𝐵𝑖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CL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𝐴𝑓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s-CL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𝐵𝑓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<p:sp>
            <p:nvSpPr>
              <p:cNvPr id="3" name="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422" y="4365495"/>
                <a:ext cx="3709156" cy="43165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873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Изменение импульса</a:t>
            </a:r>
            <a:endParaRPr lang="ru-RU" sz="2000" baseline="30000" dirty="0" smtClean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214414" y="2780928"/>
            <a:ext cx="728667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Если столкновение неупругое (т. е. два тела продолжают двигаться вместе)</a:t>
            </a:r>
            <a:endParaRPr lang="ru-RU" sz="14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7286644" y="3262774"/>
            <a:ext cx="64294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(ур. 4)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1214414" y="4043298"/>
            <a:ext cx="681397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Но если начальная скорость тела В равна нулю,</a:t>
            </a:r>
            <a:r>
              <a:t/>
            </a:r>
            <a:br/>
            <a:r>
              <a:rPr lang="ru-RU" sz="1400" dirty="0" smtClean="0"/>
              <a:t>а конечная скорость обоих тел одинакова, тогда:</a:t>
            </a:r>
            <a:endParaRPr lang="ru-RU" sz="14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7286644" y="4671625"/>
            <a:ext cx="64294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(ур. 5)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5652120" y="1446892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Демонстрация сохранения количества движения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2717422" y="3138893"/>
                <a:ext cx="3709156" cy="4316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𝐴𝑖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s-CL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𝐵𝑖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CL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𝐴𝑓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s-CL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𝐵𝑓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422" y="3138893"/>
                <a:ext cx="3709156" cy="431657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5070049" y="4005063"/>
                <a:ext cx="17506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mtClean="0"/>
                  <a:t>(i.e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ar-A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ar-AE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𝐵𝑖</m:t>
                        </m:r>
                      </m:sub>
                    </m:sSub>
                    <m:r>
                      <a:rPr lang="ar-AE" i="1">
                        <a:latin typeface="Cambria Math"/>
                      </a:rPr>
                      <m:t>=</m:t>
                    </m:r>
                    <m:r>
                      <a:rPr lang="ar-AE" i="1">
                        <a:latin typeface="Cambria Math"/>
                      </a:rPr>
                      <m:t>0</m:t>
                    </m:r>
                    <m:r>
                      <a:rPr lang="ar-AE" b="0" i="0" smtClean="0">
                        <a:latin typeface="Cambria Math"/>
                      </a:rPr>
                      <m:t>)</m:t>
                    </m:r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049" y="4005063"/>
                <a:ext cx="1750672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3136" t="-22951" r="-34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Rectángulo"/>
              <p:cNvSpPr/>
              <p:nvPr/>
            </p:nvSpPr>
            <p:spPr>
              <a:xfrm>
                <a:off x="3160555" y="4543898"/>
                <a:ext cx="2822889" cy="435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𝐴𝑖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s-CL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s-CL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  <m:acc>
                            <m:accPr>
                              <m:chr m:val="⃗"/>
                              <m:ctrlPr>
                                <a:rPr lang="es-CL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𝐴𝐵𝑓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    <p:sp>
            <p:nvSpPr>
              <p:cNvPr id="6" name="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555" y="4543898"/>
                <a:ext cx="2822889" cy="43550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80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61" y="2564904"/>
            <a:ext cx="6267450" cy="648072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1913617" y="2708920"/>
            <a:ext cx="5826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aseline="30000" dirty="0">
                <a:solidFill>
                  <a:srgbClr val="00CC99"/>
                </a:solidFill>
              </a:rPr>
              <a:t>Теперь учащихся приглашают выдвинуть гипотезу, которая должна быть проверена экспериментально.</a:t>
            </a: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61" y="3499178"/>
            <a:ext cx="6267450" cy="865926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56992"/>
            <a:ext cx="428625" cy="438150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1907704" y="3670531"/>
            <a:ext cx="5729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Каков импульс между двумя движущимися телами одинаковой массы при неупругом столкновении?</a:t>
            </a:r>
          </a:p>
        </p:txBody>
      </p:sp>
      <p:sp>
        <p:nvSpPr>
          <p:cNvPr id="18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Изменение импульса</a:t>
            </a:r>
            <a:endParaRPr lang="ru-RU" sz="2000" baseline="30000" dirty="0" smtClean="0">
              <a:solidFill>
                <a:schemeClr val="bg1"/>
              </a:solidFill>
              <a:latin typeface="Frutiger 55 Roman" pitchFamily="34" charset="0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652120" y="1429326"/>
            <a:ext cx="3744416" cy="41549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Демонстрация сохранения количества движения</a:t>
            </a:r>
          </a:p>
          <a:p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1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2963</TotalTime>
  <Words>1533</Words>
  <Application>Microsoft Office PowerPoint</Application>
  <PresentationFormat>‫הצגה על המסך (4:3)</PresentationFormat>
  <Paragraphs>216</Paragraphs>
  <Slides>24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13</vt:i4>
      </vt:variant>
      <vt:variant>
        <vt:lpstr>כותרות שקופיות</vt:lpstr>
      </vt:variant>
      <vt:variant>
        <vt:i4>24</vt:i4>
      </vt:variant>
    </vt:vector>
  </HeadingPairs>
  <TitlesOfParts>
    <vt:vector size="37" baseType="lpstr">
      <vt:lpstr>Tema de Office</vt:lpstr>
      <vt:lpstr>1_Tema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9_Tema de Office</vt:lpstr>
      <vt:lpstr>10_Tema de Office</vt:lpstr>
      <vt:lpstr>11_Tema de Office</vt:lpstr>
      <vt:lpstr>12_Tema de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Diseño8</dc:creator>
  <cp:lastModifiedBy>Jen</cp:lastModifiedBy>
  <cp:revision>171</cp:revision>
  <dcterms:created xsi:type="dcterms:W3CDTF">2012-09-11T15:34:37Z</dcterms:created>
  <dcterms:modified xsi:type="dcterms:W3CDTF">2017-11-27T19:00:34Z</dcterms:modified>
</cp:coreProperties>
</file>