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82" r:id="rId17"/>
    <p:sldId id="276" r:id="rId18"/>
    <p:sldId id="278" r:id="rId19"/>
    <p:sldId id="277" r:id="rId20"/>
    <p:sldId id="279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194A5"/>
    <a:srgbClr val="39818F"/>
    <a:srgbClr val="47A1B3"/>
    <a:srgbClr val="3490A6"/>
    <a:srgbClr val="34A6A1"/>
    <a:srgbClr val="F7B047"/>
    <a:srgbClr val="F68426"/>
    <a:srgbClr val="ECA90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2998" autoAdjust="0"/>
  </p:normalViewPr>
  <p:slideViewPr>
    <p:cSldViewPr>
      <p:cViewPr>
        <p:scale>
          <a:sx n="90" d="100"/>
          <a:sy n="90" d="100"/>
        </p:scale>
        <p:origin x="-58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5459-4FA9-444F-A599-DE91D716DBD5}" type="datetimeFigureOut">
              <a:rPr lang="es-CL" smtClean="0"/>
              <a:pPr/>
              <a:t>26-11-2017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CD9D-0D65-498A-9082-4944A21C7131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3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CD9D-0D65-498A-9082-4944A21C7131}" type="slidenum">
              <a:rPr lang="es-CL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pH_Págin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716016" y="1744241"/>
            <a:ext cx="432048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Определение</a:t>
            </a:r>
            <a:r>
              <a:rPr lang="ru-RU" dirty="0" smtClean="0"/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погоды</a:t>
            </a:r>
            <a:r>
              <a:rPr lang="ru-RU" dirty="0" smtClean="0"/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по облакам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55 Roman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016" y="220660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  <a:p>
            <a:endParaRPr lang="ru-RU" sz="12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4240253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сбора показаний измерений с помощью датчика pH Labdisc, необходимо сделать следующие настройки:</a:t>
            </a:r>
            <a:endParaRPr lang="ru-RU" sz="1200" dirty="0" smtClean="0"/>
          </a:p>
          <a:p>
            <a:r>
              <a:rPr lang="ru-RU" sz="1500" dirty="0" smtClean="0"/>
              <a:t> </a:t>
            </a:r>
          </a:p>
          <a:p>
            <a:endParaRPr lang="ru-RU" sz="1500" dirty="0" smtClean="0"/>
          </a:p>
          <a:p>
            <a:r>
              <a:rPr lang="ru-RU" sz="1600" dirty="0" smtClean="0"/>
              <a:t>Включите Labdisc нажатием</a:t>
            </a:r>
            <a:r>
              <a:rPr lang="ru-RU" dirty="0" smtClean="0"/>
              <a:t> </a:t>
            </a:r>
            <a:endParaRPr lang="ru-RU" sz="1500" dirty="0" smtClean="0"/>
          </a:p>
          <a:p>
            <a:pPr lvl="0"/>
            <a:endParaRPr lang="ru-RU" sz="1500" dirty="0" smtClean="0"/>
          </a:p>
          <a:p>
            <a:pPr lvl="0"/>
            <a:r>
              <a:rPr lang="ru-RU" sz="1600" dirty="0" smtClean="0"/>
              <a:t>Нажмите              и выберите "УСТАНОВКА", нажав</a:t>
            </a:r>
            <a:r>
              <a:rPr lang="ru-RU" dirty="0" smtClean="0"/>
              <a:t> </a:t>
            </a:r>
          </a:p>
          <a:p>
            <a:endParaRPr lang="ru-RU" sz="1500" dirty="0"/>
          </a:p>
        </p:txBody>
      </p:sp>
      <p:sp>
        <p:nvSpPr>
          <p:cNvPr id="8" name="7 Elipse"/>
          <p:cNvSpPr/>
          <p:nvPr/>
        </p:nvSpPr>
        <p:spPr>
          <a:xfrm>
            <a:off x="974118" y="3714931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929453" y="36450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8854" y="41835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2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856" y="3717031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021" y="4241310"/>
            <a:ext cx="386333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03793"/>
            <a:ext cx="36004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1282861" y="2497948"/>
            <a:ext cx="65527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Теперь выберите вариант "ЗАДАТЬ ДАТЧИКИ" с </a:t>
            </a:r>
            <a:r>
              <a:rPr lang="ru-RU" sz="1600"/>
              <a:t>помощью             </a:t>
            </a:r>
            <a:r>
              <a:rPr lang="ru-RU" sz="1600" smtClean="0"/>
              <a:t> </a:t>
            </a:r>
            <a:r>
              <a:rPr lang="ru-RU" sz="1600" dirty="0"/>
              <a:t>и выберите ИК температуру, затем </a:t>
            </a:r>
            <a:r>
              <a:rPr lang="ru-RU" sz="1600"/>
              <a:t>нажмите           </a:t>
            </a:r>
            <a:r>
              <a:rPr lang="ru-RU" sz="1600" smtClean="0"/>
              <a:t> </a:t>
            </a:r>
            <a:r>
              <a:rPr lang="ru-RU" sz="1600" dirty="0"/>
              <a:t>.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После этого вы вернетесь в меню настроек. </a:t>
            </a:r>
            <a:r>
              <a:rPr lang="ru-RU" sz="1600"/>
              <a:t>Нажмите                  </a:t>
            </a:r>
            <a:r>
              <a:rPr lang="ru-RU" sz="1600" smtClean="0"/>
              <a:t>один </a:t>
            </a:r>
            <a:r>
              <a:rPr lang="ru-RU" sz="1600" dirty="0"/>
              <a:t>раз и выберите "ЧАСТОТА ВЫБОРКИ" с </a:t>
            </a:r>
            <a:r>
              <a:rPr lang="ru-RU" sz="1600"/>
              <a:t>помощью             </a:t>
            </a:r>
            <a:r>
              <a:rPr lang="ru-RU" sz="1600" smtClean="0"/>
              <a:t>.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Выберите </a:t>
            </a:r>
            <a:r>
              <a:rPr lang="ru-RU" sz="1600" dirty="0"/>
              <a:t>"ВРУЧНУЮ". 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Теперь вернитесь к измерениям, </a:t>
            </a:r>
            <a:r>
              <a:rPr lang="ru-RU" sz="1600"/>
              <a:t>нажав             </a:t>
            </a:r>
            <a:r>
              <a:rPr lang="ru-RU" sz="1600" smtClean="0"/>
              <a:t> </a:t>
            </a:r>
            <a:r>
              <a:rPr lang="ru-RU" sz="1600" dirty="0"/>
              <a:t>три раза. Начните измерения с        </a:t>
            </a:r>
            <a:r>
              <a:rPr lang="ru-RU" sz="1600" dirty="0" smtClean="0"/>
              <a:t>     </a:t>
            </a:r>
            <a:r>
              <a:rPr lang="ru-RU" sz="1600" dirty="0"/>
              <a:t>и нажимайте      </a:t>
            </a:r>
            <a:r>
              <a:rPr lang="ru-RU" sz="1600" dirty="0" smtClean="0"/>
              <a:t>      </a:t>
            </a:r>
            <a:r>
              <a:rPr lang="ru-RU" sz="1600" dirty="0"/>
              <a:t>каждый раз, когда хотите зафиксировать показания.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/>
              <a:t>После завершения измерений, остановите Labdisc, нажав                    (увидите указание "Нажмите кнопку ПРОКРУТКА, чтобы ОСТАНОВИТЬ") и нажмите</a:t>
            </a:r>
          </a:p>
          <a:p>
            <a:endParaRPr lang="ru-RU" sz="1600" dirty="0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28662" y="3286124"/>
            <a:ext cx="378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</a:p>
        </p:txBody>
      </p:sp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354" y="2586031"/>
            <a:ext cx="352425" cy="238125"/>
          </a:xfrm>
          <a:prstGeom prst="rect">
            <a:avLst/>
          </a:prstGeom>
          <a:noFill/>
        </p:spPr>
      </p:pic>
      <p:pic>
        <p:nvPicPr>
          <p:cNvPr id="10272" name="Imagen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732" y="3286124"/>
            <a:ext cx="314325" cy="228600"/>
          </a:xfrm>
          <a:prstGeom prst="rect">
            <a:avLst/>
          </a:prstGeom>
          <a:noFill/>
        </p:spPr>
      </p:pic>
      <p:pic>
        <p:nvPicPr>
          <p:cNvPr id="10271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434" y="5241776"/>
            <a:ext cx="319716" cy="216024"/>
          </a:xfrm>
          <a:prstGeom prst="rect">
            <a:avLst/>
          </a:prstGeom>
          <a:noFill/>
        </p:spPr>
      </p:pic>
      <p:pic>
        <p:nvPicPr>
          <p:cNvPr id="10270" name="Imagen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62342"/>
            <a:ext cx="352425" cy="238125"/>
          </a:xfrm>
          <a:prstGeom prst="rect">
            <a:avLst/>
          </a:prstGeom>
          <a:noFill/>
        </p:spPr>
      </p:pic>
      <p:pic>
        <p:nvPicPr>
          <p:cNvPr id="10268" name="Imagen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3" y="2823400"/>
            <a:ext cx="266700" cy="295275"/>
          </a:xfrm>
          <a:prstGeom prst="rect">
            <a:avLst/>
          </a:prstGeom>
          <a:noFill/>
        </p:spPr>
      </p:pic>
      <p:pic>
        <p:nvPicPr>
          <p:cNvPr id="10266" name="Imagen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5509" y="5733256"/>
            <a:ext cx="314325" cy="228600"/>
          </a:xfrm>
          <a:prstGeom prst="rect">
            <a:avLst/>
          </a:prstGeom>
          <a:noFill/>
        </p:spPr>
      </p:pic>
      <p:pic>
        <p:nvPicPr>
          <p:cNvPr id="10265" name="Imagen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476759"/>
            <a:ext cx="352425" cy="238125"/>
          </a:xfrm>
          <a:prstGeom prst="rect">
            <a:avLst/>
          </a:prstGeom>
          <a:noFill/>
        </p:spPr>
      </p:pic>
      <p:pic>
        <p:nvPicPr>
          <p:cNvPr id="10264" name="Imagen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185" y="4498860"/>
            <a:ext cx="360040" cy="261847"/>
          </a:xfrm>
          <a:prstGeom prst="rect">
            <a:avLst/>
          </a:prstGeom>
          <a:noFill/>
        </p:spPr>
      </p:pic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149437" y="564520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Imagen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087" y="4203585"/>
            <a:ext cx="266700" cy="2952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500306"/>
            <a:ext cx="276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214686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4000504"/>
            <a:ext cx="314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4714884"/>
            <a:ext cx="314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2492896"/>
            <a:ext cx="46805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Расположите Labdisc на открытой местности.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Фиксируйте инфракрасную температуру, направляя датчик на различные объекты вокруг, в том числе на облачное небо и землю.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Остановите Labdisc.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Повторите предыдущие действия для ясного неба. </a:t>
            </a:r>
          </a:p>
          <a:p>
            <a:pPr lvl="0"/>
            <a:endParaRPr lang="ru-RU" sz="1600" dirty="0"/>
          </a:p>
          <a:p>
            <a:endParaRPr lang="ru-RU" dirty="0"/>
          </a:p>
        </p:txBody>
      </p:sp>
      <p:pic>
        <p:nvPicPr>
          <p:cNvPr id="24" name="4 Imagen" descr="Weather cloud detec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2564904"/>
            <a:ext cx="1872078" cy="27637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06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000372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929066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429132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2780928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Подключите Labdisc к компьютеру с помощью соединительного кабеля USB или </a:t>
            </a:r>
            <a:r>
              <a:rPr lang="ru-RU" sz="1400" dirty="0"/>
              <a:t>беспроводного канала связи Bluetooth.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В верхнем меню нажмите                   и выберите                  . Выберите в списке предпоследний эксперимент. 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Для отображения результатов эксперимента, в меню GlobiLab выберите столбчатый </a:t>
            </a:r>
            <a:r>
              <a:rPr lang="ru-RU" sz="1400"/>
              <a:t>график              </a:t>
            </a:r>
            <a:r>
              <a:rPr lang="en-US" sz="1400" smtClean="0"/>
              <a:t> </a:t>
            </a:r>
            <a:r>
              <a:rPr lang="ru-RU" sz="1400" smtClean="0"/>
              <a:t>и </a:t>
            </a:r>
            <a:r>
              <a:rPr lang="ru-RU" sz="1400" dirty="0"/>
              <a:t>обозначьте столбики с помощью инструмента            . Затем обратитесь к таблице </a:t>
            </a:r>
            <a:r>
              <a:rPr lang="ru-RU" sz="1400" dirty="0" smtClean="0"/>
              <a:t>	и </a:t>
            </a:r>
            <a:r>
              <a:rPr lang="ru-RU" sz="1400" dirty="0"/>
              <a:t>вычислите разницу между температурами земли и неба. 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После этого выберите в списке последний эксперимент              и повторите пункт 3.</a:t>
            </a:r>
          </a:p>
          <a:p>
            <a:endParaRPr lang="ru-RU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2" y="4271683"/>
            <a:ext cx="288032" cy="273261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259632" y="4019316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26" name="2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549" y="3396853"/>
            <a:ext cx="432048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8012" y="4578458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39443"/>
            <a:ext cx="400050" cy="2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249097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786058"/>
            <a:ext cx="285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3429000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4086194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5159474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519380" cy="43204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6" y="2749029"/>
            <a:ext cx="572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Судя по вашим ощущениям на месте исследования, ожидали ли вы такие результаты? 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81128"/>
            <a:ext cx="6267450" cy="4843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653136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Как эти результаты соотносятся с вашей начальной гипотезой?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6267450" cy="57606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519380" cy="43204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835696" y="3685133"/>
            <a:ext cx="597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Какова разница между температурой земли и неба в каждом эксперименте? Разница аналогичная?</a:t>
            </a:r>
            <a:endParaRPr lang="ru-RU" sz="1400" dirty="0" smtClean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3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7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графикам, полученным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/>
          </a:p>
        </p:txBody>
      </p:sp>
      <p:pic>
        <p:nvPicPr>
          <p:cNvPr id="10" name="2 Imagen" descr="Cloudy sk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041" y="2819853"/>
            <a:ext cx="5673754" cy="3672408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479" y="4129916"/>
            <a:ext cx="9162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облачное </a:t>
            </a:r>
            <a:r>
              <a:rPr lang="ru-RU" sz="1400"/>
              <a:t>небо</a:t>
            </a:r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1891651" y="3509719"/>
            <a:ext cx="6469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smtClean="0"/>
              <a:t>земля</a:t>
            </a:r>
            <a:endParaRPr lang="ru-RU" sz="1400"/>
          </a:p>
        </p:txBody>
      </p:sp>
      <p:sp>
        <p:nvSpPr>
          <p:cNvPr id="14" name="TextBox 13"/>
          <p:cNvSpPr txBox="1"/>
          <p:nvPr/>
        </p:nvSpPr>
        <p:spPr>
          <a:xfrm>
            <a:off x="2538558" y="3509719"/>
            <a:ext cx="5998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smtClean="0"/>
              <a:t>стена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0" name="9 Imagen" descr="C:\Users\ciencias\Desktop\Correcciones\Dovi\Weather cloud detection\Grap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143391"/>
            <a:ext cx="6160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земля</a:t>
            </a:r>
            <a:endParaRPr lang="ru-RU" sz="1200"/>
          </a:p>
        </p:txBody>
      </p:sp>
      <p:sp>
        <p:nvSpPr>
          <p:cNvPr id="2" name="מלבן 1"/>
          <p:cNvSpPr/>
          <p:nvPr/>
        </p:nvSpPr>
        <p:spPr>
          <a:xfrm>
            <a:off x="3906180" y="4523305"/>
            <a:ext cx="7018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чистое </a:t>
            </a:r>
            <a:r>
              <a:rPr lang="ru-RU" sz="1200"/>
              <a:t>небо</a:t>
            </a:r>
            <a:endParaRPr lang="en-US" sz="1200"/>
          </a:p>
        </p:txBody>
      </p:sp>
      <p:sp>
        <p:nvSpPr>
          <p:cNvPr id="13" name="מלבן 12"/>
          <p:cNvSpPr/>
          <p:nvPr/>
        </p:nvSpPr>
        <p:spPr>
          <a:xfrm>
            <a:off x="2544342" y="2195262"/>
            <a:ext cx="7829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/>
              <a:t>внутри </a:t>
            </a:r>
            <a:r>
              <a:rPr lang="ru-RU" sz="1200"/>
              <a:t>моей </a:t>
            </a:r>
            <a:r>
              <a:rPr lang="ru-RU" sz="1200" smtClean="0"/>
              <a:t>машины</a:t>
            </a:r>
            <a:endParaRPr lang="ru-RU" sz="1200"/>
          </a:p>
        </p:txBody>
      </p:sp>
      <p:sp>
        <p:nvSpPr>
          <p:cNvPr id="14" name="מלבן 13"/>
          <p:cNvSpPr/>
          <p:nvPr/>
        </p:nvSpPr>
        <p:spPr>
          <a:xfrm>
            <a:off x="3243861" y="3189557"/>
            <a:ext cx="1196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стена </a:t>
            </a:r>
            <a:r>
              <a:rPr lang="ru-RU" sz="1200"/>
              <a:t>для </a:t>
            </a:r>
            <a:r>
              <a:rPr lang="ru-RU" sz="1200" smtClean="0"/>
              <a:t>строительства</a:t>
            </a:r>
            <a:endParaRPr lang="ru-RU" sz="1200"/>
          </a:p>
        </p:txBody>
      </p:sp>
      <p:sp>
        <p:nvSpPr>
          <p:cNvPr id="15" name="מלבן 14"/>
          <p:cNvSpPr/>
          <p:nvPr/>
        </p:nvSpPr>
        <p:spPr>
          <a:xfrm>
            <a:off x="3905436" y="3774007"/>
            <a:ext cx="7025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куст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5"/>
            <a:ext cx="6267450" cy="10359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38205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2420888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 чего зависит уровень ИК-излучения объектов и земли? 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должны указать на то, что разная ИК-температура обусловлена составом и температурой объектов и земли. Они также должны учесть, что солнечная радиация играет основную роль в нагреве окружающей среды. </a:t>
            </a:r>
            <a:endParaRPr lang="ru-RU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065188"/>
            <a:ext cx="6267450" cy="162469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3805009"/>
            <a:ext cx="662940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47664" y="3873996"/>
            <a:ext cx="6048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ясное небо имеет более низкую температуру, чем пасмурное?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должны указать на то, что открытый космос - это пустота, поэтому там холодно. Атмосфера постоянно сохраняет низкую температуру, поддерживая равновесие между потерями тепла в космос и получением тепла от солнца. И наоборот, облака - это атмосферные объекты, которые испускают ИК-излучение и служат экраном, не дающим теплу покидать Землю. </a:t>
            </a:r>
          </a:p>
          <a:p>
            <a:pPr algn="just"/>
            <a:endParaRPr lang="ru-RU" sz="14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786058"/>
            <a:ext cx="6715172" cy="161202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857224" y="2500306"/>
            <a:ext cx="7072362" cy="50006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285852" y="2522372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Является ли измерение ИК-температуры объективным методом определения погоды? </a:t>
            </a:r>
            <a:endParaRPr lang="ru-RU" sz="1400" dirty="0" smtClean="0"/>
          </a:p>
          <a:p>
            <a:pPr algn="just"/>
            <a:endParaRPr lang="en-US" sz="1200" smtClean="0"/>
          </a:p>
          <a:p>
            <a:pPr algn="just"/>
            <a:r>
              <a:rPr lang="ru-RU" sz="1400" smtClean="0"/>
              <a:t>Опираясь </a:t>
            </a:r>
            <a:r>
              <a:rPr lang="ru-RU" sz="1400" dirty="0" smtClean="0"/>
              <a:t>на экспериментальные данные, учащиеся должны прийти к выводу, что имеется взаимосвязь между погодой и ИК-температурой окружающей среды (земля, небо, камни, растения и пр.) вследствие количества ИК-излучения. Эту переменную можно измерить количественно, исходя из полной передачи ИК-радиации через среду передачи.</a:t>
            </a:r>
            <a:endParaRPr lang="ru-RU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81068"/>
            <a:ext cx="6267450" cy="11799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339727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7664" y="2492896"/>
            <a:ext cx="5996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пасмурные дни зафиксированы более высокие значения температуры, чем в ясные дни в то же время года. Почему это так? </a:t>
            </a:r>
            <a:endParaRPr lang="ru-RU" sz="1400" dirty="0" smtClean="0"/>
          </a:p>
          <a:p>
            <a:endParaRPr lang="en-US" sz="1200" smtClean="0"/>
          </a:p>
          <a:p>
            <a:r>
              <a:rPr lang="ru-RU" sz="1400" smtClean="0"/>
              <a:t>Учащиеся </a:t>
            </a:r>
            <a:r>
              <a:rPr lang="ru-RU" sz="1400" dirty="0" smtClean="0"/>
              <a:t>должны предположить, что облака удерживают тепло у земли и возвращают ИК-излучение. Поэтому разница между температурой земли и облачного неба должна быть небольшой. </a:t>
            </a:r>
            <a:endParaRPr lang="ru-RU" sz="14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409260"/>
            <a:ext cx="6267450" cy="154002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4067919"/>
            <a:ext cx="6543675" cy="80124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547664" y="3951899"/>
            <a:ext cx="6051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Какую связь можно установить между температурой морской воды и частыми дождями в определенных тропических регионах? Что бы происходило в других климатических зонах?</a:t>
            </a:r>
            <a:endParaRPr lang="ru-RU" sz="1400" dirty="0" smtClean="0"/>
          </a:p>
          <a:p>
            <a:endParaRPr lang="en-US" sz="900" smtClean="0"/>
          </a:p>
          <a:p>
            <a:r>
              <a:rPr lang="ru-RU" sz="1400" smtClean="0"/>
              <a:t>Учащиеся</a:t>
            </a:r>
            <a:r>
              <a:rPr lang="ru-RU" smtClean="0"/>
              <a:t> </a:t>
            </a:r>
            <a:r>
              <a:rPr lang="ru-RU" sz="1400" dirty="0"/>
              <a:t>должны предложить измерить температуру воды и затем воспользоваться изученным методом для определения погодных условий со временем. Можно ожидать выявления зависимости между температурой воды и частотой дождей в разные времена года.  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708920"/>
            <a:ext cx="5865559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 данной работы - исследование текущей погоды путем определения ИК-температуры окружающей среды, выдвижение гипотезы и ее проверка с помощью датчика инфракрасной температуры Labdisc.</a:t>
            </a:r>
          </a:p>
          <a:p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31640" y="2348880"/>
            <a:ext cx="6537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Все тела имеют инфракрасное (ИК) излучение, которое зависит от температуры и состава объектов. Благодаря природе этого вида электромагнитной энергии, передача тепла между двумя или несколькими телами эффективно происходит даже без наличия физической среды. Этот вид излучения широко применяется при определении нагрева и ИК-температуры.  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2" name="11 Imagen" descr="C:\Users\ciencias\Desktop\Correcciones\Dovi\Weather cloud detection\ma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17032"/>
            <a:ext cx="1381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2637414"/>
            <a:ext cx="6267450" cy="4476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495228"/>
            <a:ext cx="428625" cy="4381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54031" y="2708920"/>
            <a:ext cx="574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Доводилось ли вам ощущать излучаемое объектом тепло, не касаясь его? 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285486"/>
            <a:ext cx="6267450" cy="6509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43300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907705" y="3356992"/>
            <a:ext cx="593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Есть ли связь между температурой окружающих вас объектов и солнечными или пасмурными днями? </a:t>
            </a:r>
            <a:endParaRPr lang="ru-RU" sz="14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9" y="5155362"/>
            <a:ext cx="6267450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907704" y="5229200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бы вы описали погоду в вашей местности?</a:t>
            </a:r>
            <a:endParaRPr lang="ru-RU" sz="1400" dirty="0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4365104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Проведите со своим классом эксперимент, который позволит ответить на следующий вопрос:</a:t>
            </a:r>
            <a:r>
              <a:rPr lang="ru-RU" dirty="0" smtClean="0"/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23727" y="2708920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3284984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Обнаружение этого вида инфракрасного излучения используется для определения концентрации газов и ночного видения. Но одно из наиболее интересных применений - климатическое моделирование. </a:t>
            </a:r>
          </a:p>
          <a:p>
            <a:pPr algn="just"/>
            <a:r>
              <a:rPr lang="ru-RU" sz="1400" dirty="0" smtClean="0"/>
              <a:t>Инфракрасное определение температуры используется для оценки погоды на основании визуального осмотра неба в процессе спутникового определения температуры. Этот метод позволяет описывать движение и наличие облаков разного типа, так как тепловое излучение, исходящее от Земли в открытый космос, блокируется присутствием облаков (например, более высокие или более насыщенные облака  холоднее, чем земля). 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256490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Такие системы обнаружения применяются для изучения климата и позволяют создавать карты погоды, на которые диапазон температур наносится в виде черно-белой шкалы - низкие температуры светлее, а высокие - темнее.  </a:t>
            </a:r>
          </a:p>
        </p:txBody>
      </p:sp>
      <p:pic>
        <p:nvPicPr>
          <p:cNvPr id="12" name="1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13617" y="2564904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64990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Как, по вашему мнению, будет меняться температура при измерении неба и земли вокруг? </a:t>
            </a:r>
            <a:endParaRPr lang="ru-RU" sz="1400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2708920"/>
            <a:ext cx="7344816" cy="109957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852936"/>
            <a:ext cx="698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Учащиеся должны измерить инфракрасную температуру ясного и пасмурного неба, земли и разных окружающих объектов. Они оценят этот метод, соотнося свои наблюдения с результатами эксперимента.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14414" y="2928934"/>
            <a:ext cx="278170" cy="28575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48" name="47 CuadroTexto"/>
          <p:cNvSpPr txBox="1"/>
          <p:nvPr/>
        </p:nvSpPr>
        <p:spPr>
          <a:xfrm>
            <a:off x="467544" y="3573016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14414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1</a:t>
            </a:r>
            <a:r>
              <a:rPr lang="ru-RU" dirty="0" smtClean="0"/>
              <a:t>    Labdisc Enviro</a:t>
            </a:r>
            <a:endParaRPr lang="ru-RU" dirty="0"/>
          </a:p>
        </p:txBody>
      </p:sp>
      <p:pic>
        <p:nvPicPr>
          <p:cNvPr id="9" name="8 Imagen" descr="labdisc envi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3022096" cy="2416842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436096" y="1135377"/>
            <a:ext cx="3707904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Определение погоды по облакам</a:t>
            </a:r>
            <a:endParaRPr lang="ru-RU" sz="28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436096" y="1408060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инфракрасной температуры окружающей среды в качестве характеристики текущих погодных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1018</Words>
  <Application>Microsoft Office PowerPoint</Application>
  <PresentationFormat>‫הצגה על המסך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88</cp:revision>
  <dcterms:created xsi:type="dcterms:W3CDTF">2012-09-11T15:34:37Z</dcterms:created>
  <dcterms:modified xsi:type="dcterms:W3CDTF">2017-11-26T14:29:25Z</dcterms:modified>
</cp:coreProperties>
</file>