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4"/>
  </p:notesMasterIdLst>
  <p:sldIdLst>
    <p:sldId id="295" r:id="rId3"/>
    <p:sldId id="257" r:id="rId4"/>
    <p:sldId id="259" r:id="rId5"/>
    <p:sldId id="287" r:id="rId6"/>
    <p:sldId id="260" r:id="rId7"/>
    <p:sldId id="261" r:id="rId8"/>
    <p:sldId id="310" r:id="rId9"/>
    <p:sldId id="262" r:id="rId10"/>
    <p:sldId id="288" r:id="rId11"/>
    <p:sldId id="264" r:id="rId12"/>
    <p:sldId id="265" r:id="rId13"/>
    <p:sldId id="268" r:id="rId14"/>
    <p:sldId id="298" r:id="rId15"/>
    <p:sldId id="299" r:id="rId16"/>
    <p:sldId id="272" r:id="rId17"/>
    <p:sldId id="309" r:id="rId18"/>
    <p:sldId id="292" r:id="rId19"/>
    <p:sldId id="273" r:id="rId20"/>
    <p:sldId id="280" r:id="rId21"/>
    <p:sldId id="308" r:id="rId22"/>
    <p:sldId id="283" r:id="rId23"/>
    <p:sldId id="306" r:id="rId24"/>
    <p:sldId id="305" r:id="rId25"/>
    <p:sldId id="278" r:id="rId26"/>
    <p:sldId id="302" r:id="rId27"/>
    <p:sldId id="303" r:id="rId28"/>
    <p:sldId id="276" r:id="rId29"/>
    <p:sldId id="304" r:id="rId30"/>
    <p:sldId id="277" r:id="rId31"/>
    <p:sldId id="286" r:id="rId32"/>
    <p:sldId id="279" r:id="rId33"/>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0A6"/>
    <a:srgbClr val="29B19A"/>
    <a:srgbClr val="F7B047"/>
    <a:srgbClr val="4194A5"/>
    <a:srgbClr val="39818F"/>
    <a:srgbClr val="22B89B"/>
    <a:srgbClr val="34A6A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6" autoAdjust="0"/>
    <p:restoredTop sz="94675" autoAdjust="0"/>
  </p:normalViewPr>
  <p:slideViewPr>
    <p:cSldViewPr>
      <p:cViewPr>
        <p:scale>
          <a:sx n="90" d="100"/>
          <a:sy n="90" d="100"/>
        </p:scale>
        <p:origin x="-642" y="-468"/>
      </p:cViewPr>
      <p:guideLst>
        <p:guide orient="horz" pos="2160"/>
        <p:guide pos="2880"/>
      </p:guideLst>
    </p:cSldViewPr>
  </p:slideViewPr>
  <p:outlineViewPr>
    <p:cViewPr>
      <p:scale>
        <a:sx n="33" d="100"/>
        <a:sy n="33" d="100"/>
      </p:scale>
      <p:origin x="0" y="413"/>
    </p:cViewPr>
  </p:outlineViewPr>
  <p:notesTextViewPr>
    <p:cViewPr>
      <p:scale>
        <a:sx n="1" d="1"/>
        <a:sy n="1" d="1"/>
      </p:scale>
      <p:origin x="0" y="0"/>
    </p:cViewPr>
  </p:notesTextViewPr>
  <p:sorterViewPr>
    <p:cViewPr>
      <p:scale>
        <a:sx n="100" d="100"/>
        <a:sy n="100" d="100"/>
      </p:scale>
      <p:origin x="0" y="3725"/>
    </p:cViewPr>
  </p:sorterViewPr>
  <p:notesViewPr>
    <p:cSldViewPr>
      <p:cViewPr varScale="1">
        <p:scale>
          <a:sx n="68" d="100"/>
          <a:sy n="68" d="100"/>
        </p:scale>
        <p:origin x="-30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157C48-F99A-4944-A700-81E231BDFB41}" type="datetimeFigureOut">
              <a:rPr lang="es-CL"/>
              <a:pPr>
                <a:defRPr/>
              </a:pPr>
              <a:t>25-11-2017</a:t>
            </a:fld>
            <a:endParaRPr lang="ru-RU"/>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69B1CA1-D2F4-42BB-A7A8-D1D9375102CC}" type="slidenum">
              <a:rPr lang="es-CL"/>
              <a:pPr>
                <a:defRPr/>
              </a:pPr>
              <a:t>‹#›</a:t>
            </a:fld>
            <a:endParaRPr lang="ru-RU"/>
          </a:p>
        </p:txBody>
      </p:sp>
    </p:spTree>
    <p:extLst>
      <p:ext uri="{BB962C8B-B14F-4D97-AF65-F5344CB8AC3E}">
        <p14:creationId xmlns:p14="http://schemas.microsoft.com/office/powerpoint/2010/main" val="3883789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68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277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6125C7-7124-400D-B3E4-4844809FC0B0}" type="slidenum">
              <a:rPr lang="es-CL" smtClean="0"/>
              <a:pPr fontAlgn="base">
                <a:spcBef>
                  <a:spcPct val="0"/>
                </a:spcBef>
                <a:spcAft>
                  <a:spcPct val="0"/>
                </a:spcAft>
                <a:defRPr/>
              </a:pPr>
              <a:t>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309B7384-B1CD-44DD-853A-1CB9518BCCF0}" type="datetimeFigureOut">
              <a:rPr lang="es-CL"/>
              <a:pPr>
                <a:defRPr/>
              </a:pPr>
              <a:t>25-11-2017</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BE3A8AFE-7054-46D2-980B-EF4A8094CF6B}" type="slidenum">
              <a:rPr lang="es-CL"/>
              <a:pPr>
                <a:defRPr/>
              </a:pPr>
              <a:t>‹#›</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BEE6CBEB-9106-4B7A-AA26-E7F54337881A}" type="datetimeFigureOut">
              <a:rPr lang="es-CL"/>
              <a:pPr>
                <a:defRPr/>
              </a:pPr>
              <a:t>25-11-2017</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B0953FF4-E512-4A78-845B-851B297347EE}" type="slidenum">
              <a:rPr lang="es-CL"/>
              <a:pPr>
                <a:defRPr/>
              </a:pPr>
              <a:t>‹#›</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F0F29D96-4E2B-412A-ACAC-58358C0D9797}" type="datetimeFigureOut">
              <a:rPr lang="es-CL"/>
              <a:pPr>
                <a:defRPr/>
              </a:pPr>
              <a:t>25-11-2017</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EDA6952-23E0-4390-89A3-521A17BEF70C}" type="slidenum">
              <a:rPr lang="es-CL"/>
              <a:pPr>
                <a:defRPr/>
              </a:pPr>
              <a:t>‹#›</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2D1FC143-1975-4408-915B-D762C6B66830}" type="datetimeFigureOut">
              <a:rPr lang="es-CL"/>
              <a:pPr>
                <a:defRPr/>
              </a:pPr>
              <a:t>25-11-2017</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FCAD72B-AB7A-43F4-9D71-AE1DC24E16D2}" type="slidenum">
              <a:rPr lang="es-CL"/>
              <a:pPr>
                <a:defRPr/>
              </a:pPr>
              <a:t>‹#›</a:t>
            </a:fld>
            <a:endParaRPr lang="es-C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2BCB5004-6021-4CD1-A9DB-5C1DC86C6184}" type="datetimeFigureOut">
              <a:rPr lang="es-CL"/>
              <a:pPr>
                <a:defRPr/>
              </a:pPr>
              <a:t>25-11-2017</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02D7E5C-5B3C-4148-AE38-1117F88AF622}" type="slidenum">
              <a:rPr lang="es-CL"/>
              <a:pPr>
                <a:defRPr/>
              </a:pPr>
              <a:t>‹#›</a:t>
            </a:fld>
            <a:endParaRPr lang="es-C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05A1D0D-7AF6-47CB-9439-202B47D3187A}" type="datetimeFigureOut">
              <a:rPr lang="es-CL"/>
              <a:pPr>
                <a:defRPr/>
              </a:pPr>
              <a:t>25-11-2017</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EBB850F4-4FE1-44AB-8C41-D1EB9C6C1221}" type="slidenum">
              <a:rPr lang="es-CL"/>
              <a:pPr>
                <a:defRPr/>
              </a:pPr>
              <a:t>‹#›</a:t>
            </a:fld>
            <a:endParaRPr lang="es-C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01384AEE-997C-41DA-BA5C-6EE9A02D78C1}" type="datetimeFigureOut">
              <a:rPr lang="es-CL"/>
              <a:pPr>
                <a:defRPr/>
              </a:pPr>
              <a:t>25-11-2017</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244F8686-B06C-4AE9-9BE4-0CC94E6E023E}" type="slidenum">
              <a:rPr lang="es-CL"/>
              <a:pPr>
                <a:defRPr/>
              </a:pPr>
              <a:t>‹#›</a:t>
            </a:fld>
            <a:endParaRPr lang="es-C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5FD0C354-A524-4ED7-AABD-57200C619896}" type="datetimeFigureOut">
              <a:rPr lang="es-CL"/>
              <a:pPr>
                <a:defRPr/>
              </a:pPr>
              <a:t>25-11-2017</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06F4A980-BC89-4E5A-B5A8-A87DD6FE7C11}" type="slidenum">
              <a:rPr lang="es-CL"/>
              <a:pPr>
                <a:defRPr/>
              </a:pPr>
              <a:t>‹#›</a:t>
            </a:fld>
            <a:endParaRPr lang="es-C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3F7A4005-93A2-408E-897D-1BB78FD01624}" type="datetimeFigureOut">
              <a:rPr lang="es-CL"/>
              <a:pPr>
                <a:defRPr/>
              </a:pPr>
              <a:t>25-11-2017</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35FB12B1-8C01-4458-989A-F3CF68597501}" type="slidenum">
              <a:rPr lang="es-CL"/>
              <a:pPr>
                <a:defRPr/>
              </a:pPr>
              <a:t>‹#›</a:t>
            </a:fld>
            <a:endParaRPr lang="es-C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9E8AF13-15EA-4067-83B1-1AA419DB6FF3}" type="datetimeFigureOut">
              <a:rPr lang="es-CL"/>
              <a:pPr>
                <a:defRPr/>
              </a:pPr>
              <a:t>25-11-2017</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9C1C4FEF-D2A9-446A-93FE-C963683E1AB2}" type="slidenum">
              <a:rPr lang="es-CL"/>
              <a:pPr>
                <a:defRPr/>
              </a:pPr>
              <a:t>‹#›</a:t>
            </a:fld>
            <a:endParaRPr lang="es-C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1C8EF83-3024-4875-A3E5-4C0D96DE0365}" type="datetimeFigureOut">
              <a:rPr lang="es-CL"/>
              <a:pPr>
                <a:defRPr/>
              </a:pPr>
              <a:t>25-11-2017</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894DF4A6-27E1-4118-BE20-721B2F32A961}" type="slidenum">
              <a:rPr lang="es-CL"/>
              <a:pPr>
                <a:defRPr/>
              </a:pPr>
              <a:t>‹#›</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73B1B154-9CDE-4620-B6FE-B3755BCCD440}" type="datetimeFigureOut">
              <a:rPr lang="es-CL"/>
              <a:pPr>
                <a:defRPr/>
              </a:pPr>
              <a:t>25-11-2017</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B6E6973-692A-449B-8227-4DA97A409B4C}" type="slidenum">
              <a:rPr lang="es-CL"/>
              <a:pPr>
                <a:defRPr/>
              </a:pPr>
              <a:t>‹#›</a:t>
            </a:fld>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98B27B4-654E-45A9-AB80-F09AD2023D2B}" type="datetimeFigureOut">
              <a:rPr lang="es-CL"/>
              <a:pPr>
                <a:defRPr/>
              </a:pPr>
              <a:t>25-11-2017</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4F0D899-DE75-46E7-A660-CAD52FFC4343}" type="slidenum">
              <a:rPr lang="es-CL"/>
              <a:pPr>
                <a:defRPr/>
              </a:pPr>
              <a:t>‹#›</a:t>
            </a:fld>
            <a:endParaRPr lang="es-C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1F728905-858B-4AAD-A031-4C2F01C77FF0}" type="datetimeFigureOut">
              <a:rPr lang="es-CL"/>
              <a:pPr>
                <a:defRPr/>
              </a:pPr>
              <a:t>25-11-2017</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27113AE-EB4C-4E9B-9D5C-4C173C0B28E9}" type="slidenum">
              <a:rPr lang="es-CL"/>
              <a:pPr>
                <a:defRPr/>
              </a:pPr>
              <a:t>‹#›</a:t>
            </a:fld>
            <a:endParaRPr lang="es-C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D4A089A5-48FA-4970-92D3-84F0A21EE368}" type="datetimeFigureOut">
              <a:rPr lang="es-CL"/>
              <a:pPr>
                <a:defRPr/>
              </a:pPr>
              <a:t>25-11-2017</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2549891-6E7E-4B0E-AB05-9BBAFEF96B3B}" type="slidenum">
              <a:rPr lang="es-CL"/>
              <a:pPr>
                <a:defRPr/>
              </a:pPr>
              <a:t>‹#›</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B01F446-B4E7-4913-B322-2F8CB267F05C}" type="datetimeFigureOut">
              <a:rPr lang="es-CL"/>
              <a:pPr>
                <a:defRPr/>
              </a:pPr>
              <a:t>25-11-2017</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D85A759-1248-4EB8-A9E5-24184A8ABEE7}" type="slidenum">
              <a:rPr lang="es-CL"/>
              <a:pPr>
                <a:defRPr/>
              </a:pPr>
              <a:t>‹#›</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E9EB41EB-C9F5-40C1-951D-41BC46FAEB6B}" type="datetimeFigureOut">
              <a:rPr lang="es-CL"/>
              <a:pPr>
                <a:defRPr/>
              </a:pPr>
              <a:t>25-11-2017</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37380477-46E1-41C5-ABE2-1AA5C2762E17}" type="slidenum">
              <a:rPr lang="es-CL"/>
              <a:pPr>
                <a:defRPr/>
              </a:pPr>
              <a:t>‹#›</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59E4C880-835D-4DD2-A9D2-B144CB44634C}" type="datetimeFigureOut">
              <a:rPr lang="es-CL"/>
              <a:pPr>
                <a:defRPr/>
              </a:pPr>
              <a:t>25-11-2017</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C908CC21-DFDA-41B3-99B1-19E5B23E14B2}" type="slidenum">
              <a:rPr lang="es-CL"/>
              <a:pPr>
                <a:defRPr/>
              </a:pPr>
              <a:t>‹#›</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A39CDC18-F16E-4885-B988-C536255BF137}" type="datetimeFigureOut">
              <a:rPr lang="es-CL"/>
              <a:pPr>
                <a:defRPr/>
              </a:pPr>
              <a:t>25-11-2017</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B5D24459-DB77-456B-A4FA-6366A23B1453}" type="slidenum">
              <a:rPr lang="es-CL"/>
              <a:pPr>
                <a:defRPr/>
              </a:pPr>
              <a:t>‹#›</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5E4ACEE-A2DA-4023-84F2-A07F35DE46C8}" type="datetimeFigureOut">
              <a:rPr lang="es-CL"/>
              <a:pPr>
                <a:defRPr/>
              </a:pPr>
              <a:t>25-11-2017</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B700869B-F18C-4DE6-917C-006381D2FE75}" type="slidenum">
              <a:rPr lang="es-CL"/>
              <a:pPr>
                <a:defRPr/>
              </a:pPr>
              <a:t>‹#›</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E9EDA7A-645D-4F5B-98F9-01B1FD081215}" type="datetimeFigureOut">
              <a:rPr lang="es-CL"/>
              <a:pPr>
                <a:defRPr/>
              </a:pPr>
              <a:t>25-11-2017</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F63AEE9D-0D02-437C-A931-2CA921F5520C}" type="slidenum">
              <a:rPr lang="es-CL"/>
              <a:pPr>
                <a:defRPr/>
              </a:pPr>
              <a:t>‹#›</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4F4AE91-5263-4AD1-BC89-8BC08B39DCEF}" type="datetimeFigureOut">
              <a:rPr lang="es-CL"/>
              <a:pPr>
                <a:defRPr/>
              </a:pPr>
              <a:t>25-11-2017</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842A1B38-B2FF-4CF1-9A52-6F903E94CB7A}" type="slidenum">
              <a:rPr lang="es-CL"/>
              <a:pPr>
                <a:defRPr/>
              </a:pPr>
              <a:t>‹#›</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5F2DDF-5E55-45AA-A413-DF268E2C4B70}" type="datetimeFigureOut">
              <a:rPr lang="es-CL"/>
              <a:pPr>
                <a:defRPr/>
              </a:pPr>
              <a:t>25-11-2017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F5F0E60-3D4F-4357-B921-3CEDE2A3EF97}" type="slidenum">
              <a:rPr lang="es-CL"/>
              <a:pPr>
                <a:defRPr/>
              </a:pPr>
              <a:t>‹#›</a:t>
            </a:fld>
            <a:endParaRPr lang="es-C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A228BFD-DFC5-48C4-99C3-71D8B36B6464}" type="datetimeFigureOut">
              <a:rPr lang="es-CL"/>
              <a:pPr>
                <a:defRPr/>
              </a:pPr>
              <a:t>25-11-2017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336926D-745D-4C3C-BC15-FD07ABCDFDE9}" type="slidenum">
              <a:rPr lang="es-CL"/>
              <a:pPr>
                <a:defRPr/>
              </a:pPr>
              <a:t>‹#›</a:t>
            </a:fld>
            <a:endParaRPr lang="es-CL"/>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9.png"/><Relationship Id="rId4" Type="http://schemas.openxmlformats.org/officeDocument/2006/relationships/image" Target="../media/image18.pn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61463" cy="6875463"/>
          </a:xfrm>
          <a:prstGeom prst="rect">
            <a:avLst/>
          </a:prstGeom>
          <a:noFill/>
          <a:ln w="9525">
            <a:noFill/>
            <a:miter lim="800000"/>
            <a:headEnd/>
            <a:tailEnd/>
          </a:ln>
        </p:spPr>
      </p:pic>
      <p:sp>
        <p:nvSpPr>
          <p:cNvPr id="3" name="2 Subtítulo"/>
          <p:cNvSpPr txBox="1">
            <a:spLocks/>
          </p:cNvSpPr>
          <p:nvPr/>
        </p:nvSpPr>
        <p:spPr>
          <a:xfrm>
            <a:off x="5040313" y="1700213"/>
            <a:ext cx="4211637" cy="576262"/>
          </a:xfrm>
          <a:prstGeom prst="rect">
            <a:avLst/>
          </a:prstGeom>
        </p:spPr>
        <p:txBody>
          <a:bodyPr/>
          <a:lstStyle/>
          <a:p>
            <a:pPr marL="342900" indent="-342900" fontAlgn="auto">
              <a:spcBef>
                <a:spcPct val="20000"/>
              </a:spcBef>
              <a:spcAft>
                <a:spcPts val="0"/>
              </a:spcAft>
              <a:defRPr/>
            </a:pPr>
            <a:r>
              <a:rPr lang="ru-RU" sz="2000" b="1" dirty="0">
                <a:solidFill>
                  <a:schemeClr val="bg1"/>
                </a:solidFill>
                <a:latin typeface="+mj-lt"/>
              </a:rPr>
              <a:t>Как работает электрическая цепь?</a:t>
            </a:r>
            <a:endParaRPr lang="ru-RU" sz="2000" baseline="30000" dirty="0">
              <a:solidFill>
                <a:schemeClr val="bg1"/>
              </a:solidFill>
              <a:latin typeface="Frutiger 55 Roman" pitchFamily="34" charset="0"/>
              <a:cs typeface="+mn-cs"/>
            </a:endParaRPr>
          </a:p>
        </p:txBody>
      </p:sp>
      <p:sp>
        <p:nvSpPr>
          <p:cNvPr id="4100" name="3 CuadroTexto"/>
          <p:cNvSpPr txBox="1">
            <a:spLocks noChangeArrowheads="1"/>
          </p:cNvSpPr>
          <p:nvPr/>
        </p:nvSpPr>
        <p:spPr bwMode="auto">
          <a:xfrm>
            <a:off x="4932040" y="2133600"/>
            <a:ext cx="4211960" cy="523220"/>
          </a:xfrm>
          <a:prstGeom prst="rect">
            <a:avLst/>
          </a:prstGeom>
          <a:noFill/>
          <a:ln w="9525">
            <a:noFill/>
            <a:miter lim="800000"/>
            <a:headEnd/>
            <a:tailEnd/>
          </a:ln>
        </p:spPr>
        <p:txBody>
          <a:bodyPr wrap="square">
            <a:spAutoFit/>
          </a:bodyPr>
          <a:lstStyle/>
          <a:p>
            <a:r>
              <a:rPr lang="ru-RU" sz="1400">
                <a:solidFill>
                  <a:srgbClr val="FFFF66"/>
                </a:solidFill>
              </a:rPr>
              <a:t>Исследование Закона Ома в цепях с </a:t>
            </a:r>
            <a:r>
              <a:rPr lang="ru-RU" sz="1400" smtClean="0">
                <a:solidFill>
                  <a:srgbClr val="FFFF66"/>
                </a:solidFill>
              </a:rPr>
              <a:t>параллельным</a:t>
            </a:r>
            <a:r>
              <a:rPr lang="en-US" sz="1400" smtClean="0">
                <a:solidFill>
                  <a:srgbClr val="FFFF66"/>
                </a:solidFill>
              </a:rPr>
              <a:t> </a:t>
            </a:r>
            <a:r>
              <a:rPr lang="ru-RU" sz="1400" smtClean="0">
                <a:solidFill>
                  <a:srgbClr val="FFFF66"/>
                </a:solidFill>
              </a:rPr>
              <a:t>и </a:t>
            </a:r>
            <a:r>
              <a:rPr lang="ru-RU" sz="1400">
                <a:solidFill>
                  <a:srgbClr val="FFFF66"/>
                </a:solidFill>
              </a:rPr>
              <a:t>последовательным соединением</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3315" name="19 CuadroTexto"/>
          <p:cNvSpPr txBox="1">
            <a:spLocks noChangeArrowheads="1"/>
          </p:cNvSpPr>
          <p:nvPr/>
        </p:nvSpPr>
        <p:spPr bwMode="auto">
          <a:xfrm>
            <a:off x="1555750" y="2420938"/>
            <a:ext cx="6545263" cy="523875"/>
          </a:xfrm>
          <a:prstGeom prst="rect">
            <a:avLst/>
          </a:prstGeom>
          <a:noFill/>
          <a:ln w="9525">
            <a:noFill/>
            <a:miter lim="800000"/>
            <a:headEnd/>
            <a:tailEnd/>
          </a:ln>
        </p:spPr>
        <p:txBody>
          <a:bodyPr>
            <a:spAutoFit/>
          </a:bodyPr>
          <a:lstStyle/>
          <a:p>
            <a:r>
              <a:rPr lang="ru-RU" sz="1400">
                <a:solidFill>
                  <a:srgbClr val="22B89B"/>
                </a:solidFill>
              </a:rPr>
              <a:t>Теперь учащихся приглашают выдвинуть гипотезу, которая должна быть проверена экспериментально. </a:t>
            </a:r>
          </a:p>
        </p:txBody>
      </p:sp>
      <p:sp>
        <p:nvSpPr>
          <p:cNvPr id="21" name="20 Rectángulo redondeado"/>
          <p:cNvSpPr/>
          <p:nvPr/>
        </p:nvSpPr>
        <p:spPr>
          <a:xfrm>
            <a:off x="1403350" y="2420938"/>
            <a:ext cx="6581775" cy="582612"/>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pic>
        <p:nvPicPr>
          <p:cNvPr id="13317" name="21 Imagen"/>
          <p:cNvPicPr>
            <a:picLocks noChangeAspect="1"/>
          </p:cNvPicPr>
          <p:nvPr/>
        </p:nvPicPr>
        <p:blipFill>
          <a:blip r:embed="rId2" cstate="print"/>
          <a:srcRect/>
          <a:stretch>
            <a:fillRect/>
          </a:stretch>
        </p:blipFill>
        <p:spPr bwMode="auto">
          <a:xfrm>
            <a:off x="1330325" y="3297238"/>
            <a:ext cx="6664325" cy="1139874"/>
          </a:xfrm>
          <a:prstGeom prst="rect">
            <a:avLst/>
          </a:prstGeom>
          <a:noFill/>
          <a:ln w="9525">
            <a:noFill/>
            <a:miter lim="800000"/>
            <a:headEnd/>
            <a:tailEnd/>
          </a:ln>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13319" name="23 CuadroTexto"/>
          <p:cNvSpPr txBox="1">
            <a:spLocks noChangeArrowheads="1"/>
          </p:cNvSpPr>
          <p:nvPr/>
        </p:nvSpPr>
        <p:spPr bwMode="auto">
          <a:xfrm>
            <a:off x="1476375" y="3338513"/>
            <a:ext cx="6400800" cy="954107"/>
          </a:xfrm>
          <a:prstGeom prst="rect">
            <a:avLst/>
          </a:prstGeom>
          <a:noFill/>
          <a:ln w="9525">
            <a:noFill/>
            <a:miter lim="800000"/>
            <a:headEnd/>
            <a:tailEnd/>
          </a:ln>
        </p:spPr>
        <p:txBody>
          <a:bodyPr>
            <a:spAutoFit/>
          </a:bodyPr>
          <a:lstStyle/>
          <a:p>
            <a:pPr algn="just"/>
            <a:r>
              <a:rPr lang="ru-RU" sz="1400" b="1"/>
              <a:t>Предположим, есть две разных электрических цепи - параллельная и последовательная. Каждая состоит из трех нагрузок, одного </a:t>
            </a:r>
            <a:r>
              <a:rPr lang="ru-RU" sz="1400" b="1" smtClean="0"/>
              <a:t>коммутатора </a:t>
            </a:r>
            <a:r>
              <a:rPr lang="ru-RU" sz="1400" b="1"/>
              <a:t>и одной батареи. Как вы думаете, каким будет изменение напряжения и тока в каждой цепи?</a:t>
            </a:r>
            <a:endParaRPr lang="ru-RU" sz="1400"/>
          </a:p>
        </p:txBody>
      </p:sp>
      <p:sp>
        <p:nvSpPr>
          <p:cNvPr id="11"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2"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63" y="2617788"/>
            <a:ext cx="7345362" cy="1098550"/>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sp>
        <p:nvSpPr>
          <p:cNvPr id="9"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Описание работы</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14340" name="9 CuadroTexto"/>
          <p:cNvSpPr txBox="1">
            <a:spLocks noChangeArrowheads="1"/>
          </p:cNvSpPr>
          <p:nvPr/>
        </p:nvSpPr>
        <p:spPr bwMode="auto">
          <a:xfrm>
            <a:off x="1116013" y="2636838"/>
            <a:ext cx="7056437" cy="1077912"/>
          </a:xfrm>
          <a:prstGeom prst="rect">
            <a:avLst/>
          </a:prstGeom>
          <a:noFill/>
          <a:ln w="9525">
            <a:noFill/>
            <a:miter lim="800000"/>
            <a:headEnd/>
            <a:tailEnd/>
          </a:ln>
        </p:spPr>
        <p:txBody>
          <a:bodyPr>
            <a:spAutoFit/>
          </a:bodyPr>
          <a:lstStyle/>
          <a:p>
            <a:pPr algn="just"/>
            <a:r>
              <a:rPr lang="ru-RU" sz="1600" dirty="0">
                <a:solidFill>
                  <a:schemeClr val="bg1"/>
                </a:solidFill>
              </a:rPr>
              <a:t>Учащиеся создадут электрические цепи двух видов - параллельную и последовательную, чтобы провести наблюдения и понять, как они работают. Они также опытным путем подтвердят Закон Ома. Для этого они исследуют обе цепи, измерив ток и напряжение в разных точках цепи.</a:t>
            </a:r>
          </a:p>
        </p:txBody>
      </p:sp>
      <p:sp>
        <p:nvSpPr>
          <p:cNvPr id="7"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8"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cstate="print"/>
          <a:srcRect l="43076" b="31111"/>
          <a:stretch>
            <a:fillRect/>
          </a:stretch>
        </p:blipFill>
        <p:spPr bwMode="auto">
          <a:xfrm>
            <a:off x="5410200" y="2293938"/>
            <a:ext cx="1898650" cy="1855787"/>
          </a:xfrm>
          <a:prstGeom prst="rect">
            <a:avLst/>
          </a:prstGeom>
          <a:noFill/>
          <a:ln w="9525">
            <a:noFill/>
            <a:miter lim="800000"/>
            <a:headEnd/>
            <a:tailEnd/>
          </a:ln>
          <a:effectLst/>
        </p:spPr>
      </p:pic>
      <p:sp>
        <p:nvSpPr>
          <p:cNvPr id="15363" name="6 CuadroTexto"/>
          <p:cNvSpPr txBox="1">
            <a:spLocks noChangeArrowheads="1"/>
          </p:cNvSpPr>
          <p:nvPr/>
        </p:nvSpPr>
        <p:spPr bwMode="auto">
          <a:xfrm>
            <a:off x="1044575" y="2419350"/>
            <a:ext cx="4464050" cy="3170238"/>
          </a:xfrm>
          <a:prstGeom prst="rect">
            <a:avLst/>
          </a:prstGeom>
          <a:noFill/>
          <a:ln w="9525">
            <a:noFill/>
            <a:miter lim="800000"/>
            <a:headEnd/>
            <a:tailEnd/>
          </a:ln>
        </p:spPr>
        <p:txBody>
          <a:bodyPr>
            <a:spAutoFit/>
          </a:bodyPr>
          <a:lstStyle/>
          <a:p>
            <a:r>
              <a:rPr lang="ru-RU" sz="1400"/>
              <a:t>Labdisc Gensci</a:t>
            </a:r>
          </a:p>
          <a:p>
            <a:endParaRPr lang="ru-RU" sz="1400"/>
          </a:p>
          <a:p>
            <a:r>
              <a:rPr lang="ru-RU" sz="1400"/>
              <a:t>Красный и черный кабели с разъемами "вилка - вилка"</a:t>
            </a:r>
          </a:p>
          <a:p>
            <a:endParaRPr lang="ru-RU" sz="1200"/>
          </a:p>
          <a:p>
            <a:r>
              <a:rPr lang="ru-RU" sz="1400"/>
              <a:t>Батарея (4.5 В)</a:t>
            </a:r>
          </a:p>
          <a:p>
            <a:endParaRPr lang="ru-RU" sz="1400"/>
          </a:p>
          <a:p>
            <a:r>
              <a:rPr lang="ru-RU" sz="1400"/>
              <a:t>6 лампочек (6 В)</a:t>
            </a:r>
          </a:p>
          <a:p>
            <a:endParaRPr lang="ru-RU" sz="1200"/>
          </a:p>
          <a:p>
            <a:r>
              <a:rPr lang="ru-RU" sz="1400"/>
              <a:t>6 патронов для лампочек (6 В) </a:t>
            </a:r>
          </a:p>
          <a:p>
            <a:endParaRPr lang="ru-RU" sz="1200"/>
          </a:p>
          <a:p>
            <a:r>
              <a:rPr lang="ru-RU" sz="1400"/>
              <a:t>2 </a:t>
            </a:r>
            <a:r>
              <a:rPr lang="ru-RU" sz="1400" smtClean="0"/>
              <a:t>выключателя</a:t>
            </a:r>
            <a:r>
              <a:rPr lang="en-US" sz="1400" smtClean="0"/>
              <a:t> (</a:t>
            </a:r>
            <a:r>
              <a:rPr lang="ru-RU" sz="1400" smtClean="0"/>
              <a:t>коммутатора</a:t>
            </a:r>
            <a:r>
              <a:rPr lang="en-US" sz="1400" smtClean="0"/>
              <a:t>)</a:t>
            </a:r>
            <a:endParaRPr lang="ru-RU" sz="1400"/>
          </a:p>
          <a:p>
            <a:endParaRPr lang="ru-RU" sz="1200"/>
          </a:p>
          <a:p>
            <a:r>
              <a:rPr lang="ru-RU" sz="1400"/>
              <a:t>Медный провод (около 1 м)</a:t>
            </a:r>
          </a:p>
          <a:p>
            <a:endParaRPr lang="ru-RU" sz="1200"/>
          </a:p>
          <a:p>
            <a:r>
              <a:rPr lang="ru-RU" sz="1400"/>
              <a:t>Плоскогубцы</a:t>
            </a:r>
          </a:p>
        </p:txBody>
      </p:sp>
      <p:sp>
        <p:nvSpPr>
          <p:cNvPr id="15364" name="2 Subtítulo"/>
          <p:cNvSpPr txBox="1">
            <a:spLocks/>
          </p:cNvSpPr>
          <p:nvPr/>
        </p:nvSpPr>
        <p:spPr bwMode="auto">
          <a:xfrm>
            <a:off x="5651500" y="1863725"/>
            <a:ext cx="4321175" cy="412750"/>
          </a:xfrm>
          <a:prstGeom prst="rect">
            <a:avLst/>
          </a:prstGeom>
          <a:noFill/>
          <a:ln w="9525">
            <a:noFill/>
            <a:miter lim="800000"/>
            <a:headEnd/>
            <a:tailEnd/>
          </a:ln>
        </p:spPr>
        <p:txBody>
          <a:bodyPr/>
          <a:lstStyle/>
          <a:p>
            <a:pPr>
              <a:spcBef>
                <a:spcPct val="20000"/>
              </a:spcBef>
              <a:buFont typeface="Arial" charset="0"/>
              <a:buNone/>
            </a:pPr>
            <a:r>
              <a:rPr lang="ru-RU" sz="2400" b="1" baseline="30000">
                <a:solidFill>
                  <a:schemeClr val="bg1"/>
                </a:solidFill>
              </a:rPr>
              <a:t>Ресурсы и материалы</a:t>
            </a:r>
          </a:p>
          <a:p>
            <a:pPr>
              <a:spcBef>
                <a:spcPct val="20000"/>
              </a:spcBef>
              <a:buFont typeface="Arial" charset="0"/>
              <a:buNone/>
            </a:pPr>
            <a:endParaRPr lang="ru-RU" sz="2400" b="1" baseline="30000">
              <a:solidFill>
                <a:schemeClr val="bg1"/>
              </a:solidFill>
            </a:endParaRPr>
          </a:p>
          <a:p>
            <a:pPr>
              <a:spcBef>
                <a:spcPct val="20000"/>
              </a:spcBef>
              <a:buFont typeface="Arial" charset="0"/>
              <a:buNone/>
            </a:pPr>
            <a:endParaRPr lang="ru-RU" sz="2000" b="1" baseline="30000">
              <a:solidFill>
                <a:schemeClr val="bg1"/>
              </a:solidFill>
              <a:latin typeface="Frutiger 45 Light" pitchFamily="34" charset="0"/>
            </a:endParaRPr>
          </a:p>
        </p:txBody>
      </p:sp>
      <p:pic>
        <p:nvPicPr>
          <p:cNvPr id="15365" name="Picture 4"/>
          <p:cNvPicPr>
            <a:picLocks noChangeAspect="1" noChangeArrowheads="1"/>
          </p:cNvPicPr>
          <p:nvPr/>
        </p:nvPicPr>
        <p:blipFill>
          <a:blip r:embed="rId4" cstate="print"/>
          <a:srcRect/>
          <a:stretch>
            <a:fillRect/>
          </a:stretch>
        </p:blipFill>
        <p:spPr bwMode="auto">
          <a:xfrm>
            <a:off x="5003800" y="2365375"/>
            <a:ext cx="285750" cy="285750"/>
          </a:xfrm>
          <a:prstGeom prst="rect">
            <a:avLst/>
          </a:prstGeom>
          <a:noFill/>
          <a:ln w="9525">
            <a:noFill/>
            <a:miter lim="800000"/>
            <a:headEnd/>
            <a:tailEnd/>
          </a:ln>
          <a:effectLst/>
        </p:spPr>
      </p:pic>
      <p:pic>
        <p:nvPicPr>
          <p:cNvPr id="15366" name="Picture 5"/>
          <p:cNvPicPr>
            <a:picLocks noChangeAspect="1" noChangeArrowheads="1"/>
          </p:cNvPicPr>
          <p:nvPr/>
        </p:nvPicPr>
        <p:blipFill>
          <a:blip r:embed="rId5" cstate="print"/>
          <a:srcRect/>
          <a:stretch>
            <a:fillRect/>
          </a:stretch>
        </p:blipFill>
        <p:spPr bwMode="auto">
          <a:xfrm>
            <a:off x="7621588" y="2365375"/>
            <a:ext cx="285750" cy="285750"/>
          </a:xfrm>
          <a:prstGeom prst="rect">
            <a:avLst/>
          </a:prstGeom>
          <a:noFill/>
          <a:ln w="9525">
            <a:noFill/>
            <a:miter lim="800000"/>
            <a:headEnd/>
            <a:tailEnd/>
          </a:ln>
          <a:effectLst/>
        </p:spPr>
      </p:pic>
      <p:pic>
        <p:nvPicPr>
          <p:cNvPr id="15369" name="Picture 4"/>
          <p:cNvPicPr>
            <a:picLocks noChangeAspect="1" noChangeArrowheads="1"/>
          </p:cNvPicPr>
          <p:nvPr/>
        </p:nvPicPr>
        <p:blipFill>
          <a:blip r:embed="rId4" cstate="print"/>
          <a:srcRect/>
          <a:stretch>
            <a:fillRect/>
          </a:stretch>
        </p:blipFill>
        <p:spPr bwMode="auto">
          <a:xfrm>
            <a:off x="755650" y="2455863"/>
            <a:ext cx="285750" cy="285750"/>
          </a:xfrm>
          <a:prstGeom prst="rect">
            <a:avLst/>
          </a:prstGeom>
          <a:noFill/>
          <a:ln w="9525">
            <a:noFill/>
            <a:miter lim="800000"/>
            <a:headEnd/>
            <a:tailEnd/>
          </a:ln>
          <a:effectLst/>
        </p:spPr>
      </p:pic>
      <p:pic>
        <p:nvPicPr>
          <p:cNvPr id="15370" name="Picture 5"/>
          <p:cNvPicPr>
            <a:picLocks noChangeAspect="1" noChangeArrowheads="1"/>
          </p:cNvPicPr>
          <p:nvPr/>
        </p:nvPicPr>
        <p:blipFill>
          <a:blip r:embed="rId5" cstate="print"/>
          <a:srcRect/>
          <a:stretch>
            <a:fillRect/>
          </a:stretch>
        </p:blipFill>
        <p:spPr bwMode="auto">
          <a:xfrm>
            <a:off x="755650" y="2857500"/>
            <a:ext cx="285750" cy="285750"/>
          </a:xfrm>
          <a:prstGeom prst="rect">
            <a:avLst/>
          </a:prstGeom>
          <a:noFill/>
          <a:ln w="9525">
            <a:noFill/>
            <a:miter lim="800000"/>
            <a:headEnd/>
            <a:tailEnd/>
          </a:ln>
          <a:effectLst/>
        </p:spPr>
      </p:pic>
      <p:pic>
        <p:nvPicPr>
          <p:cNvPr id="15371" name="Picture 6"/>
          <p:cNvPicPr>
            <a:picLocks noChangeAspect="1" noChangeArrowheads="1"/>
          </p:cNvPicPr>
          <p:nvPr/>
        </p:nvPicPr>
        <p:blipFill>
          <a:blip r:embed="rId6" cstate="print"/>
          <a:srcRect/>
          <a:stretch>
            <a:fillRect/>
          </a:stretch>
        </p:blipFill>
        <p:spPr bwMode="auto">
          <a:xfrm>
            <a:off x="755650" y="3260725"/>
            <a:ext cx="285750" cy="285750"/>
          </a:xfrm>
          <a:prstGeom prst="rect">
            <a:avLst/>
          </a:prstGeom>
          <a:noFill/>
          <a:ln w="9525">
            <a:noFill/>
            <a:miter lim="800000"/>
            <a:headEnd/>
            <a:tailEnd/>
          </a:ln>
          <a:effectLst/>
        </p:spPr>
      </p:pic>
      <p:pic>
        <p:nvPicPr>
          <p:cNvPr id="15372" name="Picture 2"/>
          <p:cNvPicPr>
            <a:picLocks noChangeAspect="1" noChangeArrowheads="1"/>
          </p:cNvPicPr>
          <p:nvPr/>
        </p:nvPicPr>
        <p:blipFill>
          <a:blip r:embed="rId7" cstate="print"/>
          <a:srcRect/>
          <a:stretch>
            <a:fillRect/>
          </a:stretch>
        </p:blipFill>
        <p:spPr bwMode="auto">
          <a:xfrm>
            <a:off x="755650" y="3662363"/>
            <a:ext cx="285750" cy="285750"/>
          </a:xfrm>
          <a:prstGeom prst="rect">
            <a:avLst/>
          </a:prstGeom>
          <a:noFill/>
          <a:ln w="9525">
            <a:noFill/>
            <a:miter lim="800000"/>
            <a:headEnd/>
            <a:tailEnd/>
          </a:ln>
          <a:effectLst/>
        </p:spPr>
      </p:pic>
      <p:pic>
        <p:nvPicPr>
          <p:cNvPr id="15373" name="Picture 3"/>
          <p:cNvPicPr>
            <a:picLocks noChangeAspect="1" noChangeArrowheads="1"/>
          </p:cNvPicPr>
          <p:nvPr/>
        </p:nvPicPr>
        <p:blipFill>
          <a:blip r:embed="rId8" cstate="print"/>
          <a:srcRect/>
          <a:stretch>
            <a:fillRect/>
          </a:stretch>
        </p:blipFill>
        <p:spPr bwMode="auto">
          <a:xfrm>
            <a:off x="755650" y="4064000"/>
            <a:ext cx="285750" cy="285750"/>
          </a:xfrm>
          <a:prstGeom prst="rect">
            <a:avLst/>
          </a:prstGeom>
          <a:noFill/>
          <a:ln w="9525">
            <a:noFill/>
            <a:miter lim="800000"/>
            <a:headEnd/>
            <a:tailEnd/>
          </a:ln>
          <a:effectLst/>
        </p:spPr>
      </p:pic>
      <p:pic>
        <p:nvPicPr>
          <p:cNvPr id="15374" name="Picture 4"/>
          <p:cNvPicPr>
            <a:picLocks noChangeAspect="1" noChangeArrowheads="1"/>
          </p:cNvPicPr>
          <p:nvPr/>
        </p:nvPicPr>
        <p:blipFill>
          <a:blip r:embed="rId9" cstate="print"/>
          <a:srcRect/>
          <a:stretch>
            <a:fillRect/>
          </a:stretch>
        </p:blipFill>
        <p:spPr bwMode="auto">
          <a:xfrm>
            <a:off x="755650" y="5270500"/>
            <a:ext cx="285750" cy="285750"/>
          </a:xfrm>
          <a:prstGeom prst="rect">
            <a:avLst/>
          </a:prstGeom>
          <a:noFill/>
          <a:ln w="9525">
            <a:noFill/>
            <a:miter lim="800000"/>
            <a:headEnd/>
            <a:tailEnd/>
          </a:ln>
          <a:effectLst/>
        </p:spPr>
      </p:pic>
      <p:pic>
        <p:nvPicPr>
          <p:cNvPr id="15375" name="Picture 1"/>
          <p:cNvPicPr>
            <a:picLocks noChangeAspect="1" noChangeArrowheads="1"/>
          </p:cNvPicPr>
          <p:nvPr/>
        </p:nvPicPr>
        <p:blipFill>
          <a:blip r:embed="rId10" cstate="print"/>
          <a:srcRect/>
          <a:stretch>
            <a:fillRect/>
          </a:stretch>
        </p:blipFill>
        <p:spPr bwMode="auto">
          <a:xfrm>
            <a:off x="7937500" y="2276475"/>
            <a:ext cx="882650" cy="2387600"/>
          </a:xfrm>
          <a:prstGeom prst="rect">
            <a:avLst/>
          </a:prstGeom>
          <a:noFill/>
          <a:ln w="9525">
            <a:noFill/>
            <a:miter lim="800000"/>
            <a:headEnd/>
            <a:tailEnd/>
          </a:ln>
        </p:spPr>
      </p:pic>
      <p:pic>
        <p:nvPicPr>
          <p:cNvPr id="15376" name="1 Imagen"/>
          <p:cNvPicPr>
            <a:picLocks noChangeAspect="1"/>
          </p:cNvPicPr>
          <p:nvPr/>
        </p:nvPicPr>
        <p:blipFill>
          <a:blip r:embed="rId11" cstate="print"/>
          <a:srcRect/>
          <a:stretch>
            <a:fillRect/>
          </a:stretch>
        </p:blipFill>
        <p:spPr bwMode="auto">
          <a:xfrm>
            <a:off x="4073525" y="3695700"/>
            <a:ext cx="1073150" cy="1636713"/>
          </a:xfrm>
          <a:prstGeom prst="rect">
            <a:avLst/>
          </a:prstGeom>
          <a:noFill/>
          <a:ln w="9525">
            <a:noFill/>
            <a:miter lim="800000"/>
            <a:headEnd/>
            <a:tailEnd/>
          </a:ln>
        </p:spPr>
      </p:pic>
      <p:pic>
        <p:nvPicPr>
          <p:cNvPr id="15377" name="2 Imagen"/>
          <p:cNvPicPr>
            <a:picLocks noChangeAspect="1"/>
          </p:cNvPicPr>
          <p:nvPr/>
        </p:nvPicPr>
        <p:blipFill>
          <a:blip r:embed="rId12" cstate="print"/>
          <a:srcRect/>
          <a:stretch>
            <a:fillRect/>
          </a:stretch>
        </p:blipFill>
        <p:spPr bwMode="auto">
          <a:xfrm>
            <a:off x="4265613" y="5634038"/>
            <a:ext cx="447675" cy="755650"/>
          </a:xfrm>
          <a:prstGeom prst="rect">
            <a:avLst/>
          </a:prstGeom>
          <a:noFill/>
          <a:ln w="9525">
            <a:noFill/>
            <a:miter lim="800000"/>
            <a:headEnd/>
            <a:tailEnd/>
          </a:ln>
        </p:spPr>
      </p:pic>
      <p:pic>
        <p:nvPicPr>
          <p:cNvPr id="15378" name="3 Imagen"/>
          <p:cNvPicPr>
            <a:picLocks noChangeAspect="1"/>
          </p:cNvPicPr>
          <p:nvPr/>
        </p:nvPicPr>
        <p:blipFill>
          <a:blip r:embed="rId13" cstate="print"/>
          <a:srcRect/>
          <a:stretch>
            <a:fillRect/>
          </a:stretch>
        </p:blipFill>
        <p:spPr bwMode="auto">
          <a:xfrm>
            <a:off x="5580063" y="4497388"/>
            <a:ext cx="1079500" cy="782637"/>
          </a:xfrm>
          <a:prstGeom prst="rect">
            <a:avLst/>
          </a:prstGeom>
          <a:noFill/>
          <a:ln w="9525">
            <a:noFill/>
            <a:miter lim="800000"/>
            <a:headEnd/>
            <a:tailEnd/>
          </a:ln>
        </p:spPr>
      </p:pic>
      <p:pic>
        <p:nvPicPr>
          <p:cNvPr id="15379" name="4 Imagen"/>
          <p:cNvPicPr>
            <a:picLocks noChangeAspect="1"/>
          </p:cNvPicPr>
          <p:nvPr/>
        </p:nvPicPr>
        <p:blipFill>
          <a:blip r:embed="rId14" cstate="print"/>
          <a:srcRect/>
          <a:stretch>
            <a:fillRect/>
          </a:stretch>
        </p:blipFill>
        <p:spPr bwMode="auto">
          <a:xfrm>
            <a:off x="5689600" y="5726113"/>
            <a:ext cx="744538" cy="704850"/>
          </a:xfrm>
          <a:prstGeom prst="rect">
            <a:avLst/>
          </a:prstGeom>
          <a:noFill/>
          <a:ln w="9525">
            <a:noFill/>
            <a:miter lim="800000"/>
            <a:headEnd/>
            <a:tailEnd/>
          </a:ln>
        </p:spPr>
      </p:pic>
      <p:pic>
        <p:nvPicPr>
          <p:cNvPr id="15380" name="Picture 6"/>
          <p:cNvPicPr>
            <a:picLocks noChangeAspect="1" noChangeArrowheads="1"/>
          </p:cNvPicPr>
          <p:nvPr/>
        </p:nvPicPr>
        <p:blipFill>
          <a:blip r:embed="rId6" cstate="print"/>
          <a:srcRect/>
          <a:stretch>
            <a:fillRect/>
          </a:stretch>
        </p:blipFill>
        <p:spPr bwMode="auto">
          <a:xfrm>
            <a:off x="3756025" y="3694113"/>
            <a:ext cx="285750" cy="285750"/>
          </a:xfrm>
          <a:prstGeom prst="rect">
            <a:avLst/>
          </a:prstGeom>
          <a:noFill/>
          <a:ln w="9525">
            <a:noFill/>
            <a:miter lim="800000"/>
            <a:headEnd/>
            <a:tailEnd/>
          </a:ln>
          <a:effectLst/>
        </p:spPr>
      </p:pic>
      <p:pic>
        <p:nvPicPr>
          <p:cNvPr id="15381" name="Picture 2"/>
          <p:cNvPicPr>
            <a:picLocks noChangeAspect="1" noChangeArrowheads="1"/>
          </p:cNvPicPr>
          <p:nvPr/>
        </p:nvPicPr>
        <p:blipFill>
          <a:blip r:embed="rId7" cstate="print"/>
          <a:srcRect/>
          <a:stretch>
            <a:fillRect/>
          </a:stretch>
        </p:blipFill>
        <p:spPr bwMode="auto">
          <a:xfrm>
            <a:off x="3875088" y="5583238"/>
            <a:ext cx="285750" cy="285750"/>
          </a:xfrm>
          <a:prstGeom prst="rect">
            <a:avLst/>
          </a:prstGeom>
          <a:noFill/>
          <a:ln w="9525">
            <a:noFill/>
            <a:miter lim="800000"/>
            <a:headEnd/>
            <a:tailEnd/>
          </a:ln>
          <a:effectLst/>
        </p:spPr>
      </p:pic>
      <p:pic>
        <p:nvPicPr>
          <p:cNvPr id="15382" name="Picture 3"/>
          <p:cNvPicPr>
            <a:picLocks noChangeAspect="1" noChangeArrowheads="1"/>
          </p:cNvPicPr>
          <p:nvPr/>
        </p:nvPicPr>
        <p:blipFill>
          <a:blip r:embed="rId8" cstate="print"/>
          <a:srcRect/>
          <a:stretch>
            <a:fillRect/>
          </a:stretch>
        </p:blipFill>
        <p:spPr bwMode="auto">
          <a:xfrm>
            <a:off x="5510213" y="4319588"/>
            <a:ext cx="285750" cy="285750"/>
          </a:xfrm>
          <a:prstGeom prst="rect">
            <a:avLst/>
          </a:prstGeom>
          <a:noFill/>
          <a:ln w="9525">
            <a:noFill/>
            <a:miter lim="800000"/>
            <a:headEnd/>
            <a:tailEnd/>
          </a:ln>
          <a:effectLst/>
        </p:spPr>
      </p:pic>
      <p:grpSp>
        <p:nvGrpSpPr>
          <p:cNvPr id="15383" name="6 Grupo"/>
          <p:cNvGrpSpPr>
            <a:grpSpLocks/>
          </p:cNvGrpSpPr>
          <p:nvPr/>
        </p:nvGrpSpPr>
        <p:grpSpPr bwMode="auto">
          <a:xfrm>
            <a:off x="755650" y="4452938"/>
            <a:ext cx="285750" cy="306387"/>
            <a:chOff x="755576" y="4452238"/>
            <a:chExt cx="285824" cy="307777"/>
          </a:xfrm>
        </p:grpSpPr>
        <p:pic>
          <p:nvPicPr>
            <p:cNvPr id="15394" name="Picture 4"/>
            <p:cNvPicPr>
              <a:picLocks noChangeAspect="1" noChangeArrowheads="1"/>
            </p:cNvPicPr>
            <p:nvPr/>
          </p:nvPicPr>
          <p:blipFill>
            <a:blip r:embed="rId9" cstate="print"/>
            <a:srcRect/>
            <a:stretch>
              <a:fillRect/>
            </a:stretch>
          </p:blipFill>
          <p:spPr bwMode="auto">
            <a:xfrm>
              <a:off x="755650" y="4467225"/>
              <a:ext cx="285750" cy="285750"/>
            </a:xfrm>
            <a:prstGeom prst="rect">
              <a:avLst/>
            </a:prstGeom>
            <a:noFill/>
            <a:ln w="9525">
              <a:noFill/>
              <a:miter lim="800000"/>
              <a:headEnd/>
              <a:tailEnd/>
            </a:ln>
            <a:effectLst/>
          </p:spPr>
        </p:pic>
        <p:sp>
          <p:nvSpPr>
            <p:cNvPr id="15395" name="5 CuadroTexto"/>
            <p:cNvSpPr txBox="1">
              <a:spLocks noChangeArrowheads="1"/>
            </p:cNvSpPr>
            <p:nvPr/>
          </p:nvSpPr>
          <p:spPr bwMode="auto">
            <a:xfrm>
              <a:off x="755576" y="4452238"/>
              <a:ext cx="276038" cy="307777"/>
            </a:xfrm>
            <a:prstGeom prst="rect">
              <a:avLst/>
            </a:prstGeom>
            <a:noFill/>
            <a:ln w="9525">
              <a:noFill/>
              <a:miter lim="800000"/>
              <a:headEnd/>
              <a:tailEnd/>
            </a:ln>
          </p:spPr>
          <p:txBody>
            <a:bodyPr wrap="none">
              <a:spAutoFit/>
            </a:bodyPr>
            <a:lstStyle/>
            <a:p>
              <a:r>
                <a:rPr lang="ru-RU" sz="1400"/>
                <a:t>6</a:t>
              </a:r>
            </a:p>
          </p:txBody>
        </p:sp>
      </p:grpSp>
      <p:grpSp>
        <p:nvGrpSpPr>
          <p:cNvPr id="15384" name="27 Grupo"/>
          <p:cNvGrpSpPr>
            <a:grpSpLocks/>
          </p:cNvGrpSpPr>
          <p:nvPr/>
        </p:nvGrpSpPr>
        <p:grpSpPr bwMode="auto">
          <a:xfrm>
            <a:off x="5402263" y="5610225"/>
            <a:ext cx="285750" cy="307975"/>
            <a:chOff x="755576" y="4452238"/>
            <a:chExt cx="285824" cy="307777"/>
          </a:xfrm>
        </p:grpSpPr>
        <p:pic>
          <p:nvPicPr>
            <p:cNvPr id="15392" name="Picture 4"/>
            <p:cNvPicPr>
              <a:picLocks noChangeAspect="1" noChangeArrowheads="1"/>
            </p:cNvPicPr>
            <p:nvPr/>
          </p:nvPicPr>
          <p:blipFill>
            <a:blip r:embed="rId9" cstate="print"/>
            <a:srcRect/>
            <a:stretch>
              <a:fillRect/>
            </a:stretch>
          </p:blipFill>
          <p:spPr bwMode="auto">
            <a:xfrm>
              <a:off x="755650" y="4467225"/>
              <a:ext cx="285750" cy="285750"/>
            </a:xfrm>
            <a:prstGeom prst="rect">
              <a:avLst/>
            </a:prstGeom>
            <a:noFill/>
            <a:ln w="9525">
              <a:noFill/>
              <a:miter lim="800000"/>
              <a:headEnd/>
              <a:tailEnd/>
            </a:ln>
            <a:effectLst/>
          </p:spPr>
        </p:pic>
        <p:sp>
          <p:nvSpPr>
            <p:cNvPr id="15393" name="29 CuadroTexto"/>
            <p:cNvSpPr txBox="1">
              <a:spLocks noChangeArrowheads="1"/>
            </p:cNvSpPr>
            <p:nvPr/>
          </p:nvSpPr>
          <p:spPr bwMode="auto">
            <a:xfrm>
              <a:off x="755576" y="4452238"/>
              <a:ext cx="276038" cy="307777"/>
            </a:xfrm>
            <a:prstGeom prst="rect">
              <a:avLst/>
            </a:prstGeom>
            <a:noFill/>
            <a:ln w="9525">
              <a:noFill/>
              <a:miter lim="800000"/>
              <a:headEnd/>
              <a:tailEnd/>
            </a:ln>
          </p:spPr>
          <p:txBody>
            <a:bodyPr wrap="none">
              <a:spAutoFit/>
            </a:bodyPr>
            <a:lstStyle/>
            <a:p>
              <a:r>
                <a:rPr lang="ru-RU" sz="1400"/>
                <a:t>6</a:t>
              </a:r>
            </a:p>
          </p:txBody>
        </p:sp>
      </p:grpSp>
      <p:pic>
        <p:nvPicPr>
          <p:cNvPr id="15385" name="7 Imagen"/>
          <p:cNvPicPr>
            <a:picLocks noChangeAspect="1"/>
          </p:cNvPicPr>
          <p:nvPr/>
        </p:nvPicPr>
        <p:blipFill>
          <a:blip r:embed="rId15" cstate="print"/>
          <a:srcRect/>
          <a:stretch>
            <a:fillRect/>
          </a:stretch>
        </p:blipFill>
        <p:spPr bwMode="auto">
          <a:xfrm>
            <a:off x="6983413" y="4889500"/>
            <a:ext cx="1366837" cy="1527175"/>
          </a:xfrm>
          <a:prstGeom prst="rect">
            <a:avLst/>
          </a:prstGeom>
          <a:noFill/>
          <a:ln w="9525">
            <a:noFill/>
            <a:miter lim="800000"/>
            <a:headEnd/>
            <a:tailEnd/>
          </a:ln>
        </p:spPr>
      </p:pic>
      <p:grpSp>
        <p:nvGrpSpPr>
          <p:cNvPr id="15386" name="31 Grupo"/>
          <p:cNvGrpSpPr>
            <a:grpSpLocks/>
          </p:cNvGrpSpPr>
          <p:nvPr/>
        </p:nvGrpSpPr>
        <p:grpSpPr bwMode="auto">
          <a:xfrm>
            <a:off x="6938963" y="4497388"/>
            <a:ext cx="285750" cy="307975"/>
            <a:chOff x="755576" y="4452238"/>
            <a:chExt cx="285824" cy="307777"/>
          </a:xfrm>
        </p:grpSpPr>
        <p:pic>
          <p:nvPicPr>
            <p:cNvPr id="15390" name="Picture 4"/>
            <p:cNvPicPr>
              <a:picLocks noChangeAspect="1" noChangeArrowheads="1"/>
            </p:cNvPicPr>
            <p:nvPr/>
          </p:nvPicPr>
          <p:blipFill>
            <a:blip r:embed="rId9" cstate="print"/>
            <a:srcRect/>
            <a:stretch>
              <a:fillRect/>
            </a:stretch>
          </p:blipFill>
          <p:spPr bwMode="auto">
            <a:xfrm>
              <a:off x="755650" y="4467225"/>
              <a:ext cx="285750" cy="285750"/>
            </a:xfrm>
            <a:prstGeom prst="rect">
              <a:avLst/>
            </a:prstGeom>
            <a:noFill/>
            <a:ln w="9525">
              <a:noFill/>
              <a:miter lim="800000"/>
              <a:headEnd/>
              <a:tailEnd/>
            </a:ln>
            <a:effectLst/>
          </p:spPr>
        </p:pic>
        <p:sp>
          <p:nvSpPr>
            <p:cNvPr id="15391" name="33 CuadroTexto"/>
            <p:cNvSpPr txBox="1">
              <a:spLocks noChangeArrowheads="1"/>
            </p:cNvSpPr>
            <p:nvPr/>
          </p:nvSpPr>
          <p:spPr bwMode="auto">
            <a:xfrm>
              <a:off x="755576" y="4452238"/>
              <a:ext cx="276038" cy="307777"/>
            </a:xfrm>
            <a:prstGeom prst="rect">
              <a:avLst/>
            </a:prstGeom>
            <a:noFill/>
            <a:ln w="9525">
              <a:noFill/>
              <a:miter lim="800000"/>
              <a:headEnd/>
              <a:tailEnd/>
            </a:ln>
          </p:spPr>
          <p:txBody>
            <a:bodyPr wrap="none">
              <a:spAutoFit/>
            </a:bodyPr>
            <a:lstStyle/>
            <a:p>
              <a:r>
                <a:rPr lang="ru-RU" sz="1400"/>
                <a:t>7</a:t>
              </a:r>
            </a:p>
          </p:txBody>
        </p:sp>
      </p:grpSp>
      <p:grpSp>
        <p:nvGrpSpPr>
          <p:cNvPr id="15387" name="34 Grupo"/>
          <p:cNvGrpSpPr>
            <a:grpSpLocks/>
          </p:cNvGrpSpPr>
          <p:nvPr/>
        </p:nvGrpSpPr>
        <p:grpSpPr bwMode="auto">
          <a:xfrm>
            <a:off x="742950" y="4857750"/>
            <a:ext cx="285750" cy="307975"/>
            <a:chOff x="755576" y="4452238"/>
            <a:chExt cx="285824" cy="307777"/>
          </a:xfrm>
        </p:grpSpPr>
        <p:pic>
          <p:nvPicPr>
            <p:cNvPr id="15388" name="Picture 4"/>
            <p:cNvPicPr>
              <a:picLocks noChangeAspect="1" noChangeArrowheads="1"/>
            </p:cNvPicPr>
            <p:nvPr/>
          </p:nvPicPr>
          <p:blipFill>
            <a:blip r:embed="rId9" cstate="print"/>
            <a:srcRect/>
            <a:stretch>
              <a:fillRect/>
            </a:stretch>
          </p:blipFill>
          <p:spPr bwMode="auto">
            <a:xfrm>
              <a:off x="755650" y="4467225"/>
              <a:ext cx="285750" cy="285750"/>
            </a:xfrm>
            <a:prstGeom prst="rect">
              <a:avLst/>
            </a:prstGeom>
            <a:noFill/>
            <a:ln w="9525">
              <a:noFill/>
              <a:miter lim="800000"/>
              <a:headEnd/>
              <a:tailEnd/>
            </a:ln>
            <a:effectLst/>
          </p:spPr>
        </p:pic>
        <p:sp>
          <p:nvSpPr>
            <p:cNvPr id="15389" name="36 CuadroTexto"/>
            <p:cNvSpPr txBox="1">
              <a:spLocks noChangeArrowheads="1"/>
            </p:cNvSpPr>
            <p:nvPr/>
          </p:nvSpPr>
          <p:spPr bwMode="auto">
            <a:xfrm>
              <a:off x="755576" y="4452238"/>
              <a:ext cx="276038" cy="307777"/>
            </a:xfrm>
            <a:prstGeom prst="rect">
              <a:avLst/>
            </a:prstGeom>
            <a:noFill/>
            <a:ln w="9525">
              <a:noFill/>
              <a:miter lim="800000"/>
              <a:headEnd/>
              <a:tailEnd/>
            </a:ln>
          </p:spPr>
          <p:txBody>
            <a:bodyPr wrap="none">
              <a:spAutoFit/>
            </a:bodyPr>
            <a:lstStyle/>
            <a:p>
              <a:r>
                <a:rPr lang="ru-RU" sz="1400"/>
                <a:t>7</a:t>
              </a:r>
            </a:p>
          </p:txBody>
        </p:sp>
      </p:grpSp>
      <p:sp>
        <p:nvSpPr>
          <p:cNvPr id="36"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37"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16387" name="6 CuadroTexto"/>
          <p:cNvSpPr txBox="1">
            <a:spLocks noChangeArrowheads="1"/>
          </p:cNvSpPr>
          <p:nvPr/>
        </p:nvSpPr>
        <p:spPr bwMode="auto">
          <a:xfrm>
            <a:off x="1187450" y="2708275"/>
            <a:ext cx="6913563" cy="4293483"/>
          </a:xfrm>
          <a:prstGeom prst="rect">
            <a:avLst/>
          </a:prstGeom>
          <a:noFill/>
          <a:ln w="9525">
            <a:noFill/>
            <a:miter lim="800000"/>
            <a:headEnd/>
            <a:tailEnd/>
          </a:ln>
        </p:spPr>
        <p:txBody>
          <a:bodyPr>
            <a:spAutoFit/>
          </a:bodyPr>
          <a:lstStyle/>
          <a:p>
            <a:r>
              <a:rPr lang="ru-RU" sz="1400" dirty="0"/>
              <a:t>Для сбора показаний измерений с помощью </a:t>
            </a:r>
            <a:r>
              <a:rPr lang="ru-RU" sz="1400" dirty="0" err="1"/>
              <a:t>Labdisc</a:t>
            </a:r>
            <a:r>
              <a:rPr lang="ru-RU" sz="1400" dirty="0"/>
              <a:t> и </a:t>
            </a:r>
            <a:r>
              <a:rPr lang="ru-RU" sz="1400" dirty="0" err="1"/>
              <a:t>термопарного</a:t>
            </a:r>
            <a:r>
              <a:rPr lang="ru-RU" sz="1400" dirty="0"/>
              <a:t> датчика, необходимо сделать следующие настройки:</a:t>
            </a:r>
          </a:p>
          <a:p>
            <a:r>
              <a:rPr lang="ru-RU" sz="1500" dirty="0"/>
              <a:t> </a:t>
            </a:r>
          </a:p>
          <a:p>
            <a:endParaRPr lang="ru-RU" sz="1500" dirty="0"/>
          </a:p>
          <a:p>
            <a:r>
              <a:rPr lang="ru-RU" sz="1600" dirty="0"/>
              <a:t>Включите </a:t>
            </a:r>
            <a:r>
              <a:rPr lang="ru-RU" sz="1600" dirty="0" err="1"/>
              <a:t>Labdisc</a:t>
            </a:r>
            <a:r>
              <a:rPr lang="ru-RU" sz="1600" dirty="0"/>
              <a:t>                 .       </a:t>
            </a:r>
          </a:p>
          <a:p>
            <a:endParaRPr lang="ru-RU" sz="1600" dirty="0"/>
          </a:p>
          <a:p>
            <a:r>
              <a:rPr lang="ru-RU" sz="1600" dirty="0"/>
              <a:t>Нажмите             </a:t>
            </a:r>
            <a:r>
              <a:rPr lang="ru-RU" sz="1600" dirty="0" smtClean="0"/>
              <a:t>	 </a:t>
            </a:r>
            <a:r>
              <a:rPr lang="ru-RU" sz="1600" dirty="0"/>
              <a:t>и выберите "УСТАНОВКА", нажав                  .</a:t>
            </a:r>
          </a:p>
          <a:p>
            <a:endParaRPr lang="ru-RU" sz="1600" dirty="0"/>
          </a:p>
          <a:p>
            <a:r>
              <a:rPr lang="ru-RU" sz="1600" dirty="0"/>
              <a:t>Затем выберите пункт "ЗАДАТЬ ДАТЧИКИ", нажав                 , и выберите "Напряжение".</a:t>
            </a:r>
          </a:p>
          <a:p>
            <a:endParaRPr lang="ru-RU" sz="1600" dirty="0"/>
          </a:p>
          <a:p>
            <a:r>
              <a:rPr lang="ru-RU" sz="1600" dirty="0"/>
              <a:t>В меню установки нажмите                    и выберите "ЧАСТОТА ВЫБОРКИ" с помощью                       .</a:t>
            </a:r>
          </a:p>
          <a:p>
            <a:endParaRPr lang="ru-RU" sz="1400" dirty="0"/>
          </a:p>
          <a:p>
            <a:endParaRPr lang="ru-RU" sz="1400" dirty="0"/>
          </a:p>
          <a:p>
            <a:endParaRPr lang="ru-RU" sz="1400" dirty="0"/>
          </a:p>
          <a:p>
            <a:endParaRPr lang="ru-RU" sz="1400" dirty="0"/>
          </a:p>
          <a:p>
            <a:endParaRPr lang="ru-RU" sz="1500" dirty="0"/>
          </a:p>
        </p:txBody>
      </p:sp>
      <p:pic>
        <p:nvPicPr>
          <p:cNvPr id="16388" name="12 Imagen"/>
          <p:cNvPicPr>
            <a:picLocks noChangeAspect="1"/>
          </p:cNvPicPr>
          <p:nvPr/>
        </p:nvPicPr>
        <p:blipFill>
          <a:blip r:embed="rId2" cstate="print"/>
          <a:srcRect/>
          <a:stretch>
            <a:fillRect/>
          </a:stretch>
        </p:blipFill>
        <p:spPr bwMode="auto">
          <a:xfrm>
            <a:off x="1042988" y="2276475"/>
            <a:ext cx="2800350" cy="323850"/>
          </a:xfrm>
          <a:prstGeom prst="rect">
            <a:avLst/>
          </a:prstGeom>
          <a:noFill/>
          <a:ln w="9525">
            <a:noFill/>
            <a:miter lim="800000"/>
            <a:headEnd/>
            <a:tailEnd/>
          </a:ln>
        </p:spPr>
      </p:pic>
      <p:sp>
        <p:nvSpPr>
          <p:cNvPr id="14" name="2 Subtítulo"/>
          <p:cNvSpPr txBox="1">
            <a:spLocks/>
          </p:cNvSpPr>
          <p:nvPr/>
        </p:nvSpPr>
        <p:spPr>
          <a:xfrm>
            <a:off x="1241425" y="2349500"/>
            <a:ext cx="2825750" cy="3587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Настройка Labdisc</a:t>
            </a:r>
            <a:endParaRPr lang="ru-RU" sz="2400" b="1" baseline="30000" dirty="0">
              <a:solidFill>
                <a:schemeClr val="bg1"/>
              </a:solidFill>
              <a:latin typeface="+mj-lt"/>
            </a:endParaRPr>
          </a:p>
        </p:txBody>
      </p:sp>
      <p:pic>
        <p:nvPicPr>
          <p:cNvPr id="16392" name="Picture 3"/>
          <p:cNvPicPr>
            <a:picLocks noChangeAspect="1" noChangeArrowheads="1"/>
          </p:cNvPicPr>
          <p:nvPr/>
        </p:nvPicPr>
        <p:blipFill>
          <a:blip r:embed="rId3" cstate="print"/>
          <a:srcRect/>
          <a:stretch>
            <a:fillRect/>
          </a:stretch>
        </p:blipFill>
        <p:spPr bwMode="auto">
          <a:xfrm>
            <a:off x="3797300" y="5398294"/>
            <a:ext cx="609600" cy="293687"/>
          </a:xfrm>
          <a:prstGeom prst="rect">
            <a:avLst/>
          </a:prstGeom>
          <a:noFill/>
          <a:ln w="9525">
            <a:noFill/>
            <a:miter lim="800000"/>
            <a:headEnd/>
            <a:tailEnd/>
          </a:ln>
          <a:effectLst/>
        </p:spPr>
      </p:pic>
      <p:pic>
        <p:nvPicPr>
          <p:cNvPr id="16393" name="Picture 4"/>
          <p:cNvPicPr>
            <a:picLocks noChangeAspect="1" noChangeArrowheads="1"/>
          </p:cNvPicPr>
          <p:nvPr/>
        </p:nvPicPr>
        <p:blipFill>
          <a:blip r:embed="rId4" cstate="print"/>
          <a:srcRect/>
          <a:stretch>
            <a:fillRect/>
          </a:stretch>
        </p:blipFill>
        <p:spPr bwMode="auto">
          <a:xfrm>
            <a:off x="2377282" y="5580062"/>
            <a:ext cx="611188" cy="301625"/>
          </a:xfrm>
          <a:prstGeom prst="rect">
            <a:avLst/>
          </a:prstGeom>
          <a:noFill/>
          <a:ln w="9525">
            <a:noFill/>
            <a:miter lim="800000"/>
            <a:headEnd/>
            <a:tailEnd/>
          </a:ln>
          <a:effectLst/>
        </p:spPr>
      </p:pic>
      <p:pic>
        <p:nvPicPr>
          <p:cNvPr id="16394" name="Picture 2"/>
          <p:cNvPicPr>
            <a:picLocks noChangeAspect="1" noChangeArrowheads="1"/>
          </p:cNvPicPr>
          <p:nvPr/>
        </p:nvPicPr>
        <p:blipFill>
          <a:blip r:embed="rId5" cstate="print"/>
          <a:srcRect/>
          <a:stretch>
            <a:fillRect/>
          </a:stretch>
        </p:blipFill>
        <p:spPr bwMode="auto">
          <a:xfrm>
            <a:off x="2916238" y="3644900"/>
            <a:ext cx="558800" cy="279400"/>
          </a:xfrm>
          <a:prstGeom prst="rect">
            <a:avLst/>
          </a:prstGeom>
          <a:noFill/>
          <a:ln w="9525">
            <a:noFill/>
            <a:miter lim="800000"/>
            <a:headEnd/>
            <a:tailEnd/>
          </a:ln>
          <a:effectLst/>
        </p:spPr>
      </p:pic>
      <p:pic>
        <p:nvPicPr>
          <p:cNvPr id="16395" name="Picture 3"/>
          <p:cNvPicPr>
            <a:picLocks noChangeAspect="1" noChangeArrowheads="1"/>
          </p:cNvPicPr>
          <p:nvPr/>
        </p:nvPicPr>
        <p:blipFill>
          <a:blip r:embed="rId3" cstate="print"/>
          <a:srcRect/>
          <a:stretch>
            <a:fillRect/>
          </a:stretch>
        </p:blipFill>
        <p:spPr bwMode="auto">
          <a:xfrm>
            <a:off x="2348706" y="4132263"/>
            <a:ext cx="611188" cy="293688"/>
          </a:xfrm>
          <a:prstGeom prst="rect">
            <a:avLst/>
          </a:prstGeom>
          <a:noFill/>
          <a:ln w="9525">
            <a:noFill/>
            <a:miter lim="800000"/>
            <a:headEnd/>
            <a:tailEnd/>
          </a:ln>
          <a:effectLst/>
        </p:spPr>
      </p:pic>
      <p:pic>
        <p:nvPicPr>
          <p:cNvPr id="16396" name="Picture 4"/>
          <p:cNvPicPr>
            <a:picLocks noChangeAspect="1" noChangeArrowheads="1"/>
          </p:cNvPicPr>
          <p:nvPr/>
        </p:nvPicPr>
        <p:blipFill>
          <a:blip r:embed="rId4" cstate="print"/>
          <a:srcRect/>
          <a:stretch>
            <a:fillRect/>
          </a:stretch>
        </p:blipFill>
        <p:spPr bwMode="auto">
          <a:xfrm>
            <a:off x="6144332" y="4084638"/>
            <a:ext cx="611187" cy="301625"/>
          </a:xfrm>
          <a:prstGeom prst="rect">
            <a:avLst/>
          </a:prstGeom>
          <a:noFill/>
          <a:ln w="9525">
            <a:noFill/>
            <a:miter lim="800000"/>
            <a:headEnd/>
            <a:tailEnd/>
          </a:ln>
          <a:effectLst/>
        </p:spPr>
      </p:pic>
      <p:pic>
        <p:nvPicPr>
          <p:cNvPr id="16397" name="Picture 4"/>
          <p:cNvPicPr>
            <a:picLocks noChangeAspect="1" noChangeArrowheads="1"/>
          </p:cNvPicPr>
          <p:nvPr/>
        </p:nvPicPr>
        <p:blipFill>
          <a:blip r:embed="rId4" cstate="print"/>
          <a:srcRect/>
          <a:stretch>
            <a:fillRect/>
          </a:stretch>
        </p:blipFill>
        <p:spPr bwMode="auto">
          <a:xfrm>
            <a:off x="5628481" y="4567238"/>
            <a:ext cx="611187" cy="301625"/>
          </a:xfrm>
          <a:prstGeom prst="rect">
            <a:avLst/>
          </a:prstGeom>
          <a:noFill/>
          <a:ln w="9525">
            <a:noFill/>
            <a:miter lim="800000"/>
            <a:headEnd/>
            <a:tailEnd/>
          </a:ln>
          <a:effectLst/>
        </p:spPr>
      </p:pic>
      <p:pic>
        <p:nvPicPr>
          <p:cNvPr id="16398" name="Picture 6"/>
          <p:cNvPicPr>
            <a:picLocks noChangeAspect="1" noChangeArrowheads="1"/>
          </p:cNvPicPr>
          <p:nvPr/>
        </p:nvPicPr>
        <p:blipFill>
          <a:blip r:embed="rId6" cstate="print"/>
          <a:srcRect/>
          <a:stretch>
            <a:fillRect/>
          </a:stretch>
        </p:blipFill>
        <p:spPr bwMode="auto">
          <a:xfrm>
            <a:off x="900113" y="3644900"/>
            <a:ext cx="285750" cy="285750"/>
          </a:xfrm>
          <a:prstGeom prst="rect">
            <a:avLst/>
          </a:prstGeom>
          <a:noFill/>
          <a:ln w="9525">
            <a:noFill/>
            <a:miter lim="800000"/>
            <a:headEnd/>
            <a:tailEnd/>
          </a:ln>
          <a:effectLst/>
        </p:spPr>
      </p:pic>
      <p:pic>
        <p:nvPicPr>
          <p:cNvPr id="16399" name="Picture 7"/>
          <p:cNvPicPr>
            <a:picLocks noChangeAspect="1" noChangeArrowheads="1"/>
          </p:cNvPicPr>
          <p:nvPr/>
        </p:nvPicPr>
        <p:blipFill>
          <a:blip r:embed="rId7" cstate="print"/>
          <a:srcRect/>
          <a:stretch>
            <a:fillRect/>
          </a:stretch>
        </p:blipFill>
        <p:spPr bwMode="auto">
          <a:xfrm>
            <a:off x="900113" y="4132263"/>
            <a:ext cx="285750" cy="285750"/>
          </a:xfrm>
          <a:prstGeom prst="rect">
            <a:avLst/>
          </a:prstGeom>
          <a:noFill/>
          <a:ln w="9525">
            <a:noFill/>
            <a:miter lim="800000"/>
            <a:headEnd/>
            <a:tailEnd/>
          </a:ln>
          <a:effectLst/>
        </p:spPr>
      </p:pic>
      <p:pic>
        <p:nvPicPr>
          <p:cNvPr id="16400" name="Picture 8"/>
          <p:cNvPicPr>
            <a:picLocks noChangeAspect="1" noChangeArrowheads="1"/>
          </p:cNvPicPr>
          <p:nvPr/>
        </p:nvPicPr>
        <p:blipFill>
          <a:blip r:embed="rId8" cstate="print"/>
          <a:srcRect/>
          <a:stretch>
            <a:fillRect/>
          </a:stretch>
        </p:blipFill>
        <p:spPr bwMode="auto">
          <a:xfrm>
            <a:off x="900113" y="4595813"/>
            <a:ext cx="285750" cy="285750"/>
          </a:xfrm>
          <a:prstGeom prst="rect">
            <a:avLst/>
          </a:prstGeom>
          <a:noFill/>
          <a:ln w="9525">
            <a:noFill/>
            <a:miter lim="800000"/>
            <a:headEnd/>
            <a:tailEnd/>
          </a:ln>
          <a:effectLst/>
        </p:spPr>
      </p:pic>
      <p:pic>
        <p:nvPicPr>
          <p:cNvPr id="16401" name="Picture 9"/>
          <p:cNvPicPr>
            <a:picLocks noChangeAspect="1" noChangeArrowheads="1"/>
          </p:cNvPicPr>
          <p:nvPr/>
        </p:nvPicPr>
        <p:blipFill>
          <a:blip r:embed="rId9" cstate="print"/>
          <a:srcRect/>
          <a:stretch>
            <a:fillRect/>
          </a:stretch>
        </p:blipFill>
        <p:spPr bwMode="auto">
          <a:xfrm>
            <a:off x="885826" y="5378450"/>
            <a:ext cx="285750" cy="285750"/>
          </a:xfrm>
          <a:prstGeom prst="rect">
            <a:avLst/>
          </a:prstGeom>
          <a:noFill/>
          <a:ln w="9525">
            <a:noFill/>
            <a:miter lim="800000"/>
            <a:headEnd/>
            <a:tailEnd/>
          </a:ln>
          <a:effectLst/>
        </p:spPr>
      </p:pic>
      <p:sp>
        <p:nvSpPr>
          <p:cNvPr id="18"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9"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17411" name="18 CuadroTexto"/>
          <p:cNvSpPr txBox="1">
            <a:spLocks noChangeArrowheads="1"/>
          </p:cNvSpPr>
          <p:nvPr/>
        </p:nvSpPr>
        <p:spPr bwMode="auto">
          <a:xfrm>
            <a:off x="1476375" y="2636838"/>
            <a:ext cx="6767513" cy="1554162"/>
          </a:xfrm>
          <a:prstGeom prst="rect">
            <a:avLst/>
          </a:prstGeom>
          <a:noFill/>
          <a:ln w="9525">
            <a:noFill/>
            <a:miter lim="800000"/>
            <a:headEnd/>
            <a:tailEnd/>
          </a:ln>
        </p:spPr>
        <p:txBody>
          <a:bodyPr>
            <a:spAutoFit/>
          </a:bodyPr>
          <a:lstStyle/>
          <a:p>
            <a:r>
              <a:rPr lang="ru-RU" sz="1600"/>
              <a:t>Выберите "РУЧНАЯ" с помощью                  , затем нажмите                       три раза, чтобы вернуться к измерениям, и запустите Labdisc, нажав                     . </a:t>
            </a:r>
          </a:p>
          <a:p>
            <a:endParaRPr lang="ru-RU" sz="1600"/>
          </a:p>
          <a:p>
            <a:r>
              <a:rPr lang="ru-RU" sz="1600"/>
              <a:t>После завершения измерений, остановите Labdisc, нажав                    (увидите указание "Нажмите кнопку ПРОКРУТКА, чтобы ОСТАНОВИТЬ") и нажмите  </a:t>
            </a:r>
          </a:p>
          <a:p>
            <a:endParaRPr lang="ru-RU" sz="1500"/>
          </a:p>
        </p:txBody>
      </p:sp>
      <p:pic>
        <p:nvPicPr>
          <p:cNvPr id="17414" name="Picture 2"/>
          <p:cNvPicPr>
            <a:picLocks noChangeAspect="1" noChangeArrowheads="1"/>
          </p:cNvPicPr>
          <p:nvPr/>
        </p:nvPicPr>
        <p:blipFill>
          <a:blip r:embed="rId2" cstate="print"/>
          <a:srcRect/>
          <a:stretch>
            <a:fillRect/>
          </a:stretch>
        </p:blipFill>
        <p:spPr bwMode="auto">
          <a:xfrm>
            <a:off x="6694488" y="2659063"/>
            <a:ext cx="558800" cy="279400"/>
          </a:xfrm>
          <a:prstGeom prst="rect">
            <a:avLst/>
          </a:prstGeom>
          <a:noFill/>
          <a:ln w="9525">
            <a:noFill/>
            <a:miter lim="800000"/>
            <a:headEnd/>
            <a:tailEnd/>
          </a:ln>
          <a:effectLst/>
        </p:spPr>
      </p:pic>
      <p:pic>
        <p:nvPicPr>
          <p:cNvPr id="17415" name="Picture 3"/>
          <p:cNvPicPr>
            <a:picLocks noChangeAspect="1" noChangeArrowheads="1"/>
          </p:cNvPicPr>
          <p:nvPr/>
        </p:nvPicPr>
        <p:blipFill>
          <a:blip r:embed="rId3" cstate="print"/>
          <a:srcRect/>
          <a:stretch>
            <a:fillRect/>
          </a:stretch>
        </p:blipFill>
        <p:spPr bwMode="auto">
          <a:xfrm>
            <a:off x="7343775" y="2932113"/>
            <a:ext cx="611187" cy="293688"/>
          </a:xfrm>
          <a:prstGeom prst="rect">
            <a:avLst/>
          </a:prstGeom>
          <a:noFill/>
          <a:ln w="9525">
            <a:noFill/>
            <a:miter lim="800000"/>
            <a:headEnd/>
            <a:tailEnd/>
          </a:ln>
          <a:effectLst/>
        </p:spPr>
      </p:pic>
      <p:pic>
        <p:nvPicPr>
          <p:cNvPr id="17416" name="Picture 4"/>
          <p:cNvPicPr>
            <a:picLocks noChangeAspect="1" noChangeArrowheads="1"/>
          </p:cNvPicPr>
          <p:nvPr/>
        </p:nvPicPr>
        <p:blipFill>
          <a:blip r:embed="rId4" cstate="print"/>
          <a:srcRect/>
          <a:stretch>
            <a:fillRect/>
          </a:stretch>
        </p:blipFill>
        <p:spPr bwMode="auto">
          <a:xfrm>
            <a:off x="4427984" y="2630488"/>
            <a:ext cx="609600" cy="301625"/>
          </a:xfrm>
          <a:prstGeom prst="rect">
            <a:avLst/>
          </a:prstGeom>
          <a:noFill/>
          <a:ln w="9525">
            <a:noFill/>
            <a:miter lim="800000"/>
            <a:headEnd/>
            <a:tailEnd/>
          </a:ln>
          <a:effectLst/>
        </p:spPr>
      </p:pic>
      <p:pic>
        <p:nvPicPr>
          <p:cNvPr id="17417" name="Picture 4"/>
          <p:cNvPicPr>
            <a:picLocks noChangeAspect="1" noChangeArrowheads="1"/>
          </p:cNvPicPr>
          <p:nvPr/>
        </p:nvPicPr>
        <p:blipFill>
          <a:blip r:embed="rId4" cstate="print"/>
          <a:srcRect/>
          <a:stretch>
            <a:fillRect/>
          </a:stretch>
        </p:blipFill>
        <p:spPr bwMode="auto">
          <a:xfrm>
            <a:off x="6875463" y="3357563"/>
            <a:ext cx="611187" cy="301625"/>
          </a:xfrm>
          <a:prstGeom prst="rect">
            <a:avLst/>
          </a:prstGeom>
          <a:noFill/>
          <a:ln w="9525">
            <a:noFill/>
            <a:miter lim="800000"/>
            <a:headEnd/>
            <a:tailEnd/>
          </a:ln>
          <a:effectLst/>
        </p:spPr>
      </p:pic>
      <p:pic>
        <p:nvPicPr>
          <p:cNvPr id="17418" name="Picture 3"/>
          <p:cNvPicPr>
            <a:picLocks noChangeAspect="1" noChangeArrowheads="1"/>
          </p:cNvPicPr>
          <p:nvPr/>
        </p:nvPicPr>
        <p:blipFill>
          <a:blip r:embed="rId3" cstate="print"/>
          <a:srcRect/>
          <a:stretch>
            <a:fillRect/>
          </a:stretch>
        </p:blipFill>
        <p:spPr bwMode="auto">
          <a:xfrm>
            <a:off x="2411760" y="3938588"/>
            <a:ext cx="611187" cy="293688"/>
          </a:xfrm>
          <a:prstGeom prst="rect">
            <a:avLst/>
          </a:prstGeom>
          <a:noFill/>
          <a:ln w="9525">
            <a:noFill/>
            <a:miter lim="800000"/>
            <a:headEnd/>
            <a:tailEnd/>
          </a:ln>
          <a:effectLst/>
        </p:spPr>
      </p:pic>
      <p:pic>
        <p:nvPicPr>
          <p:cNvPr id="17419" name="Picture 10"/>
          <p:cNvPicPr>
            <a:picLocks noChangeAspect="1" noChangeArrowheads="1"/>
          </p:cNvPicPr>
          <p:nvPr/>
        </p:nvPicPr>
        <p:blipFill>
          <a:blip r:embed="rId5" cstate="print"/>
          <a:srcRect/>
          <a:stretch>
            <a:fillRect/>
          </a:stretch>
        </p:blipFill>
        <p:spPr bwMode="auto">
          <a:xfrm>
            <a:off x="1187450" y="2708275"/>
            <a:ext cx="285750" cy="285750"/>
          </a:xfrm>
          <a:prstGeom prst="rect">
            <a:avLst/>
          </a:prstGeom>
          <a:noFill/>
          <a:ln w="9525">
            <a:noFill/>
            <a:miter lim="800000"/>
            <a:headEnd/>
            <a:tailEnd/>
          </a:ln>
          <a:effectLst/>
        </p:spPr>
      </p:pic>
      <p:pic>
        <p:nvPicPr>
          <p:cNvPr id="17420" name="Picture 11"/>
          <p:cNvPicPr>
            <a:picLocks noChangeAspect="1" noChangeArrowheads="1"/>
          </p:cNvPicPr>
          <p:nvPr/>
        </p:nvPicPr>
        <p:blipFill>
          <a:blip r:embed="rId6" cstate="print"/>
          <a:srcRect/>
          <a:stretch>
            <a:fillRect/>
          </a:stretch>
        </p:blipFill>
        <p:spPr bwMode="auto">
          <a:xfrm>
            <a:off x="1187450" y="3327400"/>
            <a:ext cx="285750" cy="285750"/>
          </a:xfrm>
          <a:prstGeom prst="rect">
            <a:avLst/>
          </a:prstGeom>
          <a:noFill/>
          <a:ln w="9525">
            <a:noFill/>
            <a:miter lim="800000"/>
            <a:headEnd/>
            <a:tailEnd/>
          </a:ln>
          <a:effectLst/>
        </p:spPr>
      </p:pic>
      <p:sp>
        <p:nvSpPr>
          <p:cNvPr id="15"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6"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Эксперимент</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18435" name="18 CuadroTexto"/>
          <p:cNvSpPr txBox="1">
            <a:spLocks noChangeArrowheads="1"/>
          </p:cNvSpPr>
          <p:nvPr/>
        </p:nvSpPr>
        <p:spPr bwMode="auto">
          <a:xfrm>
            <a:off x="1256778" y="2420938"/>
            <a:ext cx="7203654" cy="1815882"/>
          </a:xfrm>
          <a:prstGeom prst="rect">
            <a:avLst/>
          </a:prstGeom>
          <a:noFill/>
          <a:ln w="9525">
            <a:noFill/>
            <a:miter lim="800000"/>
            <a:headEnd/>
            <a:tailEnd/>
          </a:ln>
        </p:spPr>
        <p:txBody>
          <a:bodyPr wrap="square">
            <a:spAutoFit/>
          </a:bodyPr>
          <a:lstStyle/>
          <a:p>
            <a:pPr algn="just"/>
            <a:r>
              <a:rPr lang="ru-RU" sz="1400" dirty="0"/>
              <a:t>Составьте последовательную и параллельную цепи, как показано на рисунке, используя перечисленные выше материалы. С помощью плоскогубцев обеспечьте плотное присоединение медного проводника ко всем элементам цепи.</a:t>
            </a:r>
          </a:p>
          <a:p>
            <a:pPr algn="just"/>
            <a:endParaRPr lang="ru-RU" sz="1400" dirty="0"/>
          </a:p>
          <a:p>
            <a:pPr algn="just"/>
            <a:r>
              <a:rPr lang="ru-RU" sz="1400" dirty="0" smtClean="0"/>
              <a:t>Включите последовательную цепь и начните измерения. Зафиксируйте напряжение на R</a:t>
            </a:r>
            <a:r>
              <a:rPr lang="ru-RU" sz="1400" baseline="-25000" dirty="0" smtClean="0"/>
              <a:t>1 </a:t>
            </a:r>
            <a:r>
              <a:rPr lang="ru-RU" sz="1400" dirty="0" smtClean="0"/>
              <a:t>(V</a:t>
            </a:r>
            <a:r>
              <a:rPr lang="ru-RU" sz="1400" baseline="-25000" dirty="0" smtClean="0"/>
              <a:t>1</a:t>
            </a:r>
            <a:r>
              <a:rPr lang="ru-RU" sz="1400" dirty="0" smtClean="0"/>
              <a:t>), поместив электроды в точки схемы А и В. Когда показание стабилизируется, зафиксируйте его. Если напряжение окажется отрицательным, поменяйте местами электроды, то есть поместите красный вместо черного и наоборот.</a:t>
            </a:r>
          </a:p>
          <a:p>
            <a:pPr algn="just"/>
            <a:endParaRPr lang="ru-RU" sz="1400" dirty="0"/>
          </a:p>
        </p:txBody>
      </p:sp>
      <p:pic>
        <p:nvPicPr>
          <p:cNvPr id="18438" name="Picture 4"/>
          <p:cNvPicPr>
            <a:picLocks noChangeAspect="1" noChangeArrowheads="1"/>
          </p:cNvPicPr>
          <p:nvPr/>
        </p:nvPicPr>
        <p:blipFill>
          <a:blip r:embed="rId3" cstate="print"/>
          <a:srcRect/>
          <a:stretch>
            <a:fillRect/>
          </a:stretch>
        </p:blipFill>
        <p:spPr bwMode="auto">
          <a:xfrm>
            <a:off x="899592" y="2438400"/>
            <a:ext cx="285750" cy="285750"/>
          </a:xfrm>
          <a:prstGeom prst="rect">
            <a:avLst/>
          </a:prstGeom>
          <a:noFill/>
          <a:ln w="9525">
            <a:noFill/>
            <a:miter lim="800000"/>
            <a:headEnd/>
            <a:tailEnd/>
          </a:ln>
          <a:effectLst/>
        </p:spPr>
      </p:pic>
      <p:pic>
        <p:nvPicPr>
          <p:cNvPr id="16" name="Picture 5"/>
          <p:cNvPicPr>
            <a:picLocks noChangeAspect="1" noChangeArrowheads="1"/>
          </p:cNvPicPr>
          <p:nvPr/>
        </p:nvPicPr>
        <p:blipFill>
          <a:blip r:embed="rId4" cstate="print"/>
          <a:srcRect/>
          <a:stretch>
            <a:fillRect/>
          </a:stretch>
        </p:blipFill>
        <p:spPr bwMode="auto">
          <a:xfrm>
            <a:off x="899592" y="3071242"/>
            <a:ext cx="285750" cy="285750"/>
          </a:xfrm>
          <a:prstGeom prst="rect">
            <a:avLst/>
          </a:prstGeom>
          <a:noFill/>
          <a:ln w="9525">
            <a:noFill/>
            <a:miter lim="800000"/>
            <a:headEnd/>
            <a:tailEnd/>
          </a:ln>
          <a:effectLst/>
        </p:spPr>
      </p:pic>
      <p:pic>
        <p:nvPicPr>
          <p:cNvPr id="17" name="2 Imagen"/>
          <p:cNvPicPr>
            <a:picLocks noChangeAspect="1"/>
          </p:cNvPicPr>
          <p:nvPr/>
        </p:nvPicPr>
        <p:blipFill>
          <a:blip r:embed="rId5" cstate="print"/>
          <a:srcRect l="4662" t="8424" r="6001" b="3200"/>
          <a:stretch>
            <a:fillRect/>
          </a:stretch>
        </p:blipFill>
        <p:spPr bwMode="auto">
          <a:xfrm>
            <a:off x="2555776" y="4273862"/>
            <a:ext cx="4446736" cy="2179474"/>
          </a:xfrm>
          <a:prstGeom prst="rect">
            <a:avLst/>
          </a:prstGeom>
          <a:noFill/>
          <a:ln w="9525">
            <a:noFill/>
            <a:miter lim="800000"/>
            <a:headEnd/>
            <a:tailEnd/>
          </a:ln>
        </p:spPr>
      </p:pic>
      <p:sp>
        <p:nvSpPr>
          <p:cNvPr id="18" name="11 Rectángulo"/>
          <p:cNvSpPr>
            <a:spLocks noChangeArrowheads="1"/>
          </p:cNvSpPr>
          <p:nvPr/>
        </p:nvSpPr>
        <p:spPr bwMode="auto">
          <a:xfrm>
            <a:off x="1188790" y="4374976"/>
            <a:ext cx="2375098" cy="307777"/>
          </a:xfrm>
          <a:prstGeom prst="rect">
            <a:avLst/>
          </a:prstGeom>
          <a:noFill/>
          <a:ln w="9525">
            <a:noFill/>
            <a:miter lim="800000"/>
            <a:headEnd/>
            <a:tailEnd/>
          </a:ln>
        </p:spPr>
        <p:txBody>
          <a:bodyPr wrap="square">
            <a:spAutoFit/>
          </a:bodyPr>
          <a:lstStyle/>
          <a:p>
            <a:r>
              <a:rPr lang="ru-RU" sz="1400" b="1" dirty="0"/>
              <a:t>Последовательная цепь</a:t>
            </a:r>
          </a:p>
        </p:txBody>
      </p:sp>
      <p:sp>
        <p:nvSpPr>
          <p:cNvPr id="10"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1"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Эксперимент</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8" name="8 Rectángulo"/>
          <p:cNvSpPr>
            <a:spLocks noChangeArrowheads="1"/>
          </p:cNvSpPr>
          <p:nvPr/>
        </p:nvSpPr>
        <p:spPr bwMode="auto">
          <a:xfrm>
            <a:off x="1691680" y="4437112"/>
            <a:ext cx="2016224" cy="307975"/>
          </a:xfrm>
          <a:prstGeom prst="rect">
            <a:avLst/>
          </a:prstGeom>
          <a:noFill/>
          <a:ln w="9525">
            <a:noFill/>
            <a:miter lim="800000"/>
            <a:headEnd/>
            <a:tailEnd/>
          </a:ln>
        </p:spPr>
        <p:txBody>
          <a:bodyPr wrap="square">
            <a:spAutoFit/>
          </a:bodyPr>
          <a:lstStyle/>
          <a:p>
            <a:r>
              <a:rPr lang="ru-RU" sz="1400" b="1" dirty="0"/>
              <a:t>Параллельная цепь</a:t>
            </a:r>
          </a:p>
        </p:txBody>
      </p:sp>
      <p:sp>
        <p:nvSpPr>
          <p:cNvPr id="9" name="8 Rectángulo"/>
          <p:cNvSpPr/>
          <p:nvPr/>
        </p:nvSpPr>
        <p:spPr>
          <a:xfrm>
            <a:off x="1259632" y="2276872"/>
            <a:ext cx="7128792" cy="1600438"/>
          </a:xfrm>
          <a:prstGeom prst="rect">
            <a:avLst/>
          </a:prstGeom>
        </p:spPr>
        <p:txBody>
          <a:bodyPr wrap="square">
            <a:spAutoFit/>
          </a:bodyPr>
          <a:lstStyle/>
          <a:p>
            <a:pPr algn="just"/>
            <a:r>
              <a:rPr lang="ru-RU" sz="1400" dirty="0" smtClean="0"/>
              <a:t>Повторите пункт 2, зафиксировав напряжение между точками B и C (V</a:t>
            </a:r>
            <a:r>
              <a:rPr lang="ru-RU" sz="1400" baseline="-25000" dirty="0" smtClean="0"/>
              <a:t>2</a:t>
            </a:r>
            <a:r>
              <a:rPr lang="ru-RU" sz="1400" dirty="0" smtClean="0"/>
              <a:t>), между точками C и D (V</a:t>
            </a:r>
            <a:r>
              <a:rPr lang="ru-RU" sz="1400" baseline="-25000" dirty="0" smtClean="0"/>
              <a:t>3</a:t>
            </a:r>
            <a:r>
              <a:rPr lang="ru-RU" sz="1400" dirty="0" smtClean="0"/>
              <a:t>), а также между A и D (V</a:t>
            </a:r>
            <a:r>
              <a:rPr lang="ru-RU" sz="1400" baseline="-25000" dirty="0" smtClean="0"/>
              <a:t>T</a:t>
            </a:r>
            <a:r>
              <a:rPr lang="ru-RU" sz="1400" dirty="0" smtClean="0"/>
              <a:t>).</a:t>
            </a:r>
            <a:r>
              <a:rPr lang="ru-RU" dirty="0" smtClean="0"/>
              <a:t> </a:t>
            </a:r>
            <a:r>
              <a:rPr lang="ru-RU" sz="1400" dirty="0" smtClean="0"/>
              <a:t>По завершении измерения напряжения в последовательной цепи, разомкните выключатель и включите параллельную цепь.</a:t>
            </a:r>
          </a:p>
          <a:p>
            <a:pPr algn="just"/>
            <a:endParaRPr lang="ru-RU" sz="1400" dirty="0"/>
          </a:p>
          <a:p>
            <a:pPr algn="just"/>
            <a:r>
              <a:rPr lang="ru-RU" sz="1400" dirty="0" smtClean="0"/>
              <a:t>Зафиксируйте напряжение между точками A и B (V</a:t>
            </a:r>
            <a:r>
              <a:rPr lang="ru-RU" sz="1400" baseline="-25000" dirty="0" smtClean="0"/>
              <a:t>1</a:t>
            </a:r>
            <a:r>
              <a:rPr lang="ru-RU" sz="1400" dirty="0" smtClean="0"/>
              <a:t>), C и D (V</a:t>
            </a:r>
            <a:r>
              <a:rPr lang="ru-RU" sz="1400" baseline="-25000" dirty="0" smtClean="0"/>
              <a:t>2</a:t>
            </a:r>
            <a:r>
              <a:rPr lang="ru-RU" sz="1400" dirty="0" smtClean="0"/>
              <a:t>), E и F (V</a:t>
            </a:r>
            <a:r>
              <a:rPr lang="ru-RU" sz="1400" baseline="-25000" dirty="0" smtClean="0"/>
              <a:t>3</a:t>
            </a:r>
            <a:r>
              <a:rPr lang="ru-RU" sz="1400" dirty="0" smtClean="0"/>
              <a:t>), а также между G и H (V</a:t>
            </a:r>
            <a:r>
              <a:rPr lang="ru-RU" sz="1400" baseline="-25000" dirty="0" smtClean="0"/>
              <a:t>T</a:t>
            </a:r>
            <a:r>
              <a:rPr lang="ru-RU" sz="1400" dirty="0" smtClean="0"/>
              <a:t>). По завершении прекратите фиксацию.</a:t>
            </a:r>
          </a:p>
          <a:p>
            <a:pPr algn="just"/>
            <a:endParaRPr lang="ru-RU" sz="1400" dirty="0"/>
          </a:p>
        </p:txBody>
      </p:sp>
      <p:pic>
        <p:nvPicPr>
          <p:cNvPr id="11" name="Picture 7"/>
          <p:cNvPicPr>
            <a:picLocks noChangeAspect="1" noChangeArrowheads="1"/>
          </p:cNvPicPr>
          <p:nvPr/>
        </p:nvPicPr>
        <p:blipFill>
          <a:blip r:embed="rId2" cstate="print"/>
          <a:srcRect/>
          <a:stretch>
            <a:fillRect/>
          </a:stretch>
        </p:blipFill>
        <p:spPr bwMode="auto">
          <a:xfrm>
            <a:off x="899592" y="3212480"/>
            <a:ext cx="285750" cy="285750"/>
          </a:xfrm>
          <a:prstGeom prst="rect">
            <a:avLst/>
          </a:prstGeom>
          <a:noFill/>
          <a:ln w="9525">
            <a:noFill/>
            <a:miter lim="800000"/>
            <a:headEnd/>
            <a:tailEnd/>
          </a:ln>
          <a:effectLst/>
        </p:spPr>
      </p:pic>
      <p:pic>
        <p:nvPicPr>
          <p:cNvPr id="12" name="Picture 6"/>
          <p:cNvPicPr>
            <a:picLocks noChangeAspect="1" noChangeArrowheads="1"/>
          </p:cNvPicPr>
          <p:nvPr/>
        </p:nvPicPr>
        <p:blipFill>
          <a:blip r:embed="rId3" cstate="print"/>
          <a:srcRect/>
          <a:stretch>
            <a:fillRect/>
          </a:stretch>
        </p:blipFill>
        <p:spPr bwMode="auto">
          <a:xfrm>
            <a:off x="899592" y="2348880"/>
            <a:ext cx="285750" cy="285750"/>
          </a:xfrm>
          <a:prstGeom prst="rect">
            <a:avLst/>
          </a:prstGeom>
          <a:noFill/>
          <a:ln w="9525">
            <a:noFill/>
            <a:miter lim="800000"/>
            <a:headEnd/>
            <a:tailEnd/>
          </a:ln>
          <a:effectLst/>
        </p:spPr>
      </p:pic>
      <p:pic>
        <p:nvPicPr>
          <p:cNvPr id="17" name="6 Imagen"/>
          <p:cNvPicPr>
            <a:picLocks noChangeAspect="1"/>
          </p:cNvPicPr>
          <p:nvPr/>
        </p:nvPicPr>
        <p:blipFill>
          <a:blip r:embed="rId4" cstate="print"/>
          <a:srcRect/>
          <a:stretch>
            <a:fillRect/>
          </a:stretch>
        </p:blipFill>
        <p:spPr bwMode="auto">
          <a:xfrm>
            <a:off x="2411760" y="3678860"/>
            <a:ext cx="4608512" cy="3062508"/>
          </a:xfrm>
          <a:prstGeom prst="rect">
            <a:avLst/>
          </a:prstGeom>
          <a:noFill/>
          <a:ln w="9525">
            <a:noFill/>
            <a:miter lim="800000"/>
            <a:headEnd/>
            <a:tailEnd/>
          </a:ln>
        </p:spPr>
      </p:pic>
      <p:sp>
        <p:nvSpPr>
          <p:cNvPr id="10"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5"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Эксперимент</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pic>
        <p:nvPicPr>
          <p:cNvPr id="20489" name="Picture 2"/>
          <p:cNvPicPr>
            <a:picLocks noChangeAspect="1" noChangeArrowheads="1"/>
          </p:cNvPicPr>
          <p:nvPr/>
        </p:nvPicPr>
        <p:blipFill>
          <a:blip r:embed="rId3" cstate="print"/>
          <a:srcRect/>
          <a:stretch>
            <a:fillRect/>
          </a:stretch>
        </p:blipFill>
        <p:spPr bwMode="auto">
          <a:xfrm>
            <a:off x="1331640" y="2927226"/>
            <a:ext cx="285750" cy="285750"/>
          </a:xfrm>
          <a:prstGeom prst="rect">
            <a:avLst/>
          </a:prstGeom>
          <a:noFill/>
          <a:ln w="9525">
            <a:noFill/>
            <a:miter lim="800000"/>
            <a:headEnd/>
            <a:tailEnd/>
          </a:ln>
          <a:effectLst/>
        </p:spPr>
      </p:pic>
      <p:sp>
        <p:nvSpPr>
          <p:cNvPr id="12" name="14 Rectángulo"/>
          <p:cNvSpPr>
            <a:spLocks noChangeArrowheads="1"/>
          </p:cNvSpPr>
          <p:nvPr/>
        </p:nvSpPr>
        <p:spPr bwMode="auto">
          <a:xfrm>
            <a:off x="1692275" y="2852936"/>
            <a:ext cx="6192838" cy="2308324"/>
          </a:xfrm>
          <a:prstGeom prst="rect">
            <a:avLst/>
          </a:prstGeom>
          <a:noFill/>
          <a:ln w="9525">
            <a:noFill/>
            <a:miter lim="800000"/>
            <a:headEnd/>
            <a:tailEnd/>
          </a:ln>
        </p:spPr>
        <p:txBody>
          <a:bodyPr>
            <a:spAutoFit/>
          </a:bodyPr>
          <a:lstStyle/>
          <a:p>
            <a:pPr algn="just"/>
            <a:r>
              <a:rPr lang="ru-RU" sz="1400" dirty="0" smtClean="0"/>
              <a:t>Измените конфигурацию датчика путем настройки Labdisc. В пункте 4 выберите датчик тока. Включите последовательную цепь и зафиксируйте значения тока I</a:t>
            </a:r>
            <a:r>
              <a:rPr lang="ru-RU" sz="1400" baseline="-25000" dirty="0" smtClean="0"/>
              <a:t>1</a:t>
            </a:r>
            <a:r>
              <a:rPr lang="ru-RU" sz="1400" dirty="0" smtClean="0"/>
              <a:t>, I</a:t>
            </a:r>
            <a:r>
              <a:rPr lang="ru-RU" sz="1400" baseline="-25000" dirty="0" smtClean="0"/>
              <a:t>2</a:t>
            </a:r>
            <a:r>
              <a:rPr lang="ru-RU" sz="1400" dirty="0" smtClean="0"/>
              <a:t> и I</a:t>
            </a:r>
            <a:r>
              <a:rPr lang="ru-RU" sz="1400" baseline="-25000" dirty="0" smtClean="0"/>
              <a:t>3</a:t>
            </a:r>
            <a:r>
              <a:rPr lang="ru-RU" sz="1400" dirty="0" smtClean="0"/>
              <a:t>. После завершения выключите Labdisc.</a:t>
            </a:r>
          </a:p>
          <a:p>
            <a:pPr algn="just"/>
            <a:endParaRPr lang="ru-RU" sz="1600" dirty="0" smtClean="0"/>
          </a:p>
          <a:p>
            <a:pPr algn="just"/>
            <a:r>
              <a:rPr lang="ru-RU" sz="1400" dirty="0" smtClean="0"/>
              <a:t>Включите параллельную цепь и зафиксируйте значения тока I</a:t>
            </a:r>
            <a:r>
              <a:rPr lang="ru-RU" sz="1400" baseline="-25000" dirty="0"/>
              <a:t>1</a:t>
            </a:r>
            <a:r>
              <a:rPr lang="ru-RU" sz="1400" dirty="0" smtClean="0"/>
              <a:t>, I</a:t>
            </a:r>
            <a:r>
              <a:rPr lang="ru-RU" sz="1400" baseline="-25000" dirty="0"/>
              <a:t>2</a:t>
            </a:r>
            <a:r>
              <a:rPr lang="ru-RU" sz="1400" dirty="0" smtClean="0"/>
              <a:t> и I</a:t>
            </a:r>
            <a:r>
              <a:rPr lang="ru-RU" sz="1400" baseline="-25000" dirty="0"/>
              <a:t>3</a:t>
            </a:r>
            <a:r>
              <a:rPr lang="ru-RU" sz="1400" dirty="0" smtClean="0"/>
              <a:t>. После завершения выключите Labdisc.</a:t>
            </a:r>
          </a:p>
          <a:p>
            <a:pPr algn="just"/>
            <a:endParaRPr lang="ru-RU" sz="1600" dirty="0"/>
          </a:p>
          <a:p>
            <a:pPr algn="just"/>
            <a:r>
              <a:rPr lang="ru-RU" sz="1400" dirty="0"/>
              <a:t>И наконец, понаблюдайте, что происходит в обеих цепях при отключении каждой нагрузки. Например, отключите R</a:t>
            </a:r>
            <a:r>
              <a:rPr lang="ru-RU" sz="1400" baseline="-25000" dirty="0"/>
              <a:t>1</a:t>
            </a:r>
            <a:r>
              <a:rPr lang="ru-RU" sz="1400" dirty="0"/>
              <a:t> и заметьте, что произойдет. Проделайте то же с L</a:t>
            </a:r>
            <a:r>
              <a:rPr lang="ru-RU" sz="1400" baseline="-25000" dirty="0"/>
              <a:t>2</a:t>
            </a:r>
            <a:r>
              <a:rPr lang="ru-RU" sz="1400" dirty="0"/>
              <a:t> и L</a:t>
            </a:r>
            <a:r>
              <a:rPr lang="ru-RU" sz="1400" baseline="-25000" dirty="0"/>
              <a:t>3</a:t>
            </a:r>
            <a:r>
              <a:rPr lang="ru-RU" sz="1400" dirty="0"/>
              <a:t>.</a:t>
            </a:r>
          </a:p>
        </p:txBody>
      </p:sp>
      <p:pic>
        <p:nvPicPr>
          <p:cNvPr id="13" name="Picture 3"/>
          <p:cNvPicPr>
            <a:picLocks noChangeAspect="1" noChangeArrowheads="1"/>
          </p:cNvPicPr>
          <p:nvPr/>
        </p:nvPicPr>
        <p:blipFill>
          <a:blip r:embed="rId4" cstate="print"/>
          <a:srcRect/>
          <a:stretch>
            <a:fillRect/>
          </a:stretch>
        </p:blipFill>
        <p:spPr bwMode="auto">
          <a:xfrm>
            <a:off x="1331640" y="3791322"/>
            <a:ext cx="285750" cy="285750"/>
          </a:xfrm>
          <a:prstGeom prst="rect">
            <a:avLst/>
          </a:prstGeom>
          <a:noFill/>
          <a:ln w="9525">
            <a:noFill/>
            <a:miter lim="800000"/>
            <a:headEnd/>
            <a:tailEnd/>
          </a:ln>
          <a:effectLst/>
        </p:spPr>
      </p:pic>
      <p:pic>
        <p:nvPicPr>
          <p:cNvPr id="14" name="Picture 4"/>
          <p:cNvPicPr>
            <a:picLocks noChangeAspect="1" noChangeArrowheads="1"/>
          </p:cNvPicPr>
          <p:nvPr/>
        </p:nvPicPr>
        <p:blipFill>
          <a:blip r:embed="rId5" cstate="print"/>
          <a:srcRect/>
          <a:stretch>
            <a:fillRect/>
          </a:stretch>
        </p:blipFill>
        <p:spPr bwMode="auto">
          <a:xfrm>
            <a:off x="1331640" y="4439394"/>
            <a:ext cx="285750" cy="285750"/>
          </a:xfrm>
          <a:prstGeom prst="rect">
            <a:avLst/>
          </a:prstGeom>
          <a:noFill/>
          <a:ln w="9525">
            <a:noFill/>
            <a:miter lim="800000"/>
            <a:headEnd/>
            <a:tailEnd/>
          </a:ln>
          <a:effectLst/>
        </p:spPr>
      </p:pic>
      <p:sp>
        <p:nvSpPr>
          <p:cNvPr id="9"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5"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22531" name="22 CuadroTexto"/>
          <p:cNvSpPr txBox="1">
            <a:spLocks noChangeArrowheads="1"/>
          </p:cNvSpPr>
          <p:nvPr/>
        </p:nvSpPr>
        <p:spPr bwMode="auto">
          <a:xfrm>
            <a:off x="1476375" y="2767013"/>
            <a:ext cx="6624638" cy="2708275"/>
          </a:xfrm>
          <a:prstGeom prst="rect">
            <a:avLst/>
          </a:prstGeom>
          <a:noFill/>
          <a:ln w="9525">
            <a:noFill/>
            <a:miter lim="800000"/>
            <a:headEnd/>
            <a:tailEnd/>
          </a:ln>
        </p:spPr>
        <p:txBody>
          <a:bodyPr>
            <a:spAutoFit/>
          </a:bodyPr>
          <a:lstStyle/>
          <a:p>
            <a:pPr algn="just"/>
            <a:r>
              <a:rPr lang="ru-RU" sz="1400" dirty="0"/>
              <a:t>Подключите Labdisc к компьютеру с помощью соединительного кабеля USB или беспроводного канала связи Bluetooth.</a:t>
            </a:r>
          </a:p>
          <a:p>
            <a:pPr algn="just"/>
            <a:endParaRPr lang="ru-RU" sz="1400" dirty="0"/>
          </a:p>
          <a:p>
            <a:pPr algn="just"/>
            <a:r>
              <a:rPr lang="ru-RU" sz="1400" dirty="0"/>
              <a:t>В верхнем меню нажмите кнопку                   и выберите                  .</a:t>
            </a:r>
          </a:p>
          <a:p>
            <a:pPr algn="just"/>
            <a:endParaRPr lang="ru-RU" sz="1600" dirty="0"/>
          </a:p>
          <a:p>
            <a:pPr algn="just"/>
            <a:r>
              <a:rPr lang="ru-RU" sz="1400" dirty="0"/>
              <a:t>Посмотрите на график на экране.</a:t>
            </a:r>
          </a:p>
          <a:p>
            <a:pPr algn="just"/>
            <a:endParaRPr lang="ru-RU" sz="1400" dirty="0"/>
          </a:p>
          <a:p>
            <a:pPr algn="just"/>
            <a:r>
              <a:rPr lang="ru-RU" sz="1400" dirty="0"/>
              <a:t>Нажмите кнопку           и нанесите на график примечания с указанием переменной, которая измерялась для каждого вертикального столбца. Пометьте, какие столбцы относятся к параллельной цепи, а какие - к последовательной.</a:t>
            </a:r>
          </a:p>
          <a:p>
            <a:pPr algn="just"/>
            <a:endParaRPr lang="ru-RU" sz="1400" dirty="0"/>
          </a:p>
          <a:p>
            <a:pPr algn="just"/>
            <a:r>
              <a:rPr lang="ru-RU" sz="1400" dirty="0"/>
              <a:t>Повторите процедуру, начиная с пункта 2, и выберите последний эксперимент.</a:t>
            </a:r>
          </a:p>
        </p:txBody>
      </p:sp>
      <p:pic>
        <p:nvPicPr>
          <p:cNvPr id="22532" name="Picture 2"/>
          <p:cNvPicPr>
            <a:picLocks noChangeAspect="1" noChangeArrowheads="1"/>
          </p:cNvPicPr>
          <p:nvPr/>
        </p:nvPicPr>
        <p:blipFill>
          <a:blip r:embed="rId3" cstate="print"/>
          <a:srcRect/>
          <a:stretch>
            <a:fillRect/>
          </a:stretch>
        </p:blipFill>
        <p:spPr bwMode="auto">
          <a:xfrm>
            <a:off x="1117600" y="2781300"/>
            <a:ext cx="285750" cy="285750"/>
          </a:xfrm>
          <a:prstGeom prst="rect">
            <a:avLst/>
          </a:prstGeom>
          <a:noFill/>
          <a:ln w="9525">
            <a:noFill/>
            <a:miter lim="800000"/>
            <a:headEnd/>
            <a:tailEnd/>
          </a:ln>
          <a:effectLst/>
        </p:spPr>
      </p:pic>
      <p:pic>
        <p:nvPicPr>
          <p:cNvPr id="22533" name="Picture 3"/>
          <p:cNvPicPr>
            <a:picLocks noChangeAspect="1" noChangeArrowheads="1"/>
          </p:cNvPicPr>
          <p:nvPr/>
        </p:nvPicPr>
        <p:blipFill>
          <a:blip r:embed="rId4" cstate="print"/>
          <a:srcRect/>
          <a:stretch>
            <a:fillRect/>
          </a:stretch>
        </p:blipFill>
        <p:spPr bwMode="auto">
          <a:xfrm>
            <a:off x="1116013" y="3398838"/>
            <a:ext cx="285750" cy="285750"/>
          </a:xfrm>
          <a:prstGeom prst="rect">
            <a:avLst/>
          </a:prstGeom>
          <a:noFill/>
          <a:ln w="9525">
            <a:noFill/>
            <a:miter lim="800000"/>
            <a:headEnd/>
            <a:tailEnd/>
          </a:ln>
          <a:effectLst/>
        </p:spPr>
      </p:pic>
      <p:pic>
        <p:nvPicPr>
          <p:cNvPr id="22534" name="Picture 4"/>
          <p:cNvPicPr>
            <a:picLocks noChangeAspect="1" noChangeArrowheads="1"/>
          </p:cNvPicPr>
          <p:nvPr/>
        </p:nvPicPr>
        <p:blipFill>
          <a:blip r:embed="rId5" cstate="print"/>
          <a:srcRect/>
          <a:stretch>
            <a:fillRect/>
          </a:stretch>
        </p:blipFill>
        <p:spPr bwMode="auto">
          <a:xfrm>
            <a:off x="1116013" y="3863975"/>
            <a:ext cx="285750" cy="285750"/>
          </a:xfrm>
          <a:prstGeom prst="rect">
            <a:avLst/>
          </a:prstGeom>
          <a:noFill/>
          <a:ln w="9525">
            <a:noFill/>
            <a:miter lim="800000"/>
            <a:headEnd/>
            <a:tailEnd/>
          </a:ln>
          <a:effectLst/>
        </p:spPr>
      </p:pic>
      <p:pic>
        <p:nvPicPr>
          <p:cNvPr id="22537" name="Picture 5"/>
          <p:cNvPicPr>
            <a:picLocks noChangeAspect="1" noChangeArrowheads="1"/>
          </p:cNvPicPr>
          <p:nvPr/>
        </p:nvPicPr>
        <p:blipFill>
          <a:blip r:embed="rId6" cstate="print"/>
          <a:srcRect/>
          <a:stretch>
            <a:fillRect/>
          </a:stretch>
        </p:blipFill>
        <p:spPr bwMode="auto">
          <a:xfrm>
            <a:off x="1117600" y="4292600"/>
            <a:ext cx="285750" cy="285750"/>
          </a:xfrm>
          <a:prstGeom prst="rect">
            <a:avLst/>
          </a:prstGeom>
          <a:noFill/>
          <a:ln w="9525">
            <a:noFill/>
            <a:miter lim="800000"/>
            <a:headEnd/>
            <a:tailEnd/>
          </a:ln>
          <a:effectLst/>
        </p:spPr>
      </p:pic>
      <p:pic>
        <p:nvPicPr>
          <p:cNvPr id="22538" name="Picture 6"/>
          <p:cNvPicPr>
            <a:picLocks noChangeAspect="1" noChangeArrowheads="1"/>
          </p:cNvPicPr>
          <p:nvPr/>
        </p:nvPicPr>
        <p:blipFill>
          <a:blip r:embed="rId7" cstate="print"/>
          <a:srcRect/>
          <a:stretch>
            <a:fillRect/>
          </a:stretch>
        </p:blipFill>
        <p:spPr bwMode="auto">
          <a:xfrm>
            <a:off x="1117600" y="5084763"/>
            <a:ext cx="285750" cy="285750"/>
          </a:xfrm>
          <a:prstGeom prst="rect">
            <a:avLst/>
          </a:prstGeom>
          <a:noFill/>
          <a:ln w="9525">
            <a:noFill/>
            <a:miter lim="800000"/>
            <a:headEnd/>
            <a:tailEnd/>
          </a:ln>
          <a:effectLst/>
        </p:spPr>
      </p:pic>
      <p:pic>
        <p:nvPicPr>
          <p:cNvPr id="22539" name="Picture 2"/>
          <p:cNvPicPr>
            <a:picLocks noChangeAspect="1" noChangeArrowheads="1"/>
          </p:cNvPicPr>
          <p:nvPr/>
        </p:nvPicPr>
        <p:blipFill>
          <a:blip r:embed="rId8" cstate="print"/>
          <a:srcRect/>
          <a:stretch>
            <a:fillRect/>
          </a:stretch>
        </p:blipFill>
        <p:spPr bwMode="auto">
          <a:xfrm>
            <a:off x="4236838" y="3398838"/>
            <a:ext cx="503237" cy="373062"/>
          </a:xfrm>
          <a:prstGeom prst="rect">
            <a:avLst/>
          </a:prstGeom>
          <a:noFill/>
          <a:ln w="9525">
            <a:noFill/>
            <a:miter lim="800000"/>
            <a:headEnd/>
            <a:tailEnd/>
          </a:ln>
          <a:effectLst/>
        </p:spPr>
      </p:pic>
      <p:pic>
        <p:nvPicPr>
          <p:cNvPr id="22540" name="Picture 4"/>
          <p:cNvPicPr>
            <a:picLocks noChangeAspect="1" noChangeArrowheads="1"/>
          </p:cNvPicPr>
          <p:nvPr/>
        </p:nvPicPr>
        <p:blipFill>
          <a:blip r:embed="rId9" cstate="print"/>
          <a:srcRect/>
          <a:stretch>
            <a:fillRect/>
          </a:stretch>
        </p:blipFill>
        <p:spPr bwMode="auto">
          <a:xfrm>
            <a:off x="2896866" y="4271334"/>
            <a:ext cx="431800" cy="371475"/>
          </a:xfrm>
          <a:prstGeom prst="rect">
            <a:avLst/>
          </a:prstGeom>
          <a:noFill/>
          <a:ln w="9525">
            <a:noFill/>
            <a:miter lim="800000"/>
            <a:headEnd/>
            <a:tailEnd/>
          </a:ln>
          <a:effectLst/>
        </p:spPr>
      </p:pic>
      <p:pic>
        <p:nvPicPr>
          <p:cNvPr id="22541" name="25 Imagen"/>
          <p:cNvPicPr>
            <a:picLocks noChangeAspect="1" noChangeArrowheads="1"/>
          </p:cNvPicPr>
          <p:nvPr/>
        </p:nvPicPr>
        <p:blipFill>
          <a:blip r:embed="rId10" cstate="print"/>
          <a:srcRect r="25000"/>
          <a:stretch>
            <a:fillRect/>
          </a:stretch>
        </p:blipFill>
        <p:spPr bwMode="auto">
          <a:xfrm>
            <a:off x="6011912" y="3336355"/>
            <a:ext cx="431800" cy="358775"/>
          </a:xfrm>
          <a:prstGeom prst="rect">
            <a:avLst/>
          </a:prstGeom>
          <a:noFill/>
          <a:ln w="9525">
            <a:noFill/>
            <a:miter lim="800000"/>
            <a:headEnd/>
            <a:tailEnd/>
          </a:ln>
        </p:spPr>
      </p:pic>
      <p:sp>
        <p:nvSpPr>
          <p:cNvPr id="14"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7"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grpSp>
        <p:nvGrpSpPr>
          <p:cNvPr id="23555" name="1 Grupo"/>
          <p:cNvGrpSpPr>
            <a:grpSpLocks/>
          </p:cNvGrpSpPr>
          <p:nvPr/>
        </p:nvGrpSpPr>
        <p:grpSpPr bwMode="auto">
          <a:xfrm>
            <a:off x="1133475" y="2509838"/>
            <a:ext cx="6851650" cy="774700"/>
            <a:chOff x="1132910" y="2254524"/>
            <a:chExt cx="6852488" cy="775497"/>
          </a:xfrm>
        </p:grpSpPr>
        <p:pic>
          <p:nvPicPr>
            <p:cNvPr id="23567" name="5 Imagen"/>
            <p:cNvPicPr>
              <a:picLocks noChangeAspect="1"/>
            </p:cNvPicPr>
            <p:nvPr/>
          </p:nvPicPr>
          <p:blipFill>
            <a:blip r:embed="rId3" cstate="print"/>
            <a:srcRect/>
            <a:stretch>
              <a:fillRect/>
            </a:stretch>
          </p:blipFill>
          <p:spPr bwMode="auto">
            <a:xfrm>
              <a:off x="1329928" y="2381949"/>
              <a:ext cx="6655470" cy="648072"/>
            </a:xfrm>
            <a:prstGeom prst="rect">
              <a:avLst/>
            </a:prstGeom>
            <a:noFill/>
            <a:ln w="9525">
              <a:noFill/>
              <a:miter lim="800000"/>
              <a:headEnd/>
              <a:tailEnd/>
            </a:ln>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556" name="12 Grupo"/>
          <p:cNvGrpSpPr>
            <a:grpSpLocks/>
          </p:cNvGrpSpPr>
          <p:nvPr/>
        </p:nvGrpSpPr>
        <p:grpSpPr bwMode="auto">
          <a:xfrm>
            <a:off x="1116013" y="3589338"/>
            <a:ext cx="6851650" cy="776287"/>
            <a:chOff x="1132910" y="2254524"/>
            <a:chExt cx="6852488" cy="775497"/>
          </a:xfrm>
        </p:grpSpPr>
        <p:pic>
          <p:nvPicPr>
            <p:cNvPr id="23565" name="13 Imagen"/>
            <p:cNvPicPr>
              <a:picLocks noChangeAspect="1"/>
            </p:cNvPicPr>
            <p:nvPr/>
          </p:nvPicPr>
          <p:blipFill>
            <a:blip r:embed="rId3" cstate="print"/>
            <a:srcRect/>
            <a:stretch>
              <a:fillRect/>
            </a:stretch>
          </p:blipFill>
          <p:spPr bwMode="auto">
            <a:xfrm>
              <a:off x="1329928" y="2381949"/>
              <a:ext cx="6655470" cy="648072"/>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557" name="22 CuadroTexto"/>
          <p:cNvSpPr txBox="1">
            <a:spLocks noChangeArrowheads="1"/>
          </p:cNvSpPr>
          <p:nvPr/>
        </p:nvSpPr>
        <p:spPr bwMode="auto">
          <a:xfrm>
            <a:off x="1476375" y="3789363"/>
            <a:ext cx="6408738" cy="522287"/>
          </a:xfrm>
          <a:prstGeom prst="rect">
            <a:avLst/>
          </a:prstGeom>
          <a:noFill/>
          <a:ln w="9525">
            <a:noFill/>
            <a:miter lim="800000"/>
            <a:headEnd/>
            <a:tailEnd/>
          </a:ln>
        </p:spPr>
        <p:txBody>
          <a:bodyPr>
            <a:spAutoFit/>
          </a:bodyPr>
          <a:lstStyle/>
          <a:p>
            <a:r>
              <a:rPr lang="ru-RU" sz="1400" b="1"/>
              <a:t>Можно ли на графике заметить связь между током и напряжением?</a:t>
            </a:r>
            <a:endParaRPr lang="ru-RU" sz="1400"/>
          </a:p>
        </p:txBody>
      </p:sp>
      <p:sp>
        <p:nvSpPr>
          <p:cNvPr id="23558" name="23 CuadroTexto"/>
          <p:cNvSpPr txBox="1">
            <a:spLocks noChangeArrowheads="1"/>
          </p:cNvSpPr>
          <p:nvPr/>
        </p:nvSpPr>
        <p:spPr bwMode="auto">
          <a:xfrm>
            <a:off x="1547664" y="2781300"/>
            <a:ext cx="5969000" cy="307975"/>
          </a:xfrm>
          <a:prstGeom prst="rect">
            <a:avLst/>
          </a:prstGeom>
          <a:noFill/>
          <a:ln w="9525">
            <a:noFill/>
            <a:miter lim="800000"/>
            <a:headEnd/>
            <a:tailEnd/>
          </a:ln>
        </p:spPr>
        <p:txBody>
          <a:bodyPr>
            <a:spAutoFit/>
          </a:bodyPr>
          <a:lstStyle/>
          <a:p>
            <a:r>
              <a:rPr lang="ru-RU" sz="1400" b="1"/>
              <a:t>Как эти результаты соотносятся с вашей начальной гипотезой? Поясните</a:t>
            </a:r>
            <a:endParaRPr lang="ru-RU" sz="1400"/>
          </a:p>
        </p:txBody>
      </p:sp>
      <p:grpSp>
        <p:nvGrpSpPr>
          <p:cNvPr id="23561" name="18 Grupo"/>
          <p:cNvGrpSpPr>
            <a:grpSpLocks/>
          </p:cNvGrpSpPr>
          <p:nvPr/>
        </p:nvGrpSpPr>
        <p:grpSpPr bwMode="auto">
          <a:xfrm>
            <a:off x="1116013" y="4597400"/>
            <a:ext cx="6851650" cy="776288"/>
            <a:chOff x="1132910" y="2254524"/>
            <a:chExt cx="6852488" cy="775497"/>
          </a:xfrm>
        </p:grpSpPr>
        <p:pic>
          <p:nvPicPr>
            <p:cNvPr id="23563" name="19 Imagen"/>
            <p:cNvPicPr>
              <a:picLocks noChangeAspect="1"/>
            </p:cNvPicPr>
            <p:nvPr/>
          </p:nvPicPr>
          <p:blipFill>
            <a:blip r:embed="rId3" cstate="print"/>
            <a:srcRect/>
            <a:stretch>
              <a:fillRect/>
            </a:stretch>
          </p:blipFill>
          <p:spPr bwMode="auto">
            <a:xfrm>
              <a:off x="1329928" y="2381949"/>
              <a:ext cx="6655470" cy="648072"/>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562" name="21 CuadroTexto"/>
          <p:cNvSpPr txBox="1">
            <a:spLocks noChangeArrowheads="1"/>
          </p:cNvSpPr>
          <p:nvPr/>
        </p:nvSpPr>
        <p:spPr bwMode="auto">
          <a:xfrm>
            <a:off x="1476375" y="4849813"/>
            <a:ext cx="6408738" cy="307975"/>
          </a:xfrm>
          <a:prstGeom prst="rect">
            <a:avLst/>
          </a:prstGeom>
          <a:noFill/>
          <a:ln w="9525">
            <a:noFill/>
            <a:miter lim="800000"/>
            <a:headEnd/>
            <a:tailEnd/>
          </a:ln>
        </p:spPr>
        <p:txBody>
          <a:bodyPr>
            <a:spAutoFit/>
          </a:bodyPr>
          <a:lstStyle/>
          <a:p>
            <a:r>
              <a:rPr lang="ru-RU" sz="1400" b="1"/>
              <a:t>Что происходило в последовательной и параллельной цепях, когда вы отключали нагрузку?</a:t>
            </a:r>
            <a:endParaRPr lang="ru-RU" sz="1400"/>
          </a:p>
        </p:txBody>
      </p:sp>
      <p:sp>
        <p:nvSpPr>
          <p:cNvPr id="18"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9"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518815" y="3284909"/>
            <a:ext cx="6005513" cy="792163"/>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sp>
        <p:nvSpPr>
          <p:cNvPr id="5" name="4 Rectángulo redondeado"/>
          <p:cNvSpPr/>
          <p:nvPr/>
        </p:nvSpPr>
        <p:spPr>
          <a:xfrm>
            <a:off x="1518815" y="2781102"/>
            <a:ext cx="6005513" cy="122396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sp>
        <p:nvSpPr>
          <p:cNvPr id="4"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Цель</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5125" name="2 CuadroTexto"/>
          <p:cNvSpPr txBox="1">
            <a:spLocks noChangeArrowheads="1"/>
          </p:cNvSpPr>
          <p:nvPr/>
        </p:nvSpPr>
        <p:spPr bwMode="auto">
          <a:xfrm>
            <a:off x="1691680" y="2928739"/>
            <a:ext cx="5692775" cy="1076325"/>
          </a:xfrm>
          <a:prstGeom prst="rect">
            <a:avLst/>
          </a:prstGeom>
          <a:noFill/>
          <a:ln w="9525">
            <a:noFill/>
            <a:miter lim="800000"/>
            <a:headEnd/>
            <a:tailEnd/>
          </a:ln>
        </p:spPr>
        <p:txBody>
          <a:bodyPr>
            <a:spAutoFit/>
          </a:bodyPr>
          <a:lstStyle/>
          <a:p>
            <a:pPr algn="just"/>
            <a:r>
              <a:rPr lang="ru-RU" sz="1600">
                <a:solidFill>
                  <a:schemeClr val="bg1"/>
                </a:solidFill>
              </a:rPr>
              <a:t>Целью данной работы является исследование закона Ома в цепях с параллельным и последовательным соединением и выдвижение гипотезы. Гипотеза будет проверена в ходе опыта с использованием датчиков тока и напряжения Labdisc.</a:t>
            </a:r>
            <a:endParaRPr lang="ru-RU" sz="1600" baseline="30000">
              <a:solidFill>
                <a:schemeClr val="bg1"/>
              </a:solidFill>
            </a:endParaRPr>
          </a:p>
        </p:txBody>
      </p:sp>
      <p:sp>
        <p:nvSpPr>
          <p:cNvPr id="10"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1"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2 Subtítulo"/>
          <p:cNvSpPr txBox="1">
            <a:spLocks/>
          </p:cNvSpPr>
          <p:nvPr/>
        </p:nvSpPr>
        <p:spPr bwMode="auto">
          <a:xfrm>
            <a:off x="5651500" y="1844675"/>
            <a:ext cx="3571875" cy="414338"/>
          </a:xfrm>
          <a:prstGeom prst="rect">
            <a:avLst/>
          </a:prstGeom>
          <a:noFill/>
          <a:ln w="9525">
            <a:noFill/>
            <a:miter lim="800000"/>
            <a:headEnd/>
            <a:tailEnd/>
          </a:ln>
        </p:spPr>
        <p:txBody>
          <a:bodyPr/>
          <a:lstStyle/>
          <a:p>
            <a:pPr>
              <a:spcBef>
                <a:spcPct val="20000"/>
              </a:spcBef>
              <a:buFont typeface="Arial" charset="0"/>
              <a:buNone/>
            </a:pPr>
            <a:r>
              <a:rPr lang="ru-RU" sz="2400" b="1" baseline="30000">
                <a:solidFill>
                  <a:srgbClr val="FFFFFF"/>
                </a:solidFill>
              </a:rPr>
              <a:t>Результаты и анализ</a:t>
            </a:r>
          </a:p>
          <a:p>
            <a:pPr>
              <a:spcBef>
                <a:spcPct val="20000"/>
              </a:spcBef>
              <a:buFont typeface="Arial" charset="0"/>
              <a:buNone/>
            </a:pPr>
            <a:endParaRPr lang="ru-RU" sz="2400" b="1" baseline="30000">
              <a:solidFill>
                <a:srgbClr val="FFFFFF"/>
              </a:solidFill>
            </a:endParaRPr>
          </a:p>
          <a:p>
            <a:pPr>
              <a:spcBef>
                <a:spcPct val="20000"/>
              </a:spcBef>
              <a:buFont typeface="Arial" charset="0"/>
              <a:buNone/>
            </a:pPr>
            <a:endParaRPr lang="ru-RU" sz="2400" b="1" baseline="30000">
              <a:solidFill>
                <a:srgbClr val="FFFFFF"/>
              </a:solidFill>
            </a:endParaRPr>
          </a:p>
          <a:p>
            <a:pPr>
              <a:spcBef>
                <a:spcPct val="20000"/>
              </a:spcBef>
              <a:buFont typeface="Arial" charset="0"/>
              <a:buNone/>
            </a:pPr>
            <a:endParaRPr lang="ru-RU" sz="2000" b="1" baseline="30000">
              <a:solidFill>
                <a:srgbClr val="FFFFFF"/>
              </a:solidFill>
              <a:latin typeface="Frutiger 45 Light" pitchFamily="34" charset="0"/>
            </a:endParaRPr>
          </a:p>
        </p:txBody>
      </p:sp>
      <p:sp>
        <p:nvSpPr>
          <p:cNvPr id="24579" name="21 CuadroTexto"/>
          <p:cNvSpPr txBox="1">
            <a:spLocks noChangeArrowheads="1"/>
          </p:cNvSpPr>
          <p:nvPr/>
        </p:nvSpPr>
        <p:spPr bwMode="auto">
          <a:xfrm>
            <a:off x="1555750" y="2401888"/>
            <a:ext cx="6545263" cy="306387"/>
          </a:xfrm>
          <a:prstGeom prst="rect">
            <a:avLst/>
          </a:prstGeom>
          <a:noFill/>
          <a:ln w="9525">
            <a:noFill/>
            <a:miter lim="800000"/>
            <a:headEnd/>
            <a:tailEnd/>
          </a:ln>
        </p:spPr>
        <p:txBody>
          <a:bodyPr>
            <a:spAutoFit/>
          </a:bodyPr>
          <a:lstStyle/>
          <a:p>
            <a:r>
              <a:rPr lang="ru-RU" sz="1400">
                <a:solidFill>
                  <a:srgbClr val="F7B047"/>
                </a:solidFill>
              </a:rPr>
              <a:t>График ниже должен быть аналогичен графику, полученному учащимися. </a:t>
            </a:r>
          </a:p>
        </p:txBody>
      </p:sp>
      <p:sp>
        <p:nvSpPr>
          <p:cNvPr id="27" name="26 Rectángulo redondeado"/>
          <p:cNvSpPr/>
          <p:nvPr/>
        </p:nvSpPr>
        <p:spPr>
          <a:xfrm>
            <a:off x="1403350" y="2349500"/>
            <a:ext cx="6581775" cy="431800"/>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solidFill>
                <a:srgbClr val="4194A5"/>
              </a:solidFill>
            </a:endParaRPr>
          </a:p>
        </p:txBody>
      </p:sp>
      <p:pic>
        <p:nvPicPr>
          <p:cNvPr id="24583" name="Picture 1"/>
          <p:cNvPicPr>
            <a:picLocks noChangeAspect="1" noChangeArrowheads="1"/>
          </p:cNvPicPr>
          <p:nvPr/>
        </p:nvPicPr>
        <p:blipFill>
          <a:blip r:embed="rId3" cstate="print"/>
          <a:srcRect r="25806"/>
          <a:stretch>
            <a:fillRect/>
          </a:stretch>
        </p:blipFill>
        <p:spPr bwMode="auto">
          <a:xfrm>
            <a:off x="1738313" y="2924175"/>
            <a:ext cx="5675312" cy="3384550"/>
          </a:xfrm>
          <a:prstGeom prst="rect">
            <a:avLst/>
          </a:prstGeom>
          <a:noFill/>
          <a:ln w="9525">
            <a:noFill/>
            <a:miter lim="800000"/>
            <a:headEnd/>
            <a:tailEnd/>
          </a:ln>
        </p:spPr>
      </p:pic>
      <p:sp>
        <p:nvSpPr>
          <p:cNvPr id="8"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9"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
        <p:nvSpPr>
          <p:cNvPr id="10" name="11 Rectángulo"/>
          <p:cNvSpPr>
            <a:spLocks noChangeArrowheads="1"/>
          </p:cNvSpPr>
          <p:nvPr/>
        </p:nvSpPr>
        <p:spPr bwMode="auto">
          <a:xfrm>
            <a:off x="2123728" y="3304927"/>
            <a:ext cx="1728192" cy="461665"/>
          </a:xfrm>
          <a:prstGeom prst="rect">
            <a:avLst/>
          </a:prstGeom>
          <a:solidFill>
            <a:schemeClr val="bg1"/>
          </a:solidFill>
          <a:ln w="9525">
            <a:noFill/>
            <a:miter lim="800000"/>
            <a:headEnd/>
            <a:tailEnd/>
          </a:ln>
        </p:spPr>
        <p:txBody>
          <a:bodyPr wrap="square">
            <a:spAutoFit/>
          </a:bodyPr>
          <a:lstStyle/>
          <a:p>
            <a:pPr algn="ctr"/>
            <a:r>
              <a:rPr lang="ru-RU" sz="1200" b="1"/>
              <a:t>Последовательная </a:t>
            </a:r>
            <a:r>
              <a:rPr lang="en-US" sz="1200" b="1" smtClean="0"/>
              <a:t/>
            </a:r>
            <a:br>
              <a:rPr lang="en-US" sz="1200" b="1" smtClean="0"/>
            </a:br>
            <a:r>
              <a:rPr lang="ru-RU" sz="1200" b="1" smtClean="0"/>
              <a:t>цепь</a:t>
            </a:r>
            <a:endParaRPr lang="ru-RU" sz="1200" b="1" dirty="0"/>
          </a:p>
        </p:txBody>
      </p:sp>
      <p:sp>
        <p:nvSpPr>
          <p:cNvPr id="11" name="8 Rectángulo"/>
          <p:cNvSpPr>
            <a:spLocks noChangeArrowheads="1"/>
          </p:cNvSpPr>
          <p:nvPr/>
        </p:nvSpPr>
        <p:spPr bwMode="auto">
          <a:xfrm>
            <a:off x="4932040" y="2996952"/>
            <a:ext cx="2016224" cy="276999"/>
          </a:xfrm>
          <a:prstGeom prst="rect">
            <a:avLst/>
          </a:prstGeom>
          <a:solidFill>
            <a:schemeClr val="bg1"/>
          </a:solidFill>
          <a:ln w="9525">
            <a:noFill/>
            <a:miter lim="800000"/>
            <a:headEnd/>
            <a:tailEnd/>
          </a:ln>
        </p:spPr>
        <p:txBody>
          <a:bodyPr wrap="square">
            <a:spAutoFit/>
          </a:bodyPr>
          <a:lstStyle/>
          <a:p>
            <a:pPr algn="ctr"/>
            <a:r>
              <a:rPr lang="ru-RU" sz="1200" b="1" dirty="0"/>
              <a:t>Параллельная цепь</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25603" name="21 CuadroTexto"/>
          <p:cNvSpPr txBox="1">
            <a:spLocks noChangeArrowheads="1"/>
          </p:cNvSpPr>
          <p:nvPr/>
        </p:nvSpPr>
        <p:spPr bwMode="auto">
          <a:xfrm>
            <a:off x="1555750" y="2401888"/>
            <a:ext cx="6545263" cy="306387"/>
          </a:xfrm>
          <a:prstGeom prst="rect">
            <a:avLst/>
          </a:prstGeom>
          <a:noFill/>
          <a:ln w="9525">
            <a:noFill/>
            <a:miter lim="800000"/>
            <a:headEnd/>
            <a:tailEnd/>
          </a:ln>
        </p:spPr>
        <p:txBody>
          <a:bodyPr>
            <a:spAutoFit/>
          </a:bodyPr>
          <a:lstStyle/>
          <a:p>
            <a:r>
              <a:rPr lang="ru-RU" sz="1400">
                <a:solidFill>
                  <a:srgbClr val="F7B047"/>
                </a:solidFill>
              </a:rPr>
              <a:t>График ниже должен быть аналогичен графику, полученному учащимися. </a:t>
            </a:r>
          </a:p>
        </p:txBody>
      </p:sp>
      <p:sp>
        <p:nvSpPr>
          <p:cNvPr id="12" name="11 Rectángulo redondeado"/>
          <p:cNvSpPr/>
          <p:nvPr/>
        </p:nvSpPr>
        <p:spPr>
          <a:xfrm>
            <a:off x="1403350" y="2349500"/>
            <a:ext cx="6581775" cy="431800"/>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solidFill>
                <a:srgbClr val="4194A5"/>
              </a:solidFill>
            </a:endParaRPr>
          </a:p>
        </p:txBody>
      </p:sp>
      <p:pic>
        <p:nvPicPr>
          <p:cNvPr id="25607" name="Picture 2"/>
          <p:cNvPicPr>
            <a:picLocks noChangeAspect="1" noChangeArrowheads="1"/>
          </p:cNvPicPr>
          <p:nvPr/>
        </p:nvPicPr>
        <p:blipFill>
          <a:blip r:embed="rId3" cstate="print"/>
          <a:srcRect r="35294"/>
          <a:stretch>
            <a:fillRect/>
          </a:stretch>
        </p:blipFill>
        <p:spPr bwMode="auto">
          <a:xfrm>
            <a:off x="1908175" y="2924944"/>
            <a:ext cx="5359400" cy="3528392"/>
          </a:xfrm>
          <a:prstGeom prst="rect">
            <a:avLst/>
          </a:prstGeom>
          <a:noFill/>
          <a:ln w="9525">
            <a:noFill/>
            <a:miter lim="800000"/>
            <a:headEnd/>
            <a:tailEnd/>
          </a:ln>
        </p:spPr>
      </p:pic>
      <p:sp>
        <p:nvSpPr>
          <p:cNvPr id="8"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9"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
        <p:nvSpPr>
          <p:cNvPr id="11" name="11 Rectángulo"/>
          <p:cNvSpPr>
            <a:spLocks noChangeArrowheads="1"/>
          </p:cNvSpPr>
          <p:nvPr/>
        </p:nvSpPr>
        <p:spPr bwMode="auto">
          <a:xfrm>
            <a:off x="2411760" y="4437041"/>
            <a:ext cx="1728192" cy="461665"/>
          </a:xfrm>
          <a:prstGeom prst="rect">
            <a:avLst/>
          </a:prstGeom>
          <a:solidFill>
            <a:schemeClr val="bg1"/>
          </a:solidFill>
          <a:ln w="9525">
            <a:noFill/>
            <a:miter lim="800000"/>
            <a:headEnd/>
            <a:tailEnd/>
          </a:ln>
        </p:spPr>
        <p:txBody>
          <a:bodyPr wrap="square">
            <a:spAutoFit/>
          </a:bodyPr>
          <a:lstStyle/>
          <a:p>
            <a:pPr algn="ctr"/>
            <a:r>
              <a:rPr lang="ru-RU" sz="1200" b="1"/>
              <a:t>Последовательная </a:t>
            </a:r>
            <a:r>
              <a:rPr lang="en-US" sz="1200" b="1" smtClean="0"/>
              <a:t/>
            </a:r>
            <a:br>
              <a:rPr lang="en-US" sz="1200" b="1" smtClean="0"/>
            </a:br>
            <a:r>
              <a:rPr lang="ru-RU" sz="1200" b="1" smtClean="0"/>
              <a:t>цепь</a:t>
            </a:r>
            <a:endParaRPr lang="ru-RU" sz="1200" b="1" dirty="0"/>
          </a:p>
        </p:txBody>
      </p:sp>
      <p:sp>
        <p:nvSpPr>
          <p:cNvPr id="15" name="8 Rectángulo"/>
          <p:cNvSpPr>
            <a:spLocks noChangeArrowheads="1"/>
          </p:cNvSpPr>
          <p:nvPr/>
        </p:nvSpPr>
        <p:spPr bwMode="auto">
          <a:xfrm>
            <a:off x="4499992" y="2986319"/>
            <a:ext cx="2016224" cy="276999"/>
          </a:xfrm>
          <a:prstGeom prst="rect">
            <a:avLst/>
          </a:prstGeom>
          <a:solidFill>
            <a:schemeClr val="bg1"/>
          </a:solidFill>
          <a:ln w="9525">
            <a:noFill/>
            <a:miter lim="800000"/>
            <a:headEnd/>
            <a:tailEnd/>
          </a:ln>
        </p:spPr>
        <p:txBody>
          <a:bodyPr wrap="square">
            <a:spAutoFit/>
          </a:bodyPr>
          <a:lstStyle/>
          <a:p>
            <a:pPr algn="ctr"/>
            <a:r>
              <a:rPr lang="ru-RU" sz="1200" b="1" dirty="0"/>
              <a:t>Параллельная цепь</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Выводы</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266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66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663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66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6633" name="13 CuadroTexto"/>
          <p:cNvSpPr txBox="1">
            <a:spLocks noChangeArrowheads="1"/>
          </p:cNvSpPr>
          <p:nvPr/>
        </p:nvSpPr>
        <p:spPr bwMode="auto">
          <a:xfrm>
            <a:off x="1187450" y="2205038"/>
            <a:ext cx="7129463" cy="3754437"/>
          </a:xfrm>
          <a:prstGeom prst="rect">
            <a:avLst/>
          </a:prstGeom>
          <a:noFill/>
          <a:ln w="9525">
            <a:noFill/>
            <a:miter lim="800000"/>
            <a:headEnd/>
            <a:tailEnd/>
          </a:ln>
        </p:spPr>
        <p:txBody>
          <a:bodyPr>
            <a:spAutoFit/>
          </a:bodyPr>
          <a:lstStyle/>
          <a:p>
            <a:r>
              <a:rPr lang="ru-RU" sz="1400" dirty="0"/>
              <a:t>Если необходимо, для расчета погрешности в процентах используйте следующую формулу:</a:t>
            </a:r>
          </a:p>
          <a:p>
            <a:endParaRPr lang="ru-RU" sz="1400" dirty="0"/>
          </a:p>
          <a:p>
            <a:endParaRPr lang="ru-RU" sz="1400" dirty="0"/>
          </a:p>
          <a:p>
            <a:endParaRPr lang="ru-RU" sz="1400" dirty="0"/>
          </a:p>
          <a:p>
            <a:endParaRPr lang="ru-RU" sz="800" b="1" dirty="0"/>
          </a:p>
          <a:p>
            <a:r>
              <a:rPr lang="ru-RU" sz="1400" b="1" dirty="0"/>
              <a:t>Вычислите погрешность в процентах для полученного опытным путем значения общего напряжения в последовательной и параллельной цепях. Помните, что теоретическое значение напряжения равно указанному на самой батарее.</a:t>
            </a:r>
          </a:p>
          <a:p>
            <a:endParaRPr lang="ru-RU" sz="1400" dirty="0"/>
          </a:p>
          <a:p>
            <a:r>
              <a:rPr lang="ru-RU" sz="1400" dirty="0"/>
              <a:t>Учащиеся должны сравнить полученные опытным путем значения с теоретическими и вычислить погрешность в процентах. Приведем решение задачи:</a:t>
            </a:r>
          </a:p>
          <a:p>
            <a:r>
              <a:rPr lang="ru-RU" sz="1400" b="1" dirty="0" smtClean="0"/>
              <a:t>Последовательная </a:t>
            </a:r>
            <a:r>
              <a:rPr lang="ru-RU" sz="1400" b="1" dirty="0"/>
              <a:t>электрическая цепь</a:t>
            </a:r>
          </a:p>
          <a:p>
            <a:endParaRPr lang="ru-RU" sz="1400" dirty="0"/>
          </a:p>
          <a:p>
            <a:endParaRPr lang="ru-RU" sz="1400" b="1" dirty="0"/>
          </a:p>
          <a:p>
            <a:endParaRPr lang="ru-RU" sz="1400" b="1" dirty="0"/>
          </a:p>
          <a:p>
            <a:r>
              <a:rPr lang="ru-RU" sz="1400" b="1" dirty="0"/>
              <a:t>Параллельная электрическая цепь</a:t>
            </a:r>
            <a:endParaRPr lang="ru-RU" sz="1400" dirty="0"/>
          </a:p>
        </p:txBody>
      </p:sp>
      <p:sp>
        <p:nvSpPr>
          <p:cNvPr id="2663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663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4" name="3 Rectángulo"/>
          <p:cNvSpPr>
            <a:spLocks noRot="1" noChangeAspect="1" noMove="1" noResize="1" noEditPoints="1" noAdjustHandles="1" noChangeArrowheads="1" noChangeShapeType="1" noTextEdit="1"/>
          </p:cNvSpPr>
          <p:nvPr/>
        </p:nvSpPr>
        <p:spPr>
          <a:xfrm>
            <a:off x="2843808" y="4941168"/>
            <a:ext cx="3409908" cy="524246"/>
          </a:xfrm>
          <a:prstGeom prst="rect">
            <a:avLst/>
          </a:prstGeom>
          <a:blipFill rotWithShape="1">
            <a:blip r:embed="rId2" cstate="print"/>
            <a:stretch>
              <a:fillRect/>
            </a:stretch>
          </a:blipFill>
        </p:spPr>
        <p:txBody>
          <a:bodyPr/>
          <a:lstStyle/>
          <a:p>
            <a:r>
              <a:rPr lang="ru-RU">
                <a:noFill/>
              </a:rPr>
              <a:t> </a:t>
            </a:r>
          </a:p>
        </p:txBody>
      </p:sp>
      <p:sp>
        <p:nvSpPr>
          <p:cNvPr id="5" name="4 Rectángulo"/>
          <p:cNvSpPr>
            <a:spLocks noRot="1" noChangeAspect="1" noMove="1" noResize="1" noEditPoints="1" noAdjustHandles="1" noChangeArrowheads="1" noChangeShapeType="1" noTextEdit="1"/>
          </p:cNvSpPr>
          <p:nvPr/>
        </p:nvSpPr>
        <p:spPr>
          <a:xfrm>
            <a:off x="2838734" y="5857082"/>
            <a:ext cx="3605474" cy="524246"/>
          </a:xfrm>
          <a:prstGeom prst="rect">
            <a:avLst/>
          </a:prstGeom>
          <a:blipFill rotWithShape="1">
            <a:blip r:embed="rId3" cstate="print"/>
            <a:stretch>
              <a:fillRect/>
            </a:stretch>
          </a:blipFill>
        </p:spPr>
        <p:txBody>
          <a:bodyPr/>
          <a:lstStyle/>
          <a:p>
            <a:r>
              <a:rPr lang="ru-RU">
                <a:noFill/>
              </a:rPr>
              <a:t> </a:t>
            </a:r>
          </a:p>
        </p:txBody>
      </p:sp>
      <p:sp>
        <p:nvSpPr>
          <p:cNvPr id="15"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6"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mc:AlternateContent xmlns:mc="http://schemas.openxmlformats.org/markup-compatibility/2006">
        <mc:Choice xmlns:a14="http://schemas.microsoft.com/office/drawing/2010/main" Requires="a14">
          <p:sp>
            <p:nvSpPr>
              <p:cNvPr id="2" name="TextBox 1"/>
              <p:cNvSpPr txBox="1"/>
              <p:nvPr/>
            </p:nvSpPr>
            <p:spPr>
              <a:xfrm>
                <a:off x="1573265" y="2780928"/>
                <a:ext cx="6357831" cy="493084"/>
              </a:xfrm>
              <a:prstGeom prst="rect">
                <a:avLst/>
              </a:prstGeom>
              <a:noFill/>
            </p:spPr>
            <p:txBody>
              <a:bodyPr wrap="none" rtlCol="0">
                <a:spAutoFit/>
              </a:bodyPr>
              <a:lstStyle/>
              <a:p>
                <a:r>
                  <a:rPr lang="en-US" smtClean="0"/>
                  <a:t>%</a:t>
                </a:r>
                <a14:m>
                  <m:oMath xmlns:m="http://schemas.openxmlformats.org/officeDocument/2006/math">
                    <m:r>
                      <a:rPr lang="ru-RU" i="1">
                        <a:latin typeface="Cambria Math"/>
                      </a:rPr>
                      <m:t>ошибки</m:t>
                    </m:r>
                    <m:r>
                      <a:rPr lang="en-US" i="0" smtClean="0">
                        <a:latin typeface="Cambria Math"/>
                      </a:rPr>
                      <m:t>=</m:t>
                    </m:r>
                    <m:f>
                      <m:fPr>
                        <m:ctrlPr>
                          <a:rPr lang="en-US" smtClean="0">
                            <a:latin typeface="Cambria Math"/>
                          </a:rPr>
                        </m:ctrlPr>
                      </m:fPr>
                      <m:num>
                        <m:r>
                          <a:rPr lang="ru-RU" i="0">
                            <a:latin typeface="Cambria Math"/>
                          </a:rPr>
                          <m:t>теоретическое значение</m:t>
                        </m:r>
                        <m:r>
                          <a:rPr lang="en-US" b="0" i="0" smtClean="0">
                            <a:latin typeface="Cambria Math"/>
                          </a:rPr>
                          <m:t>−</m:t>
                        </m:r>
                        <m:r>
                          <a:rPr lang="ru-RU" i="1">
                            <a:latin typeface="Cambria Math"/>
                          </a:rPr>
                          <m:t>экспериментальное</m:t>
                        </m:r>
                        <m:r>
                          <a:rPr lang="ru-RU" i="0">
                            <a:latin typeface="Cambria Math"/>
                          </a:rPr>
                          <m:t> значение</m:t>
                        </m:r>
                      </m:num>
                      <m:den>
                        <m:r>
                          <a:rPr lang="ru-RU" i="0">
                            <a:latin typeface="Cambria Math"/>
                          </a:rPr>
                          <m:t>теоретическое значение</m:t>
                        </m:r>
                      </m:den>
                    </m:f>
                    <m:r>
                      <m:rPr>
                        <m:sty m:val="p"/>
                      </m:rPr>
                      <a:rPr lang="en-US" b="0" i="0" smtClean="0">
                        <a:latin typeface="Cambria Math"/>
                      </a:rPr>
                      <m:t>X</m:t>
                    </m:r>
                    <m:r>
                      <a:rPr lang="en-US" b="0" i="0" smtClean="0">
                        <a:latin typeface="Cambria Math"/>
                      </a:rPr>
                      <m:t> </m:t>
                    </m:r>
                    <m:r>
                      <a:rPr lang="en-US" b="0" i="0" smtClean="0">
                        <a:latin typeface="Cambria Math"/>
                      </a:rPr>
                      <m:t>100</m:t>
                    </m:r>
                  </m:oMath>
                </a14:m>
                <a:endParaRPr lang="en-US"/>
              </a:p>
            </p:txBody>
          </p:sp>
        </mc:Choice>
        <mc:Fallback>
          <p:sp>
            <p:nvSpPr>
              <p:cNvPr id="2" name="TextBox 1"/>
              <p:cNvSpPr txBox="1">
                <a:spLocks noRot="1" noChangeAspect="1" noMove="1" noResize="1" noEditPoints="1" noAdjustHandles="1" noChangeArrowheads="1" noChangeShapeType="1" noTextEdit="1"/>
              </p:cNvSpPr>
              <p:nvPr/>
            </p:nvSpPr>
            <p:spPr>
              <a:xfrm>
                <a:off x="1573265" y="2780928"/>
                <a:ext cx="6357831" cy="493084"/>
              </a:xfrm>
              <a:prstGeom prst="rect">
                <a:avLst/>
              </a:prstGeom>
              <a:blipFill rotWithShape="1">
                <a:blip r:embed="rId4"/>
                <a:stretch>
                  <a:fillRect l="-767" b="-12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מלבן 6"/>
              <p:cNvSpPr/>
              <p:nvPr/>
            </p:nvSpPr>
            <p:spPr>
              <a:xfrm>
                <a:off x="2543503" y="5018625"/>
                <a:ext cx="1071127" cy="338554"/>
              </a:xfrm>
              <a:prstGeom prst="rect">
                <a:avLst/>
              </a:prstGeom>
              <a:solidFill>
                <a:schemeClr val="bg1"/>
              </a:solidFill>
            </p:spPr>
            <p:txBody>
              <a:bodyPr wrap="none">
                <a:spAutoFit/>
              </a:bodyPr>
              <a:lstStyle/>
              <a:p>
                <a:r>
                  <a:rPr lang="en-US" sz="1600"/>
                  <a:t>%</a:t>
                </a:r>
                <a14:m>
                  <m:oMath xmlns:m="http://schemas.openxmlformats.org/officeDocument/2006/math">
                    <m:r>
                      <a:rPr lang="ru-RU" sz="1600" i="1">
                        <a:latin typeface="Cambria Math"/>
                      </a:rPr>
                      <m:t>ошибки</m:t>
                    </m:r>
                  </m:oMath>
                </a14:m>
                <a:endParaRPr lang="en-US" sz="1600"/>
              </a:p>
            </p:txBody>
          </p:sp>
        </mc:Choice>
        <mc:Fallback>
          <p:sp>
            <p:nvSpPr>
              <p:cNvPr id="7" name="מלבן 6"/>
              <p:cNvSpPr>
                <a:spLocks noRot="1" noChangeAspect="1" noMove="1" noResize="1" noEditPoints="1" noAdjustHandles="1" noChangeArrowheads="1" noChangeShapeType="1" noTextEdit="1"/>
              </p:cNvSpPr>
              <p:nvPr/>
            </p:nvSpPr>
            <p:spPr>
              <a:xfrm>
                <a:off x="2543503" y="5018625"/>
                <a:ext cx="1071127" cy="338554"/>
              </a:xfrm>
              <a:prstGeom prst="rect">
                <a:avLst/>
              </a:prstGeom>
              <a:blipFill rotWithShape="1">
                <a:blip r:embed="rId5"/>
                <a:stretch>
                  <a:fillRect l="-2841" t="-5357" b="-2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מלבן 18"/>
              <p:cNvSpPr/>
              <p:nvPr/>
            </p:nvSpPr>
            <p:spPr>
              <a:xfrm>
                <a:off x="2518090" y="5929355"/>
                <a:ext cx="1071127" cy="338554"/>
              </a:xfrm>
              <a:prstGeom prst="rect">
                <a:avLst/>
              </a:prstGeom>
              <a:solidFill>
                <a:schemeClr val="bg1"/>
              </a:solidFill>
            </p:spPr>
            <p:txBody>
              <a:bodyPr wrap="none">
                <a:spAutoFit/>
              </a:bodyPr>
              <a:lstStyle/>
              <a:p>
                <a:pPr algn="r"/>
                <a:r>
                  <a:rPr lang="en-US" sz="1600"/>
                  <a:t>%</a:t>
                </a:r>
                <a14:m>
                  <m:oMath xmlns:m="http://schemas.openxmlformats.org/officeDocument/2006/math">
                    <m:r>
                      <a:rPr lang="ru-RU" sz="1600" i="1">
                        <a:latin typeface="Cambria Math"/>
                      </a:rPr>
                      <m:t>ошибки</m:t>
                    </m:r>
                  </m:oMath>
                </a14:m>
                <a:endParaRPr lang="en-US" sz="1600"/>
              </a:p>
            </p:txBody>
          </p:sp>
        </mc:Choice>
        <mc:Fallback>
          <p:sp>
            <p:nvSpPr>
              <p:cNvPr id="19" name="מלבן 18"/>
              <p:cNvSpPr>
                <a:spLocks noRot="1" noChangeAspect="1" noMove="1" noResize="1" noEditPoints="1" noAdjustHandles="1" noChangeArrowheads="1" noChangeShapeType="1" noTextEdit="1"/>
              </p:cNvSpPr>
              <p:nvPr/>
            </p:nvSpPr>
            <p:spPr>
              <a:xfrm>
                <a:off x="2518090" y="5929355"/>
                <a:ext cx="1071127" cy="338554"/>
              </a:xfrm>
              <a:prstGeom prst="rect">
                <a:avLst/>
              </a:prstGeom>
              <a:blipFill rotWithShape="1">
                <a:blip r:embed="rId6"/>
                <a:stretch>
                  <a:fillRect l="-1705" t="-5455" b="-2363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Выводы</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2765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76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76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76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76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7658" name="16 CuadroTexto"/>
          <p:cNvSpPr txBox="1">
            <a:spLocks noChangeArrowheads="1"/>
          </p:cNvSpPr>
          <p:nvPr/>
        </p:nvSpPr>
        <p:spPr bwMode="auto">
          <a:xfrm>
            <a:off x="1187450" y="2420938"/>
            <a:ext cx="7129463" cy="2892425"/>
          </a:xfrm>
          <a:prstGeom prst="rect">
            <a:avLst/>
          </a:prstGeom>
          <a:noFill/>
          <a:ln w="9525">
            <a:noFill/>
            <a:miter lim="800000"/>
            <a:headEnd/>
            <a:tailEnd/>
          </a:ln>
        </p:spPr>
        <p:txBody>
          <a:bodyPr>
            <a:spAutoFit/>
          </a:bodyPr>
          <a:lstStyle/>
          <a:p>
            <a:r>
              <a:rPr lang="ru-RU" sz="1400" b="1"/>
              <a:t>Для расчета общего напряжения в обеих цепях используйте информацию, приведенную на графиках и в теоретическом блоке.</a:t>
            </a:r>
          </a:p>
          <a:p>
            <a:endParaRPr lang="ru-RU" sz="1400"/>
          </a:p>
          <a:p>
            <a:r>
              <a:rPr lang="ru-RU" sz="1400"/>
              <a:t>Учащиеся должны, используя полученные результаты и информацию из теоретического раздела, вычислить значение общего тока (I</a:t>
            </a:r>
            <a:r>
              <a:rPr lang="ru-RU" sz="1400" baseline="-25000"/>
              <a:t>T</a:t>
            </a:r>
            <a:r>
              <a:rPr lang="ru-RU" sz="1400"/>
              <a:t>). Для расчета общего тока в цепи с последовательным соединением мы взяли среднее значение по трем точкам. </a:t>
            </a:r>
          </a:p>
          <a:p>
            <a:endParaRPr lang="ru-RU" sz="1400"/>
          </a:p>
          <a:p>
            <a:r>
              <a:rPr lang="ru-RU" sz="1400" b="1"/>
              <a:t>Последовательная электрическая цепь</a:t>
            </a:r>
            <a:endParaRPr lang="ru-RU" sz="1400"/>
          </a:p>
          <a:p>
            <a:endParaRPr lang="ru-RU" sz="1400" b="1"/>
          </a:p>
          <a:p>
            <a:endParaRPr lang="ru-RU" sz="1400" b="1"/>
          </a:p>
          <a:p>
            <a:endParaRPr lang="ru-RU" sz="1400" b="1"/>
          </a:p>
          <a:p>
            <a:endParaRPr lang="ru-RU" sz="1400" b="1"/>
          </a:p>
          <a:p>
            <a:r>
              <a:rPr lang="ru-RU" sz="1400" b="1"/>
              <a:t>Параллельная электрическая цепь</a:t>
            </a:r>
            <a:endParaRPr lang="ru-RU" sz="1400"/>
          </a:p>
        </p:txBody>
      </p:sp>
      <p:sp>
        <p:nvSpPr>
          <p:cNvPr id="2765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766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 name="1 Rectángulo"/>
          <p:cNvSpPr>
            <a:spLocks noRot="1" noChangeAspect="1" noMove="1" noResize="1" noEditPoints="1" noAdjustHandles="1" noChangeArrowheads="1" noChangeShapeType="1" noTextEdit="1"/>
          </p:cNvSpPr>
          <p:nvPr/>
        </p:nvSpPr>
        <p:spPr>
          <a:xfrm>
            <a:off x="2286000" y="4293096"/>
            <a:ext cx="4572000" cy="501419"/>
          </a:xfrm>
          <a:prstGeom prst="rect">
            <a:avLst/>
          </a:prstGeom>
          <a:blipFill rotWithShape="1">
            <a:blip r:embed="rId2" cstate="print"/>
            <a:stretch>
              <a:fillRect/>
            </a:stretch>
          </a:blipFill>
        </p:spPr>
        <p:txBody>
          <a:bodyPr/>
          <a:lstStyle/>
          <a:p>
            <a:r>
              <a:rPr lang="ru-RU">
                <a:noFill/>
              </a:rPr>
              <a:t> </a:t>
            </a:r>
          </a:p>
        </p:txBody>
      </p:sp>
      <p:sp>
        <p:nvSpPr>
          <p:cNvPr id="3" name="2 Rectángulo"/>
          <p:cNvSpPr>
            <a:spLocks noRot="1" noChangeAspect="1" noMove="1" noResize="1" noEditPoints="1" noAdjustHandles="1" noChangeArrowheads="1" noChangeShapeType="1" noTextEdit="1"/>
          </p:cNvSpPr>
          <p:nvPr/>
        </p:nvSpPr>
        <p:spPr>
          <a:xfrm>
            <a:off x="2771800" y="5517232"/>
            <a:ext cx="3628942" cy="307777"/>
          </a:xfrm>
          <a:prstGeom prst="rect">
            <a:avLst/>
          </a:prstGeom>
          <a:blipFill rotWithShape="1">
            <a:blip r:embed="rId3" cstate="print"/>
            <a:stretch>
              <a:fillRect/>
            </a:stretch>
          </a:blipFill>
        </p:spPr>
        <p:txBody>
          <a:bodyPr/>
          <a:lstStyle/>
          <a:p>
            <a:r>
              <a:rPr lang="ru-RU">
                <a:noFill/>
              </a:rPr>
              <a:t> </a:t>
            </a:r>
          </a:p>
        </p:txBody>
      </p:sp>
      <p:sp>
        <p:nvSpPr>
          <p:cNvPr id="15"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6"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Выводы</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pic>
        <p:nvPicPr>
          <p:cNvPr id="28677" name="12 Imagen"/>
          <p:cNvPicPr>
            <a:picLocks noChangeAspect="1"/>
          </p:cNvPicPr>
          <p:nvPr/>
        </p:nvPicPr>
        <p:blipFill>
          <a:blip r:embed="rId2" cstate="print"/>
          <a:srcRect/>
          <a:stretch>
            <a:fillRect/>
          </a:stretch>
        </p:blipFill>
        <p:spPr bwMode="auto">
          <a:xfrm>
            <a:off x="1187450" y="2287588"/>
            <a:ext cx="6840538" cy="1069404"/>
          </a:xfrm>
          <a:prstGeom prst="rect">
            <a:avLst/>
          </a:prstGeom>
          <a:noFill/>
          <a:ln w="9525">
            <a:noFill/>
            <a:miter lim="800000"/>
            <a:headEnd/>
            <a:tailEnd/>
          </a:ln>
        </p:spPr>
      </p:pic>
      <p:sp>
        <p:nvSpPr>
          <p:cNvPr id="28678" name="15 CuadroTexto"/>
          <p:cNvSpPr txBox="1">
            <a:spLocks noChangeArrowheads="1"/>
          </p:cNvSpPr>
          <p:nvPr/>
        </p:nvSpPr>
        <p:spPr bwMode="auto">
          <a:xfrm>
            <a:off x="1187450" y="2346325"/>
            <a:ext cx="6840538" cy="1585049"/>
          </a:xfrm>
          <a:prstGeom prst="rect">
            <a:avLst/>
          </a:prstGeom>
          <a:noFill/>
          <a:ln w="9525">
            <a:noFill/>
            <a:miter lim="800000"/>
            <a:headEnd/>
            <a:tailEnd/>
          </a:ln>
        </p:spPr>
        <p:txBody>
          <a:bodyPr>
            <a:spAutoFit/>
          </a:bodyPr>
          <a:lstStyle/>
          <a:p>
            <a:pPr algn="just"/>
            <a:r>
              <a:rPr lang="ru-RU" sz="1400" b="1" dirty="0"/>
              <a:t>Считая, что все нагрузки в цепях были одинаковыми, получим, что общий ток в параллельной цепи в 9 раз больше, чем ток в последовательной цепи. Проверьте, соблюдается ли в ваших результатах то же соотношение, которое следует из Закона Ома.</a:t>
            </a:r>
            <a:endParaRPr lang="ru-RU" sz="1400" dirty="0"/>
          </a:p>
          <a:p>
            <a:pPr algn="just"/>
            <a:endParaRPr lang="ru-RU" sz="1300" dirty="0"/>
          </a:p>
          <a:p>
            <a:pPr algn="just"/>
            <a:r>
              <a:rPr lang="ru-RU" sz="1400" dirty="0"/>
              <a:t>Прежде чем ответить, взгляните на следующее алгебраическое представление соотношения тока в последовательных и параллельных цепях.</a:t>
            </a:r>
          </a:p>
        </p:txBody>
      </p:sp>
      <p:sp>
        <p:nvSpPr>
          <p:cNvPr id="286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868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868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868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8679" name="4 Cuadro de texto"/>
          <p:cNvSpPr txBox="1">
            <a:spLocks noChangeArrowheads="1"/>
          </p:cNvSpPr>
          <p:nvPr/>
        </p:nvSpPr>
        <p:spPr bwMode="auto">
          <a:xfrm>
            <a:off x="1692274" y="3860800"/>
            <a:ext cx="6408117" cy="2374900"/>
          </a:xfrm>
          <a:prstGeom prst="rect">
            <a:avLst/>
          </a:prstGeom>
          <a:solidFill>
            <a:srgbClr val="FFFFFF"/>
          </a:solidFill>
          <a:ln w="6350">
            <a:noFill/>
            <a:miter lim="800000"/>
            <a:headEnd/>
            <a:tailEnd/>
          </a:ln>
        </p:spPr>
        <p:txBody>
          <a:bodyPr/>
          <a:lstStyle/>
          <a:p>
            <a:pPr algn="ctr">
              <a:spcAft>
                <a:spcPts val="1000"/>
              </a:spcAft>
            </a:pPr>
            <a:r>
              <a:rPr lang="ru-RU" sz="1400" dirty="0"/>
              <a:t>R</a:t>
            </a:r>
            <a:r>
              <a:rPr lang="ru-RU" sz="1400" baseline="-25000" dirty="0"/>
              <a:t>T</a:t>
            </a:r>
            <a:r>
              <a:rPr lang="ru-RU" sz="1400" dirty="0"/>
              <a:t> в последовательной цепи (R</a:t>
            </a:r>
            <a:r>
              <a:rPr lang="ru-RU" sz="1400" baseline="-25000" dirty="0"/>
              <a:t>TS</a:t>
            </a:r>
            <a:r>
              <a:rPr lang="ru-RU" sz="1400" dirty="0"/>
              <a:t>) и в параллельной цепи (R</a:t>
            </a:r>
            <a:r>
              <a:rPr lang="ru-RU" sz="1400" baseline="-25000" dirty="0"/>
              <a:t>TP</a:t>
            </a:r>
            <a:r>
              <a:rPr lang="ru-RU" sz="1400" dirty="0"/>
              <a:t>)</a:t>
            </a:r>
          </a:p>
          <a:p>
            <a:pPr algn="ctr">
              <a:spcAft>
                <a:spcPts val="1000"/>
              </a:spcAft>
            </a:pPr>
            <a:endParaRPr lang="ru-RU" sz="1400" dirty="0">
              <a:latin typeface="Times New Roman" pitchFamily="18" charset="0"/>
            </a:endParaRPr>
          </a:p>
          <a:p>
            <a:pPr algn="ctr">
              <a:spcAft>
                <a:spcPts val="1000"/>
              </a:spcAft>
            </a:pPr>
            <a:endParaRPr lang="ru-RU" sz="1400" dirty="0">
              <a:latin typeface="Times New Roman" pitchFamily="18" charset="0"/>
            </a:endParaRPr>
          </a:p>
          <a:p>
            <a:pPr algn="ctr">
              <a:spcAft>
                <a:spcPts val="1000"/>
              </a:spcAft>
            </a:pPr>
            <a:endParaRPr lang="ru-RU" sz="1400" dirty="0"/>
          </a:p>
          <a:p>
            <a:pPr algn="ctr">
              <a:spcAft>
                <a:spcPts val="1000"/>
              </a:spcAft>
            </a:pPr>
            <a:endParaRPr lang="ru-RU" sz="1400" dirty="0"/>
          </a:p>
          <a:p>
            <a:pPr algn="ctr">
              <a:spcAft>
                <a:spcPts val="1000"/>
              </a:spcAft>
            </a:pPr>
            <a:r>
              <a:rPr lang="ru-RU" sz="1400" dirty="0"/>
              <a:t>Используя значение R, полученное при решении уравнения (2), получаем:</a:t>
            </a:r>
          </a:p>
          <a:p>
            <a:pPr algn="ctr">
              <a:spcAft>
                <a:spcPts val="1000"/>
              </a:spcAft>
            </a:pPr>
            <a:endParaRPr lang="ru-RU" sz="1100" dirty="0">
              <a:latin typeface="Times New Roman" pitchFamily="18" charset="0"/>
            </a:endParaRPr>
          </a:p>
          <a:p>
            <a:pPr algn="ctr"/>
            <a:endParaRPr lang="ru-RU" dirty="0">
              <a:latin typeface="Arial" charset="0"/>
            </a:endParaRPr>
          </a:p>
        </p:txBody>
      </p:sp>
      <p:sp>
        <p:nvSpPr>
          <p:cNvPr id="3" name="2 Rectángulo"/>
          <p:cNvSpPr>
            <a:spLocks noRot="1" noChangeAspect="1" noMove="1" noResize="1" noEditPoints="1" noAdjustHandles="1" noChangeArrowheads="1" noChangeShapeType="1" noTextEdit="1"/>
          </p:cNvSpPr>
          <p:nvPr/>
        </p:nvSpPr>
        <p:spPr>
          <a:xfrm>
            <a:off x="3398762" y="4221088"/>
            <a:ext cx="2346475" cy="307777"/>
          </a:xfrm>
          <a:prstGeom prst="rect">
            <a:avLst/>
          </a:prstGeom>
          <a:blipFill rotWithShape="1">
            <a:blip r:embed="rId3" cstate="print"/>
            <a:stretch>
              <a:fillRect/>
            </a:stretch>
          </a:blipFill>
        </p:spPr>
        <p:txBody>
          <a:bodyPr/>
          <a:lstStyle/>
          <a:p>
            <a:r>
              <a:rPr lang="ru-RU">
                <a:noFill/>
              </a:rPr>
              <a:t> </a:t>
            </a:r>
          </a:p>
        </p:txBody>
      </p:sp>
      <p:sp>
        <p:nvSpPr>
          <p:cNvPr id="4" name="3 Rectángulo"/>
          <p:cNvSpPr>
            <a:spLocks noRot="1" noChangeAspect="1" noMove="1" noResize="1" noEditPoints="1" noAdjustHandles="1" noChangeArrowheads="1" noChangeShapeType="1" noTextEdit="1"/>
          </p:cNvSpPr>
          <p:nvPr/>
        </p:nvSpPr>
        <p:spPr>
          <a:xfrm>
            <a:off x="3769288" y="5126348"/>
            <a:ext cx="1306768" cy="327077"/>
          </a:xfrm>
          <a:prstGeom prst="rect">
            <a:avLst/>
          </a:prstGeom>
          <a:blipFill rotWithShape="1">
            <a:blip r:embed="rId4" cstate="print"/>
            <a:stretch>
              <a:fillRect b="-1852"/>
            </a:stretch>
          </a:blipFill>
        </p:spPr>
        <p:txBody>
          <a:bodyPr/>
          <a:lstStyle/>
          <a:p>
            <a:r>
              <a:rPr lang="ru-RU">
                <a:noFill/>
              </a:rPr>
              <a:t> </a:t>
            </a:r>
          </a:p>
        </p:txBody>
      </p:sp>
      <p:sp>
        <p:nvSpPr>
          <p:cNvPr id="5" name="4 Rectángulo"/>
          <p:cNvSpPr>
            <a:spLocks noRot="1" noChangeAspect="1" noMove="1" noResize="1" noEditPoints="1" noAdjustHandles="1" noChangeArrowheads="1" noChangeShapeType="1" noTextEdit="1"/>
          </p:cNvSpPr>
          <p:nvPr/>
        </p:nvSpPr>
        <p:spPr>
          <a:xfrm>
            <a:off x="4005562" y="5982243"/>
            <a:ext cx="1333250" cy="327077"/>
          </a:xfrm>
          <a:prstGeom prst="rect">
            <a:avLst/>
          </a:prstGeom>
          <a:blipFill rotWithShape="1">
            <a:blip r:embed="rId5" cstate="print"/>
            <a:stretch>
              <a:fillRect r="-1370" b="-12963"/>
            </a:stretch>
          </a:blipFill>
        </p:spPr>
        <p:txBody>
          <a:bodyPr/>
          <a:lstStyle/>
          <a:p>
            <a:r>
              <a:rPr lang="ru-RU">
                <a:noFill/>
              </a:rPr>
              <a:t> </a:t>
            </a:r>
          </a:p>
        </p:txBody>
      </p:sp>
      <p:pic>
        <p:nvPicPr>
          <p:cNvPr id="1026"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4498116"/>
            <a:ext cx="2520000" cy="699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7"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Выводы</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2970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970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970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9705" name="8 Cuadro de texto"/>
          <p:cNvSpPr txBox="1">
            <a:spLocks noChangeArrowheads="1"/>
          </p:cNvSpPr>
          <p:nvPr/>
        </p:nvSpPr>
        <p:spPr bwMode="auto">
          <a:xfrm>
            <a:off x="1476375" y="2349500"/>
            <a:ext cx="6335713" cy="3024188"/>
          </a:xfrm>
          <a:prstGeom prst="rect">
            <a:avLst/>
          </a:prstGeom>
          <a:noFill/>
          <a:ln w="6350">
            <a:noFill/>
            <a:miter lim="800000"/>
            <a:headEnd/>
            <a:tailEnd/>
          </a:ln>
        </p:spPr>
        <p:txBody>
          <a:bodyPr/>
          <a:lstStyle/>
          <a:p>
            <a:pPr algn="just">
              <a:spcAft>
                <a:spcPts val="1000"/>
              </a:spcAft>
            </a:pPr>
            <a:r>
              <a:rPr lang="ru-RU" sz="1400" dirty="0"/>
              <a:t>Теперь можно рассчитать общий ток, используя Закон Ома. Сначала вычислим общий ток для последовательной цепи (ITS), а затем - для параллельной (ITP). Учтите, что общее напряжение для обеих цепей одинаково.</a:t>
            </a:r>
          </a:p>
          <a:p>
            <a:pPr algn="just">
              <a:spcAft>
                <a:spcPts val="1000"/>
              </a:spcAft>
            </a:pPr>
            <a:endParaRPr lang="ru-RU" sz="1400" dirty="0">
              <a:latin typeface="Times New Roman" pitchFamily="18" charset="0"/>
            </a:endParaRPr>
          </a:p>
          <a:p>
            <a:pPr algn="just">
              <a:spcAft>
                <a:spcPts val="1000"/>
              </a:spcAft>
            </a:pPr>
            <a:endParaRPr lang="ru-RU" sz="1400" dirty="0">
              <a:latin typeface="Times New Roman" pitchFamily="18" charset="0"/>
            </a:endParaRPr>
          </a:p>
          <a:p>
            <a:pPr algn="just">
              <a:spcAft>
                <a:spcPts val="1000"/>
              </a:spcAft>
            </a:pPr>
            <a:r>
              <a:rPr lang="ru-RU" sz="1400" dirty="0"/>
              <a:t>Подставим (3) в (4)</a:t>
            </a:r>
          </a:p>
          <a:p>
            <a:pPr algn="just">
              <a:spcAft>
                <a:spcPts val="1000"/>
              </a:spcAft>
            </a:pPr>
            <a:endParaRPr lang="ru-RU" sz="1400" dirty="0">
              <a:latin typeface="Times New Roman" pitchFamily="18" charset="0"/>
            </a:endParaRPr>
          </a:p>
          <a:p>
            <a:pPr algn="just">
              <a:spcAft>
                <a:spcPts val="1000"/>
              </a:spcAft>
            </a:pPr>
            <a:endParaRPr lang="ru-RU" sz="1400" dirty="0">
              <a:latin typeface="Times New Roman" pitchFamily="18" charset="0"/>
            </a:endParaRPr>
          </a:p>
          <a:p>
            <a:pPr algn="just">
              <a:spcAft>
                <a:spcPts val="1000"/>
              </a:spcAft>
            </a:pPr>
            <a:endParaRPr lang="ru-RU" sz="1400" dirty="0">
              <a:latin typeface="Times New Roman" pitchFamily="18" charset="0"/>
            </a:endParaRPr>
          </a:p>
          <a:p>
            <a:pPr algn="just">
              <a:spcAft>
                <a:spcPts val="1000"/>
              </a:spcAft>
            </a:pPr>
            <a:r>
              <a:rPr lang="ru-RU" sz="1400" dirty="0"/>
              <a:t>Таким образом, результат (6) равен результату (5), поэтому</a:t>
            </a:r>
          </a:p>
          <a:p>
            <a:endParaRPr lang="ru-RU" sz="1400" dirty="0">
              <a:latin typeface="Arial" charset="0"/>
            </a:endParaRPr>
          </a:p>
        </p:txBody>
      </p:sp>
      <p:sp>
        <p:nvSpPr>
          <p:cNvPr id="2" name="1 Rectángulo"/>
          <p:cNvSpPr>
            <a:spLocks noRot="1" noChangeAspect="1" noMove="1" noResize="1" noEditPoints="1" noAdjustHandles="1" noChangeArrowheads="1" noChangeShapeType="1" noTextEdit="1"/>
          </p:cNvSpPr>
          <p:nvPr/>
        </p:nvSpPr>
        <p:spPr>
          <a:xfrm>
            <a:off x="2627784" y="3204327"/>
            <a:ext cx="1451358" cy="531940"/>
          </a:xfrm>
          <a:prstGeom prst="rect">
            <a:avLst/>
          </a:prstGeom>
          <a:blipFill rotWithShape="1">
            <a:blip r:embed="rId2" cstate="print"/>
            <a:stretch>
              <a:fillRect/>
            </a:stretch>
          </a:blipFill>
        </p:spPr>
        <p:txBody>
          <a:bodyPr/>
          <a:lstStyle/>
          <a:p>
            <a:r>
              <a:rPr lang="ru-RU">
                <a:noFill/>
              </a:rPr>
              <a:t> </a:t>
            </a:r>
          </a:p>
        </p:txBody>
      </p:sp>
      <p:sp>
        <p:nvSpPr>
          <p:cNvPr id="3" name="2 Rectángulo"/>
          <p:cNvSpPr>
            <a:spLocks noRot="1" noChangeAspect="1" noMove="1" noResize="1" noEditPoints="1" noAdjustHandles="1" noChangeArrowheads="1" noChangeShapeType="1" noTextEdit="1"/>
          </p:cNvSpPr>
          <p:nvPr/>
        </p:nvSpPr>
        <p:spPr>
          <a:xfrm>
            <a:off x="4595470" y="3230682"/>
            <a:ext cx="1517082" cy="558358"/>
          </a:xfrm>
          <a:prstGeom prst="rect">
            <a:avLst/>
          </a:prstGeom>
          <a:blipFill rotWithShape="1">
            <a:blip r:embed="rId3" cstate="print"/>
            <a:stretch>
              <a:fillRect/>
            </a:stretch>
          </a:blipFill>
        </p:spPr>
        <p:txBody>
          <a:bodyPr/>
          <a:lstStyle/>
          <a:p>
            <a:r>
              <a:rPr lang="ru-RU">
                <a:noFill/>
              </a:rPr>
              <a:t> </a:t>
            </a:r>
          </a:p>
        </p:txBody>
      </p:sp>
      <p:sp>
        <p:nvSpPr>
          <p:cNvPr id="4" name="3 Rectángulo"/>
          <p:cNvSpPr>
            <a:spLocks noRot="1" noChangeAspect="1" noMove="1" noResize="1" noEditPoints="1" noAdjustHandles="1" noChangeArrowheads="1" noChangeShapeType="1" noTextEdit="1"/>
          </p:cNvSpPr>
          <p:nvPr/>
        </p:nvSpPr>
        <p:spPr>
          <a:xfrm>
            <a:off x="2763068" y="4309391"/>
            <a:ext cx="3393108" cy="559769"/>
          </a:xfrm>
          <a:prstGeom prst="rect">
            <a:avLst/>
          </a:prstGeom>
          <a:blipFill rotWithShape="1">
            <a:blip r:embed="rId4" cstate="print"/>
            <a:stretch>
              <a:fillRect/>
            </a:stretch>
          </a:blipFill>
        </p:spPr>
        <p:txBody>
          <a:bodyPr/>
          <a:lstStyle/>
          <a:p>
            <a:r>
              <a:rPr lang="ru-RU">
                <a:noFill/>
              </a:rPr>
              <a:t> </a:t>
            </a:r>
          </a:p>
        </p:txBody>
      </p:sp>
      <p:sp>
        <p:nvSpPr>
          <p:cNvPr id="5" name="4 Rectángulo"/>
          <p:cNvSpPr>
            <a:spLocks noRot="1" noChangeAspect="1" noMove="1" noResize="1" noEditPoints="1" noAdjustHandles="1" noChangeArrowheads="1" noChangeShapeType="1" noTextEdit="1"/>
          </p:cNvSpPr>
          <p:nvPr/>
        </p:nvSpPr>
        <p:spPr>
          <a:xfrm>
            <a:off x="3486652" y="5771094"/>
            <a:ext cx="1949444" cy="394210"/>
          </a:xfrm>
          <a:prstGeom prst="rect">
            <a:avLst/>
          </a:prstGeom>
          <a:blipFill rotWithShape="1">
            <a:blip r:embed="rId5" cstate="print"/>
            <a:stretch>
              <a:fillRect b="-9375"/>
            </a:stretch>
          </a:blipFill>
        </p:spPr>
        <p:txBody>
          <a:bodyPr/>
          <a:lstStyle/>
          <a:p>
            <a:r>
              <a:rPr lang="ru-RU">
                <a:noFill/>
              </a:rPr>
              <a:t> </a:t>
            </a:r>
          </a:p>
        </p:txBody>
      </p:sp>
      <p:sp>
        <p:nvSpPr>
          <p:cNvPr id="14"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5"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Выводы</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3072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3072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3072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30729" name="19 CuadroTexto"/>
          <p:cNvSpPr txBox="1">
            <a:spLocks noChangeArrowheads="1"/>
          </p:cNvSpPr>
          <p:nvPr/>
        </p:nvSpPr>
        <p:spPr bwMode="auto">
          <a:xfrm>
            <a:off x="1403350" y="2420938"/>
            <a:ext cx="6429375" cy="3324225"/>
          </a:xfrm>
          <a:prstGeom prst="rect">
            <a:avLst/>
          </a:prstGeom>
          <a:noFill/>
          <a:ln w="9525">
            <a:noFill/>
            <a:miter lim="800000"/>
            <a:headEnd/>
            <a:tailEnd/>
          </a:ln>
        </p:spPr>
        <p:txBody>
          <a:bodyPr>
            <a:spAutoFit/>
          </a:bodyPr>
          <a:lstStyle/>
          <a:p>
            <a:pPr algn="just"/>
            <a:r>
              <a:rPr lang="ru-RU" sz="1400"/>
              <a:t>Теперь учащиеся должны проанализировать свои результаты и определить, согласуются ли они с приведенным выше соотношением. Приведем решение задачи:</a:t>
            </a:r>
          </a:p>
          <a:p>
            <a:pPr algn="just"/>
            <a:endParaRPr lang="ru-RU" sz="1400"/>
          </a:p>
          <a:p>
            <a:pPr algn="just"/>
            <a:endParaRPr lang="ru-RU" sz="1400"/>
          </a:p>
          <a:p>
            <a:pPr algn="just"/>
            <a:endParaRPr lang="ru-RU" sz="1400"/>
          </a:p>
          <a:p>
            <a:pPr algn="just"/>
            <a:endParaRPr lang="ru-RU" sz="1400"/>
          </a:p>
          <a:p>
            <a:pPr algn="just"/>
            <a:endParaRPr lang="ru-RU" sz="1400"/>
          </a:p>
          <a:p>
            <a:pPr algn="just"/>
            <a:endParaRPr lang="ru-RU" sz="1400"/>
          </a:p>
          <a:p>
            <a:pPr algn="just"/>
            <a:endParaRPr lang="ru-RU" sz="1400"/>
          </a:p>
          <a:p>
            <a:pPr algn="just"/>
            <a:endParaRPr lang="ru-RU" sz="1400"/>
          </a:p>
          <a:p>
            <a:pPr algn="just"/>
            <a:endParaRPr lang="ru-RU" sz="1400"/>
          </a:p>
          <a:p>
            <a:pPr algn="just"/>
            <a:r>
              <a:rPr lang="ru-RU" sz="1400"/>
              <a:t>В данном случае соотношение отличалось от теоретического. Согласно нашим результатам, общий ток в цепи с параллельным соединением в 27.9 раз больше общего тока в цепи с последовательным соединением. Однако важно заметить, что в параллельной цепи ток больше,  чем в последовательной.</a:t>
            </a:r>
          </a:p>
        </p:txBody>
      </p:sp>
      <p:sp>
        <p:nvSpPr>
          <p:cNvPr id="2" name="1 Rectángulo"/>
          <p:cNvSpPr>
            <a:spLocks noRot="1" noChangeAspect="1" noMove="1" noResize="1" noEditPoints="1" noAdjustHandles="1" noChangeArrowheads="1" noChangeShapeType="1" noTextEdit="1"/>
          </p:cNvSpPr>
          <p:nvPr/>
        </p:nvSpPr>
        <p:spPr>
          <a:xfrm>
            <a:off x="3776782" y="3140968"/>
            <a:ext cx="1430905" cy="360612"/>
          </a:xfrm>
          <a:prstGeom prst="rect">
            <a:avLst/>
          </a:prstGeom>
          <a:blipFill rotWithShape="1">
            <a:blip r:embed="rId2" cstate="print"/>
            <a:stretch>
              <a:fillRect b="-5085"/>
            </a:stretch>
          </a:blipFill>
        </p:spPr>
        <p:txBody>
          <a:bodyPr/>
          <a:lstStyle/>
          <a:p>
            <a:r>
              <a:rPr lang="ru-RU">
                <a:noFill/>
              </a:rPr>
              <a:t> </a:t>
            </a:r>
          </a:p>
        </p:txBody>
      </p:sp>
      <p:sp>
        <p:nvSpPr>
          <p:cNvPr id="3" name="2 Rectángulo"/>
          <p:cNvSpPr>
            <a:spLocks noRot="1" noChangeAspect="1" noMove="1" noResize="1" noEditPoints="1" noAdjustHandles="1" noChangeArrowheads="1" noChangeShapeType="1" noTextEdit="1"/>
          </p:cNvSpPr>
          <p:nvPr/>
        </p:nvSpPr>
        <p:spPr>
          <a:xfrm>
            <a:off x="3784797" y="3645024"/>
            <a:ext cx="1416478" cy="338554"/>
          </a:xfrm>
          <a:prstGeom prst="rect">
            <a:avLst/>
          </a:prstGeom>
          <a:blipFill rotWithShape="1">
            <a:blip r:embed="rId3" cstate="print"/>
            <a:stretch>
              <a:fillRect/>
            </a:stretch>
          </a:blipFill>
        </p:spPr>
        <p:txBody>
          <a:bodyPr/>
          <a:lstStyle/>
          <a:p>
            <a:r>
              <a:rPr lang="ru-RU">
                <a:noFill/>
              </a:rPr>
              <a:t> </a:t>
            </a:r>
          </a:p>
        </p:txBody>
      </p:sp>
      <p:sp>
        <p:nvSpPr>
          <p:cNvPr id="4" name="3 Rectángulo"/>
          <p:cNvSpPr>
            <a:spLocks noRot="1" noChangeAspect="1" noMove="1" noResize="1" noEditPoints="1" noAdjustHandles="1" noChangeArrowheads="1" noChangeShapeType="1" noTextEdit="1"/>
          </p:cNvSpPr>
          <p:nvPr/>
        </p:nvSpPr>
        <p:spPr>
          <a:xfrm>
            <a:off x="3851920" y="4048996"/>
            <a:ext cx="1232132" cy="604140"/>
          </a:xfrm>
          <a:prstGeom prst="rect">
            <a:avLst/>
          </a:prstGeom>
          <a:blipFill rotWithShape="1">
            <a:blip r:embed="rId4" cstate="print"/>
            <a:stretch>
              <a:fillRect/>
            </a:stretch>
          </a:blipFill>
        </p:spPr>
        <p:txBody>
          <a:bodyPr/>
          <a:lstStyle/>
          <a:p>
            <a:r>
              <a:rPr lang="ru-RU">
                <a:noFill/>
              </a:rPr>
              <a:t> </a:t>
            </a:r>
          </a:p>
        </p:txBody>
      </p:sp>
      <p:sp>
        <p:nvSpPr>
          <p:cNvPr id="13"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4"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21 Grupo"/>
          <p:cNvGrpSpPr>
            <a:grpSpLocks/>
          </p:cNvGrpSpPr>
          <p:nvPr/>
        </p:nvGrpSpPr>
        <p:grpSpPr bwMode="auto">
          <a:xfrm>
            <a:off x="1239838" y="2436813"/>
            <a:ext cx="6664325" cy="1784350"/>
            <a:chOff x="1321109" y="3224942"/>
            <a:chExt cx="6664289" cy="1909263"/>
          </a:xfrm>
        </p:grpSpPr>
        <p:pic>
          <p:nvPicPr>
            <p:cNvPr id="31757" name="Picture 4"/>
            <p:cNvPicPr>
              <a:picLocks noChangeAspect="1" noChangeArrowheads="1"/>
            </p:cNvPicPr>
            <p:nvPr/>
          </p:nvPicPr>
          <p:blipFill>
            <a:blip r:embed="rId2" cstate="print"/>
            <a:srcRect/>
            <a:stretch>
              <a:fillRect/>
            </a:stretch>
          </p:blipFill>
          <p:spPr bwMode="auto">
            <a:xfrm>
              <a:off x="1321109" y="3612493"/>
              <a:ext cx="6664289" cy="1521712"/>
            </a:xfrm>
            <a:prstGeom prst="rect">
              <a:avLst/>
            </a:prstGeom>
            <a:noFill/>
            <a:ln w="9525">
              <a:noFill/>
              <a:miter lim="800000"/>
              <a:headEnd/>
              <a:tailEnd/>
            </a:ln>
            <a:effectLst/>
          </p:spPr>
        </p:pic>
        <p:pic>
          <p:nvPicPr>
            <p:cNvPr id="31758" name="Picture 3"/>
            <p:cNvPicPr>
              <a:picLocks noChangeAspect="1" noChangeArrowheads="1"/>
            </p:cNvPicPr>
            <p:nvPr/>
          </p:nvPicPr>
          <p:blipFill>
            <a:blip r:embed="rId3" cstate="print"/>
            <a:srcRect/>
            <a:stretch>
              <a:fillRect/>
            </a:stretch>
          </p:blipFill>
          <p:spPr bwMode="auto">
            <a:xfrm>
              <a:off x="1321109" y="3224942"/>
              <a:ext cx="6664289" cy="566062"/>
            </a:xfrm>
            <a:prstGeom prst="rect">
              <a:avLst/>
            </a:prstGeom>
            <a:noFill/>
            <a:ln w="9525">
              <a:noFill/>
              <a:miter lim="800000"/>
              <a:headEnd/>
              <a:tailEnd/>
            </a:ln>
            <a:effectLst/>
          </p:spPr>
        </p:pic>
      </p:grpSp>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Выводы</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31748" name="8 CuadroTexto"/>
          <p:cNvSpPr txBox="1">
            <a:spLocks noChangeArrowheads="1"/>
          </p:cNvSpPr>
          <p:nvPr/>
        </p:nvSpPr>
        <p:spPr bwMode="auto">
          <a:xfrm>
            <a:off x="1454150" y="2420938"/>
            <a:ext cx="6430963" cy="1692771"/>
          </a:xfrm>
          <a:prstGeom prst="rect">
            <a:avLst/>
          </a:prstGeom>
          <a:noFill/>
          <a:ln w="9525">
            <a:noFill/>
            <a:miter lim="800000"/>
            <a:headEnd/>
            <a:tailEnd/>
          </a:ln>
        </p:spPr>
        <p:txBody>
          <a:bodyPr>
            <a:spAutoFit/>
          </a:bodyPr>
          <a:lstStyle/>
          <a:p>
            <a:pPr algn="just"/>
            <a:r>
              <a:rPr lang="ru-RU" sz="1400" b="1"/>
              <a:t>Как вы объясните расхождение между теоретическими и опытными значениями?</a:t>
            </a:r>
          </a:p>
          <a:p>
            <a:pPr algn="just"/>
            <a:endParaRPr lang="ru-RU" sz="1100"/>
          </a:p>
          <a:p>
            <a:pPr algn="just"/>
            <a:r>
              <a:rPr lang="ru-RU" sz="1300"/>
              <a:t>Учащиеся должны дать варианты ответов на этот вопрос. Например, возможно, в одной из цепей использовался более длинный кабель. Медный проводник тоже имеет сопротивление, которое суммируется с общим сопротивлением цепи. С другой стороны, в ходе опыта могли быть ошибки, например электроды могли подсоединяться неправильно. Такие ошибки влияют на результаты эксперимента. </a:t>
            </a:r>
          </a:p>
        </p:txBody>
      </p:sp>
      <p:pic>
        <p:nvPicPr>
          <p:cNvPr id="31" name="30 Imagen"/>
          <p:cNvPicPr>
            <a:picLocks noChangeAspect="1"/>
          </p:cNvPicPr>
          <p:nvPr/>
        </p:nvPicPr>
        <p:blipFill rotWithShape="1">
          <a:blip r:embed="rId4" cstate="print">
            <a:extLst>
              <a:ext uri="{28A0092B-C50C-407E-A947-70E740481C1C}">
                <a14:useLocalDpi xmlns:a14="http://schemas.microsoft.com/office/drawing/2010/main" val="0"/>
              </a:ext>
            </a:extLst>
          </a:blip>
          <a:srcRect l="5650" t="1808" r="2750" b="8911"/>
          <a:stretch/>
        </p:blipFill>
        <p:spPr>
          <a:xfrm>
            <a:off x="1134517" y="2276872"/>
            <a:ext cx="400042" cy="398582"/>
          </a:xfrm>
          <a:prstGeom prst="ellipse">
            <a:avLst/>
          </a:prstGeom>
        </p:spPr>
      </p:pic>
      <p:grpSp>
        <p:nvGrpSpPr>
          <p:cNvPr id="31752" name="21 Grupo"/>
          <p:cNvGrpSpPr>
            <a:grpSpLocks/>
          </p:cNvGrpSpPr>
          <p:nvPr/>
        </p:nvGrpSpPr>
        <p:grpSpPr bwMode="auto">
          <a:xfrm>
            <a:off x="1258888" y="4437063"/>
            <a:ext cx="6664325" cy="1656233"/>
            <a:chOff x="1321109" y="3224942"/>
            <a:chExt cx="6664289" cy="1909263"/>
          </a:xfrm>
        </p:grpSpPr>
        <p:pic>
          <p:nvPicPr>
            <p:cNvPr id="31755" name="Picture 4"/>
            <p:cNvPicPr>
              <a:picLocks noChangeAspect="1" noChangeArrowheads="1"/>
            </p:cNvPicPr>
            <p:nvPr/>
          </p:nvPicPr>
          <p:blipFill>
            <a:blip r:embed="rId2" cstate="print"/>
            <a:srcRect/>
            <a:stretch>
              <a:fillRect/>
            </a:stretch>
          </p:blipFill>
          <p:spPr bwMode="auto">
            <a:xfrm>
              <a:off x="1321109" y="3612493"/>
              <a:ext cx="6664289" cy="1521712"/>
            </a:xfrm>
            <a:prstGeom prst="rect">
              <a:avLst/>
            </a:prstGeom>
            <a:noFill/>
            <a:ln w="9525">
              <a:noFill/>
              <a:miter lim="800000"/>
              <a:headEnd/>
              <a:tailEnd/>
            </a:ln>
            <a:effectLst/>
          </p:spPr>
        </p:pic>
        <p:pic>
          <p:nvPicPr>
            <p:cNvPr id="31756" name="Picture 3"/>
            <p:cNvPicPr>
              <a:picLocks noChangeAspect="1" noChangeArrowheads="1"/>
            </p:cNvPicPr>
            <p:nvPr/>
          </p:nvPicPr>
          <p:blipFill>
            <a:blip r:embed="rId3" cstate="print"/>
            <a:srcRect/>
            <a:stretch>
              <a:fillRect/>
            </a:stretch>
          </p:blipFill>
          <p:spPr bwMode="auto">
            <a:xfrm>
              <a:off x="1321109" y="3224942"/>
              <a:ext cx="6664289" cy="566062"/>
            </a:xfrm>
            <a:prstGeom prst="rect">
              <a:avLst/>
            </a:prstGeom>
            <a:noFill/>
            <a:ln w="9525">
              <a:noFill/>
              <a:miter lim="800000"/>
              <a:headEnd/>
              <a:tailEnd/>
            </a:ln>
            <a:effectLst/>
          </p:spPr>
        </p:pic>
      </p:grpSp>
      <p:sp>
        <p:nvSpPr>
          <p:cNvPr id="31753" name="36 CuadroTexto"/>
          <p:cNvSpPr txBox="1">
            <a:spLocks noChangeArrowheads="1"/>
          </p:cNvSpPr>
          <p:nvPr/>
        </p:nvSpPr>
        <p:spPr bwMode="auto">
          <a:xfrm>
            <a:off x="1476375" y="4419600"/>
            <a:ext cx="6408738" cy="1385888"/>
          </a:xfrm>
          <a:prstGeom prst="rect">
            <a:avLst/>
          </a:prstGeom>
          <a:noFill/>
          <a:ln w="9525">
            <a:noFill/>
            <a:miter lim="800000"/>
            <a:headEnd/>
            <a:tailEnd/>
          </a:ln>
        </p:spPr>
        <p:txBody>
          <a:bodyPr>
            <a:spAutoFit/>
          </a:bodyPr>
          <a:lstStyle/>
          <a:p>
            <a:pPr algn="just"/>
            <a:r>
              <a:rPr lang="ru-RU" sz="1400" b="1"/>
              <a:t>На последнем этапе эксперимента вы отсоединяли нагрузки. В какой цепи нагрузки были независимыми друг от друга?</a:t>
            </a:r>
          </a:p>
          <a:p>
            <a:pPr algn="just"/>
            <a:endParaRPr lang="ru-RU" sz="1100"/>
          </a:p>
          <a:p>
            <a:pPr algn="just"/>
            <a:r>
              <a:rPr lang="ru-RU" sz="1400"/>
              <a:t>Учащиеся должны указать, что при параллельном соединении нагрузки не зависят друг от друга. Это приводит к тому, что при отключении одной лампочки (нагрузки) остальные продолжают гореть. </a:t>
            </a:r>
          </a:p>
        </p:txBody>
      </p:sp>
      <p:pic>
        <p:nvPicPr>
          <p:cNvPr id="38" name="37 Imagen"/>
          <p:cNvPicPr>
            <a:picLocks noChangeAspect="1"/>
          </p:cNvPicPr>
          <p:nvPr/>
        </p:nvPicPr>
        <p:blipFill rotWithShape="1">
          <a:blip r:embed="rId4" cstate="print">
            <a:extLst>
              <a:ext uri="{28A0092B-C50C-407E-A947-70E740481C1C}">
                <a14:useLocalDpi xmlns:a14="http://schemas.microsoft.com/office/drawing/2010/main" val="0"/>
              </a:ext>
            </a:extLst>
          </a:blip>
          <a:srcRect l="5650" t="1808" r="2750" b="8911"/>
          <a:stretch/>
        </p:blipFill>
        <p:spPr>
          <a:xfrm>
            <a:off x="1115616" y="4326562"/>
            <a:ext cx="400042" cy="398582"/>
          </a:xfrm>
          <a:prstGeom prst="ellipse">
            <a:avLst/>
          </a:prstGeom>
        </p:spPr>
      </p:pic>
      <p:sp>
        <p:nvSpPr>
          <p:cNvPr id="15"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6"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Выводы</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32773" name="14 CuadroTexto"/>
          <p:cNvSpPr txBox="1">
            <a:spLocks noChangeArrowheads="1"/>
          </p:cNvSpPr>
          <p:nvPr/>
        </p:nvSpPr>
        <p:spPr bwMode="auto">
          <a:xfrm>
            <a:off x="1403350" y="2708920"/>
            <a:ext cx="6429375" cy="2462213"/>
          </a:xfrm>
          <a:prstGeom prst="rect">
            <a:avLst/>
          </a:prstGeom>
          <a:noFill/>
          <a:ln w="9525">
            <a:noFill/>
            <a:miter lim="800000"/>
            <a:headEnd/>
            <a:tailEnd/>
          </a:ln>
        </p:spPr>
        <p:txBody>
          <a:bodyPr>
            <a:spAutoFit/>
          </a:bodyPr>
          <a:lstStyle/>
          <a:p>
            <a:pPr algn="just"/>
            <a:r>
              <a:rPr lang="ru-RU" sz="1400" b="1" dirty="0"/>
              <a:t>Учащиеся должны прийти к следующим выводам:</a:t>
            </a:r>
          </a:p>
          <a:p>
            <a:pPr algn="just"/>
            <a:endParaRPr lang="ru-RU" sz="1400" dirty="0"/>
          </a:p>
          <a:p>
            <a:pPr algn="just"/>
            <a:r>
              <a:rPr lang="ru-RU" sz="1400" dirty="0"/>
              <a:t>Свойства параллельных и последовательных цепей отличаются. Многие из них можно объяснить на основании Закона Ома. Например, если есть две разных цепи (параллельная и последовательная) с одинаковым количеством одинаковых нагрузок, и они подсоединены к одинаковому источнику питания, то сопротивление последовательной цепи будет в 9 раз больше, в то время как в параллельной цепи ток будет в 9 раз больше. </a:t>
            </a:r>
          </a:p>
          <a:p>
            <a:pPr algn="just"/>
            <a:r>
              <a:rPr lang="ru-RU" sz="1400" dirty="0"/>
              <a:t>С другой стороны, если отсоединить одну нагрузку от параллельной цепи, другие будут продолжать работать. Это связано с тем, что цепь останется замкнутой, и по ней сможет протекать ток.  Поскольку в последовательной цепи нагрузки подключаются к одному проводнику, то при отсоединении одной нагрузки цепь разрывается.</a:t>
            </a:r>
          </a:p>
        </p:txBody>
      </p:sp>
      <p:sp>
        <p:nvSpPr>
          <p:cNvPr id="16" name="15 Rectángulo redondeado"/>
          <p:cNvSpPr/>
          <p:nvPr/>
        </p:nvSpPr>
        <p:spPr>
          <a:xfrm>
            <a:off x="1258888" y="2565400"/>
            <a:ext cx="6769100" cy="3239864"/>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solidFill>
                <a:srgbClr val="4194A5"/>
              </a:solidFill>
            </a:endParaRPr>
          </a:p>
        </p:txBody>
      </p:sp>
      <p:sp>
        <p:nvSpPr>
          <p:cNvPr id="7"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8"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grpSp>
        <p:nvGrpSpPr>
          <p:cNvPr id="33797" name="21 Grupo"/>
          <p:cNvGrpSpPr>
            <a:grpSpLocks/>
          </p:cNvGrpSpPr>
          <p:nvPr/>
        </p:nvGrpSpPr>
        <p:grpSpPr bwMode="auto">
          <a:xfrm>
            <a:off x="1331913" y="2204343"/>
            <a:ext cx="6553200" cy="1656705"/>
            <a:chOff x="1321109" y="3224942"/>
            <a:chExt cx="6664289" cy="1701014"/>
          </a:xfrm>
        </p:grpSpPr>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17"/>
              <a:ext cx="6664289" cy="150723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6" name="Picture 3"/>
            <p:cNvPicPr>
              <a:picLocks noChangeAspect="1" noChangeArrowheads="1"/>
            </p:cNvPicPr>
            <p:nvPr/>
          </p:nvPicPr>
          <p:blipFill>
            <a:blip r:embed="rId4" cstate="print"/>
            <a:srcRect/>
            <a:stretch>
              <a:fillRect/>
            </a:stretch>
          </p:blipFill>
          <p:spPr bwMode="auto">
            <a:xfrm>
              <a:off x="1321109" y="3224942"/>
              <a:ext cx="6664289" cy="634888"/>
            </a:xfrm>
            <a:prstGeom prst="rect">
              <a:avLst/>
            </a:prstGeom>
            <a:noFill/>
            <a:ln w="9525">
              <a:noFill/>
              <a:miter lim="800000"/>
              <a:headEnd/>
              <a:tailEnd/>
            </a:ln>
            <a:effectLst/>
          </p:spPr>
        </p:pic>
      </p:grpSp>
      <p:sp>
        <p:nvSpPr>
          <p:cNvPr id="33798" name="26 CuadroTexto"/>
          <p:cNvSpPr txBox="1">
            <a:spLocks noChangeArrowheads="1"/>
          </p:cNvSpPr>
          <p:nvPr/>
        </p:nvSpPr>
        <p:spPr bwMode="auto">
          <a:xfrm>
            <a:off x="1619250" y="2348806"/>
            <a:ext cx="6192838" cy="1169987"/>
          </a:xfrm>
          <a:prstGeom prst="rect">
            <a:avLst/>
          </a:prstGeom>
          <a:noFill/>
          <a:ln w="9525">
            <a:noFill/>
            <a:miter lim="800000"/>
            <a:headEnd/>
            <a:tailEnd/>
          </a:ln>
        </p:spPr>
        <p:txBody>
          <a:bodyPr>
            <a:spAutoFit/>
          </a:bodyPr>
          <a:lstStyle/>
          <a:p>
            <a:r>
              <a:rPr lang="ru-RU" sz="1400" b="1"/>
              <a:t>Какой тип цепи используется у вас дома? </a:t>
            </a:r>
          </a:p>
          <a:p>
            <a:endParaRPr lang="ru-RU" sz="1400"/>
          </a:p>
          <a:p>
            <a:pPr algn="just"/>
            <a:r>
              <a:rPr lang="ru-RU" sz="1400"/>
              <a:t>Учащиеся должны указать, что отключение одного устройства не влияет на работу остальных, т. е. если одна лампочка перегорает, остальными можно пользоваться. Из этого можно сделать вывод, что дома используется параллельное соединение.</a:t>
            </a:r>
            <a:endParaRPr lang="ru-RU" sz="1300"/>
          </a:p>
        </p:txBody>
      </p: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2132856"/>
            <a:ext cx="504056" cy="50405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800" name="21 Grupo"/>
          <p:cNvGrpSpPr>
            <a:grpSpLocks/>
          </p:cNvGrpSpPr>
          <p:nvPr/>
        </p:nvGrpSpPr>
        <p:grpSpPr bwMode="auto">
          <a:xfrm>
            <a:off x="1239838" y="3930080"/>
            <a:ext cx="6664325" cy="2379240"/>
            <a:chOff x="1321109" y="3224942"/>
            <a:chExt cx="6664289" cy="1701014"/>
          </a:xfrm>
        </p:grpSpPr>
        <p:pic>
          <p:nvPicPr>
            <p:cNvPr id="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17"/>
              <a:ext cx="6664289" cy="150723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4" name="Picture 3"/>
            <p:cNvPicPr>
              <a:picLocks noChangeAspect="1" noChangeArrowheads="1"/>
            </p:cNvPicPr>
            <p:nvPr/>
          </p:nvPicPr>
          <p:blipFill>
            <a:blip r:embed="rId4" cstate="print"/>
            <a:srcRect/>
            <a:stretch>
              <a:fillRect/>
            </a:stretch>
          </p:blipFill>
          <p:spPr bwMode="auto">
            <a:xfrm>
              <a:off x="1321109" y="3224942"/>
              <a:ext cx="6664289" cy="634888"/>
            </a:xfrm>
            <a:prstGeom prst="rect">
              <a:avLst/>
            </a:prstGeom>
            <a:noFill/>
            <a:ln w="9525">
              <a:noFill/>
              <a:miter lim="800000"/>
              <a:headEnd/>
              <a:tailEnd/>
            </a:ln>
            <a:effectLst/>
          </p:spPr>
        </p:pic>
      </p:grp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3861048"/>
            <a:ext cx="508767" cy="50876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2" name="32 CuadroTexto"/>
          <p:cNvSpPr txBox="1">
            <a:spLocks noChangeArrowheads="1"/>
          </p:cNvSpPr>
          <p:nvPr/>
        </p:nvSpPr>
        <p:spPr bwMode="auto">
          <a:xfrm>
            <a:off x="1601788" y="3918967"/>
            <a:ext cx="6210300" cy="2246313"/>
          </a:xfrm>
          <a:prstGeom prst="rect">
            <a:avLst/>
          </a:prstGeom>
          <a:noFill/>
          <a:ln w="9525">
            <a:noFill/>
            <a:miter lim="800000"/>
            <a:headEnd/>
            <a:tailEnd/>
          </a:ln>
        </p:spPr>
        <p:txBody>
          <a:bodyPr>
            <a:spAutoFit/>
          </a:bodyPr>
          <a:lstStyle/>
          <a:p>
            <a:r>
              <a:rPr lang="ru-RU" sz="1400" b="1"/>
              <a:t>Нагрузка - это устройство, которое потребляет электрический ток, преобразуя электрическую энергию в другой вид энергии. Назовите хотя бы одно устройство, которое преобразует электрическую энергию в свет, звуковые волны, тепловую или механическую энергию.</a:t>
            </a:r>
          </a:p>
          <a:p>
            <a:endParaRPr lang="ru-RU" sz="1400" b="1"/>
          </a:p>
          <a:p>
            <a:pPr algn="just"/>
            <a:r>
              <a:rPr lang="ru-RU" sz="1400"/>
              <a:t>Учащиеся должны найти разные виды нагрузок. Например: Лампочка преобразует электрическую энергию в свет, электрический звонок преобразует электричество в звуковую энергию (звуковые волны), обогреватель преобразует электрическую энергию в тепловую (тепло), а вентилятор - в механическую.</a:t>
            </a:r>
          </a:p>
          <a:p>
            <a:endParaRPr lang="ru-RU" sz="1400"/>
          </a:p>
        </p:txBody>
      </p:sp>
      <p:sp>
        <p:nvSpPr>
          <p:cNvPr id="15"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6"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pic>
        <p:nvPicPr>
          <p:cNvPr id="6147" name="10 Imagen"/>
          <p:cNvPicPr>
            <a:picLocks noChangeAspect="1"/>
          </p:cNvPicPr>
          <p:nvPr/>
        </p:nvPicPr>
        <p:blipFill>
          <a:blip r:embed="rId2" cstate="print"/>
          <a:srcRect/>
          <a:stretch>
            <a:fillRect/>
          </a:stretch>
        </p:blipFill>
        <p:spPr bwMode="auto">
          <a:xfrm>
            <a:off x="1411288" y="2420888"/>
            <a:ext cx="2800350" cy="323850"/>
          </a:xfrm>
          <a:prstGeom prst="rect">
            <a:avLst/>
          </a:prstGeom>
          <a:noFill/>
          <a:ln w="9525">
            <a:noFill/>
            <a:miter lim="800000"/>
            <a:headEnd/>
            <a:tailEnd/>
          </a:ln>
        </p:spPr>
      </p:pic>
      <p:sp>
        <p:nvSpPr>
          <p:cNvPr id="15" name="2 Subtítulo"/>
          <p:cNvSpPr txBox="1">
            <a:spLocks/>
          </p:cNvSpPr>
          <p:nvPr/>
        </p:nvSpPr>
        <p:spPr>
          <a:xfrm>
            <a:off x="1555750" y="2509788"/>
            <a:ext cx="1497013" cy="3429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a:t>
            </a:r>
            <a:endParaRPr lang="ru-RU" sz="2400" b="1" baseline="30000" dirty="0">
              <a:solidFill>
                <a:schemeClr val="bg1"/>
              </a:solidFill>
              <a:latin typeface="+mj-lt"/>
            </a:endParaRPr>
          </a:p>
        </p:txBody>
      </p:sp>
      <p:sp>
        <p:nvSpPr>
          <p:cNvPr id="6149" name="15 CuadroTexto"/>
          <p:cNvSpPr txBox="1">
            <a:spLocks noChangeArrowheads="1"/>
          </p:cNvSpPr>
          <p:nvPr/>
        </p:nvSpPr>
        <p:spPr bwMode="auto">
          <a:xfrm>
            <a:off x="1547813" y="2852688"/>
            <a:ext cx="6480175" cy="1169551"/>
          </a:xfrm>
          <a:prstGeom prst="rect">
            <a:avLst/>
          </a:prstGeom>
          <a:noFill/>
          <a:ln w="9525">
            <a:noFill/>
            <a:miter lim="800000"/>
            <a:headEnd/>
            <a:tailEnd/>
          </a:ln>
        </p:spPr>
        <p:txBody>
          <a:bodyPr wrap="square">
            <a:spAutoFit/>
          </a:bodyPr>
          <a:lstStyle/>
          <a:p>
            <a:r>
              <a:rPr lang="ru-RU" sz="1400" dirty="0"/>
              <a:t>Сегодня электрические схемы являются неотъемлемой частью нашей жизни. Задумывались ли вы когда-либо о том, сколько устройств работает у вас дома, благодаря электричеству? МНОГО! Это холодильник, радио, игровая приставка, лампочки, микроволновая печь, мобильные телефоны, стиральная машина и другие. </a:t>
            </a:r>
          </a:p>
        </p:txBody>
      </p:sp>
      <p:pic>
        <p:nvPicPr>
          <p:cNvPr id="6152" name="12 Imagen"/>
          <p:cNvPicPr>
            <a:picLocks noChangeAspect="1"/>
          </p:cNvPicPr>
          <p:nvPr/>
        </p:nvPicPr>
        <p:blipFill>
          <a:blip r:embed="rId3" cstate="print"/>
          <a:srcRect/>
          <a:stretch>
            <a:fillRect/>
          </a:stretch>
        </p:blipFill>
        <p:spPr bwMode="auto">
          <a:xfrm>
            <a:off x="1352550" y="4271963"/>
            <a:ext cx="6664325" cy="635000"/>
          </a:xfrm>
          <a:prstGeom prst="rect">
            <a:avLst/>
          </a:prstGeom>
          <a:noFill/>
          <a:ln w="9525">
            <a:noFill/>
            <a:miter lim="800000"/>
            <a:headEnd/>
            <a:tailEnd/>
          </a:ln>
        </p:spPr>
      </p:pic>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35" y="4128300"/>
            <a:ext cx="428625" cy="438150"/>
          </a:xfrm>
          <a:prstGeom prst="ellipse">
            <a:avLst/>
          </a:prstGeom>
        </p:spPr>
      </p:pic>
      <p:sp>
        <p:nvSpPr>
          <p:cNvPr id="6154" name="17 CuadroTexto"/>
          <p:cNvSpPr txBox="1">
            <a:spLocks noChangeArrowheads="1"/>
          </p:cNvSpPr>
          <p:nvPr/>
        </p:nvSpPr>
        <p:spPr bwMode="auto">
          <a:xfrm>
            <a:off x="1577975" y="4310063"/>
            <a:ext cx="6307138" cy="523875"/>
          </a:xfrm>
          <a:prstGeom prst="rect">
            <a:avLst/>
          </a:prstGeom>
          <a:noFill/>
          <a:ln w="9525">
            <a:noFill/>
            <a:miter lim="800000"/>
            <a:headEnd/>
            <a:tailEnd/>
          </a:ln>
        </p:spPr>
        <p:txBody>
          <a:bodyPr>
            <a:spAutoFit/>
          </a:bodyPr>
          <a:lstStyle/>
          <a:p>
            <a:r>
              <a:rPr lang="ru-RU" sz="1400" b="1" dirty="0"/>
              <a:t>Вспомните какое-то устройство, содержащее электрическую схему. Делает ли оно вашу жизнь более удобной? Почему?</a:t>
            </a:r>
            <a:endParaRPr lang="ru-RU" sz="1400" dirty="0"/>
          </a:p>
        </p:txBody>
      </p:sp>
      <p:pic>
        <p:nvPicPr>
          <p:cNvPr id="6155" name="21 Imagen"/>
          <p:cNvPicPr>
            <a:picLocks noChangeAspect="1"/>
          </p:cNvPicPr>
          <p:nvPr/>
        </p:nvPicPr>
        <p:blipFill>
          <a:blip r:embed="rId3" cstate="print"/>
          <a:srcRect/>
          <a:stretch>
            <a:fillRect/>
          </a:stretch>
        </p:blipFill>
        <p:spPr bwMode="auto">
          <a:xfrm>
            <a:off x="1363663" y="5119688"/>
            <a:ext cx="6664325" cy="508000"/>
          </a:xfrm>
          <a:prstGeom prst="rect">
            <a:avLst/>
          </a:prstGeom>
          <a:noFill/>
          <a:ln w="9525">
            <a:noFill/>
            <a:miter lim="800000"/>
            <a:headEnd/>
            <a:tailEnd/>
          </a:ln>
        </p:spPr>
      </p:pic>
      <p:pic>
        <p:nvPicPr>
          <p:cNvPr id="23" name="2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20" y="4978598"/>
            <a:ext cx="428625" cy="438150"/>
          </a:xfrm>
          <a:prstGeom prst="ellipse">
            <a:avLst/>
          </a:prstGeom>
        </p:spPr>
      </p:pic>
      <p:sp>
        <p:nvSpPr>
          <p:cNvPr id="6157" name="23 CuadroTexto"/>
          <p:cNvSpPr txBox="1">
            <a:spLocks noChangeArrowheads="1"/>
          </p:cNvSpPr>
          <p:nvPr/>
        </p:nvSpPr>
        <p:spPr bwMode="auto">
          <a:xfrm>
            <a:off x="1589088" y="5195888"/>
            <a:ext cx="5232400" cy="307975"/>
          </a:xfrm>
          <a:prstGeom prst="rect">
            <a:avLst/>
          </a:prstGeom>
          <a:noFill/>
          <a:ln w="9525">
            <a:noFill/>
            <a:miter lim="800000"/>
            <a:headEnd/>
            <a:tailEnd/>
          </a:ln>
        </p:spPr>
        <p:txBody>
          <a:bodyPr wrap="none">
            <a:spAutoFit/>
          </a:bodyPr>
          <a:lstStyle/>
          <a:p>
            <a:r>
              <a:rPr lang="ru-RU" sz="1400" b="1" dirty="0"/>
              <a:t>Знаете ли вы элементы электрической цепи? Назовите их.</a:t>
            </a:r>
            <a:endParaRPr lang="ru-RU" sz="1400" dirty="0"/>
          </a:p>
        </p:txBody>
      </p:sp>
      <p:sp>
        <p:nvSpPr>
          <p:cNvPr id="14"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6"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34818" name="21 Grupo"/>
          <p:cNvGrpSpPr>
            <a:grpSpLocks/>
          </p:cNvGrpSpPr>
          <p:nvPr/>
        </p:nvGrpSpPr>
        <p:grpSpPr bwMode="auto">
          <a:xfrm>
            <a:off x="1219200" y="2566988"/>
            <a:ext cx="6664325" cy="3022600"/>
            <a:chOff x="1321109" y="3224941"/>
            <a:chExt cx="6664289" cy="2466145"/>
          </a:xfrm>
        </p:grpSpPr>
        <p:pic>
          <p:nvPicPr>
            <p:cNvPr id="3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17"/>
              <a:ext cx="6664289" cy="227236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2" name="Picture 3"/>
            <p:cNvPicPr>
              <a:picLocks noChangeAspect="1" noChangeArrowheads="1"/>
            </p:cNvPicPr>
            <p:nvPr/>
          </p:nvPicPr>
          <p:blipFill>
            <a:blip r:embed="rId4" cstate="print"/>
            <a:srcRect/>
            <a:stretch>
              <a:fillRect/>
            </a:stretch>
          </p:blipFill>
          <p:spPr bwMode="auto">
            <a:xfrm>
              <a:off x="1321109" y="3224941"/>
              <a:ext cx="6664289" cy="850035"/>
            </a:xfrm>
            <a:prstGeom prst="rect">
              <a:avLst/>
            </a:prstGeom>
            <a:noFill/>
            <a:ln w="9525">
              <a:noFill/>
              <a:miter lim="800000"/>
              <a:headEnd/>
              <a:tailEnd/>
            </a:ln>
            <a:effectLst/>
          </p:spPr>
        </p:pic>
      </p:grpSp>
      <p:sp>
        <p:nvSpPr>
          <p:cNvPr id="4"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2492896"/>
            <a:ext cx="432048" cy="4320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24 CuadroTexto"/>
          <p:cNvSpPr txBox="1">
            <a:spLocks noChangeArrowheads="1"/>
          </p:cNvSpPr>
          <p:nvPr/>
        </p:nvSpPr>
        <p:spPr bwMode="auto">
          <a:xfrm>
            <a:off x="1403350" y="2708275"/>
            <a:ext cx="6408738" cy="2738438"/>
          </a:xfrm>
          <a:prstGeom prst="rect">
            <a:avLst/>
          </a:prstGeom>
          <a:noFill/>
          <a:ln w="9525">
            <a:noFill/>
            <a:miter lim="800000"/>
            <a:headEnd/>
            <a:tailEnd/>
          </a:ln>
        </p:spPr>
        <p:txBody>
          <a:bodyPr>
            <a:spAutoFit/>
          </a:bodyPr>
          <a:lstStyle/>
          <a:p>
            <a:pPr algn="just"/>
            <a:r>
              <a:rPr lang="ru-RU" sz="1400" b="1"/>
              <a:t>Используя Закон Ома, решите следующую задачу: "Батарея напряжением 5.1 В служит источником питания для цепи, по которой протекает ток 0.1 А. Каково сопротивление нагрузки в этой цепи?"</a:t>
            </a:r>
          </a:p>
          <a:p>
            <a:pPr algn="just"/>
            <a:endParaRPr lang="ru-RU"/>
          </a:p>
          <a:p>
            <a:pPr algn="just"/>
            <a:r>
              <a:rPr lang="ru-RU" sz="1400"/>
              <a:t>Согласно Закону Ома:</a:t>
            </a:r>
          </a:p>
          <a:p>
            <a:pPr algn="just"/>
            <a:endParaRPr lang="ru-RU" sz="1400"/>
          </a:p>
          <a:p>
            <a:pPr algn="just"/>
            <a:endParaRPr lang="ru-RU" sz="1400"/>
          </a:p>
          <a:p>
            <a:pPr algn="just"/>
            <a:endParaRPr lang="ru-RU" sz="1400"/>
          </a:p>
          <a:p>
            <a:pPr algn="just"/>
            <a:endParaRPr lang="ru-RU" sz="1400"/>
          </a:p>
          <a:p>
            <a:pPr algn="just"/>
            <a:r>
              <a:rPr lang="ru-RU" sz="1400"/>
              <a:t>Поэтому:</a:t>
            </a:r>
          </a:p>
          <a:p>
            <a:pPr algn="just"/>
            <a:endParaRPr lang="ru-RU" sz="1400"/>
          </a:p>
          <a:p>
            <a:pPr algn="just"/>
            <a:r>
              <a:rPr lang="ru-RU" sz="1400"/>
              <a:t> </a:t>
            </a:r>
          </a:p>
        </p:txBody>
      </p:sp>
      <p:sp>
        <p:nvSpPr>
          <p:cNvPr id="3482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3482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cxnSp>
        <p:nvCxnSpPr>
          <p:cNvPr id="30" name="29 Conector recto de flecha"/>
          <p:cNvCxnSpPr/>
          <p:nvPr/>
        </p:nvCxnSpPr>
        <p:spPr>
          <a:xfrm>
            <a:off x="2806700" y="4237038"/>
            <a:ext cx="504825"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2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 name="1 Rectángulo"/>
          <p:cNvSpPr>
            <a:spLocks noRot="1" noChangeAspect="1" noMove="1" noResize="1" noEditPoints="1" noAdjustHandles="1" noChangeArrowheads="1" noChangeShapeType="1" noTextEdit="1"/>
          </p:cNvSpPr>
          <p:nvPr/>
        </p:nvSpPr>
        <p:spPr>
          <a:xfrm>
            <a:off x="1475656" y="3959282"/>
            <a:ext cx="1232132" cy="604140"/>
          </a:xfrm>
          <a:prstGeom prst="rect">
            <a:avLst/>
          </a:prstGeom>
          <a:blipFill rotWithShape="1">
            <a:blip r:embed="rId6" cstate="print"/>
            <a:stretch>
              <a:fillRect/>
            </a:stretch>
          </a:blipFill>
        </p:spPr>
        <p:txBody>
          <a:bodyPr/>
          <a:lstStyle/>
          <a:p>
            <a:r>
              <a:rPr lang="ru-RU">
                <a:noFill/>
              </a:rPr>
              <a:t> </a:t>
            </a:r>
          </a:p>
        </p:txBody>
      </p:sp>
      <p:sp>
        <p:nvSpPr>
          <p:cNvPr id="3" name="2 Rectángulo"/>
          <p:cNvSpPr>
            <a:spLocks noRot="1" noChangeAspect="1" noMove="1" noResize="1" noEditPoints="1" noAdjustHandles="1" noChangeArrowheads="1" noChangeShapeType="1" noTextEdit="1"/>
          </p:cNvSpPr>
          <p:nvPr/>
        </p:nvSpPr>
        <p:spPr>
          <a:xfrm>
            <a:off x="3419872" y="3933056"/>
            <a:ext cx="1385507" cy="558358"/>
          </a:xfrm>
          <a:prstGeom prst="rect">
            <a:avLst/>
          </a:prstGeom>
          <a:blipFill rotWithShape="1">
            <a:blip r:embed="rId7" cstate="print"/>
            <a:stretch>
              <a:fillRect/>
            </a:stretch>
          </a:blipFill>
        </p:spPr>
        <p:txBody>
          <a:bodyPr/>
          <a:lstStyle/>
          <a:p>
            <a:r>
              <a:rPr lang="ru-RU">
                <a:noFill/>
              </a:rPr>
              <a:t> </a:t>
            </a:r>
          </a:p>
        </p:txBody>
      </p:sp>
      <p:sp>
        <p:nvSpPr>
          <p:cNvPr id="5" name="4 Rectángulo"/>
          <p:cNvSpPr>
            <a:spLocks noRot="1" noChangeAspect="1" noMove="1" noResize="1" noEditPoints="1" noAdjustHandles="1" noChangeArrowheads="1" noChangeShapeType="1" noTextEdit="1"/>
          </p:cNvSpPr>
          <p:nvPr/>
        </p:nvSpPr>
        <p:spPr>
          <a:xfrm>
            <a:off x="1403648" y="5013176"/>
            <a:ext cx="1042465" cy="338554"/>
          </a:xfrm>
          <a:prstGeom prst="rect">
            <a:avLst/>
          </a:prstGeom>
          <a:blipFill rotWithShape="1">
            <a:blip r:embed="rId8" cstate="print"/>
            <a:stretch>
              <a:fillRect/>
            </a:stretch>
          </a:blipFill>
        </p:spPr>
        <p:txBody>
          <a:bodyPr/>
          <a:lstStyle/>
          <a:p>
            <a:r>
              <a:rPr lang="ru-RU">
                <a:noFill/>
              </a:rPr>
              <a:t> </a:t>
            </a:r>
          </a:p>
        </p:txBody>
      </p:sp>
      <p:sp>
        <p:nvSpPr>
          <p:cNvPr id="17"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8"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7171" name="17 CuadroTexto"/>
          <p:cNvSpPr txBox="1">
            <a:spLocks noChangeArrowheads="1"/>
          </p:cNvSpPr>
          <p:nvPr/>
        </p:nvSpPr>
        <p:spPr bwMode="auto">
          <a:xfrm>
            <a:off x="1555750" y="2651125"/>
            <a:ext cx="6616700" cy="522288"/>
          </a:xfrm>
          <a:prstGeom prst="rect">
            <a:avLst/>
          </a:prstGeom>
          <a:noFill/>
          <a:ln w="9525">
            <a:noFill/>
            <a:miter lim="800000"/>
            <a:headEnd/>
            <a:tailEnd/>
          </a:ln>
        </p:spPr>
        <p:txBody>
          <a:bodyPr>
            <a:spAutoFit/>
          </a:bodyPr>
          <a:lstStyle/>
          <a:p>
            <a:r>
              <a:rPr lang="ru-RU" sz="1400"/>
              <a:t>Проведите эксперимент с классом. После этого вы сможете ответить на следующий вопрос.</a:t>
            </a:r>
          </a:p>
        </p:txBody>
      </p:sp>
      <p:pic>
        <p:nvPicPr>
          <p:cNvPr id="7172" name="18 Imagen"/>
          <p:cNvPicPr>
            <a:picLocks noChangeAspect="1"/>
          </p:cNvPicPr>
          <p:nvPr/>
        </p:nvPicPr>
        <p:blipFill>
          <a:blip r:embed="rId3" cstate="print"/>
          <a:srcRect/>
          <a:stretch>
            <a:fillRect/>
          </a:stretch>
        </p:blipFill>
        <p:spPr bwMode="auto">
          <a:xfrm>
            <a:off x="1341438" y="3354388"/>
            <a:ext cx="6664325" cy="636587"/>
          </a:xfrm>
          <a:prstGeom prst="rect">
            <a:avLst/>
          </a:prstGeom>
          <a:noFill/>
          <a:ln w="9525">
            <a:noFill/>
            <a:miter lim="800000"/>
            <a:headEnd/>
            <a:tailEnd/>
          </a:ln>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3212976"/>
            <a:ext cx="428625" cy="438150"/>
          </a:xfrm>
          <a:prstGeom prst="ellipse">
            <a:avLst/>
          </a:prstGeom>
        </p:spPr>
      </p:pic>
      <p:sp>
        <p:nvSpPr>
          <p:cNvPr id="7174" name="20 CuadroTexto"/>
          <p:cNvSpPr txBox="1">
            <a:spLocks noChangeArrowheads="1"/>
          </p:cNvSpPr>
          <p:nvPr/>
        </p:nvSpPr>
        <p:spPr bwMode="auto">
          <a:xfrm>
            <a:off x="1566863" y="3429000"/>
            <a:ext cx="6475491" cy="523220"/>
          </a:xfrm>
          <a:prstGeom prst="rect">
            <a:avLst/>
          </a:prstGeom>
          <a:noFill/>
          <a:ln w="9525">
            <a:noFill/>
            <a:miter lim="800000"/>
            <a:headEnd/>
            <a:tailEnd/>
          </a:ln>
        </p:spPr>
        <p:txBody>
          <a:bodyPr wrap="none">
            <a:spAutoFit/>
          </a:bodyPr>
          <a:lstStyle/>
          <a:p>
            <a:r>
              <a:rPr lang="ru-RU" sz="1400" b="1" dirty="0"/>
              <a:t>Как вы думаете, может ли электрическая энергия быть преобразована в другой </a:t>
            </a:r>
            <a:endParaRPr lang="ru-RU" sz="1400" b="1" dirty="0" smtClean="0"/>
          </a:p>
          <a:p>
            <a:r>
              <a:rPr lang="ru-RU" sz="1400" b="1" dirty="0" smtClean="0"/>
              <a:t>вид </a:t>
            </a:r>
            <a:r>
              <a:rPr lang="ru-RU" sz="1400" b="1" dirty="0"/>
              <a:t>энергии?</a:t>
            </a:r>
            <a:endParaRPr lang="ru-RU" sz="1400" dirty="0"/>
          </a:p>
        </p:txBody>
      </p:sp>
      <p:sp>
        <p:nvSpPr>
          <p:cNvPr id="9"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0"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8195" name="25 CuadroTexto"/>
          <p:cNvSpPr txBox="1">
            <a:spLocks noChangeArrowheads="1"/>
          </p:cNvSpPr>
          <p:nvPr/>
        </p:nvSpPr>
        <p:spPr bwMode="auto">
          <a:xfrm>
            <a:off x="1258888" y="2852738"/>
            <a:ext cx="7058025" cy="3293209"/>
          </a:xfrm>
          <a:prstGeom prst="rect">
            <a:avLst/>
          </a:prstGeom>
          <a:noFill/>
          <a:ln w="9525">
            <a:noFill/>
            <a:miter lim="800000"/>
            <a:headEnd/>
            <a:tailEnd/>
          </a:ln>
        </p:spPr>
        <p:txBody>
          <a:bodyPr>
            <a:spAutoFit/>
          </a:bodyPr>
          <a:lstStyle/>
          <a:p>
            <a:pPr algn="just"/>
            <a:r>
              <a:rPr lang="ru-RU" sz="1400" b="1" dirty="0" smtClean="0"/>
              <a:t>Электрические цепи</a:t>
            </a:r>
            <a:endParaRPr lang="ru-RU" sz="1400" dirty="0"/>
          </a:p>
          <a:p>
            <a:pPr algn="just"/>
            <a:r>
              <a:rPr lang="ru-RU" sz="1400" dirty="0"/>
              <a:t>Сегодня существует много устройств, в которых используются электрические схемы. Например, компьютер и домашние электроприборы содержат много таких схем. Прежде всего, нужно вспомнить, что электрический ток представляет собой поток зарядов в проводнике. Проводник - это материал, который пропускает электрический ток, а изолятор - материал, который его не пропускает. </a:t>
            </a:r>
            <a:r>
              <a:rPr lang="ru-RU" sz="1400" b="1" dirty="0"/>
              <a:t>Электрическая цепь</a:t>
            </a:r>
            <a:r>
              <a:rPr lang="ru-RU" sz="1400" dirty="0"/>
              <a:t> работает за счет того, что определенные элементы соединены таким образом, что через них может проходить ток. К таким элементам относятся:</a:t>
            </a:r>
          </a:p>
          <a:p>
            <a:pPr algn="just"/>
            <a:r>
              <a:rPr lang="ru-RU" sz="1400" dirty="0"/>
              <a:t> </a:t>
            </a:r>
          </a:p>
          <a:p>
            <a:pPr algn="just"/>
            <a:r>
              <a:rPr lang="ru-RU" sz="1400" b="1" dirty="0"/>
              <a:t>Источник питания </a:t>
            </a:r>
            <a:r>
              <a:rPr lang="ru-RU" sz="1400" dirty="0"/>
              <a:t>- например, батарея</a:t>
            </a:r>
          </a:p>
          <a:p>
            <a:pPr algn="just"/>
            <a:endParaRPr lang="ru-RU" sz="1400" dirty="0"/>
          </a:p>
          <a:p>
            <a:pPr algn="just"/>
            <a:r>
              <a:rPr lang="ru-RU" sz="1400" b="1" dirty="0"/>
              <a:t>Проводник</a:t>
            </a:r>
            <a:r>
              <a:rPr lang="ru-RU" dirty="0" smtClean="0"/>
              <a:t> </a:t>
            </a:r>
            <a:r>
              <a:rPr lang="ru-RU" sz="1400" dirty="0"/>
              <a:t>- любой материал, через который может протекать поток зарядов, например медный провод</a:t>
            </a:r>
          </a:p>
          <a:p>
            <a:pPr algn="just"/>
            <a:endParaRPr lang="ru-RU" sz="1400" dirty="0"/>
          </a:p>
        </p:txBody>
      </p:sp>
      <p:pic>
        <p:nvPicPr>
          <p:cNvPr id="8198" name="10 Imagen"/>
          <p:cNvPicPr>
            <a:picLocks noChangeAspect="1"/>
          </p:cNvPicPr>
          <p:nvPr/>
        </p:nvPicPr>
        <p:blipFill>
          <a:blip r:embed="rId2" cstate="print"/>
          <a:srcRect/>
          <a:stretch>
            <a:fillRect/>
          </a:stretch>
        </p:blipFill>
        <p:spPr bwMode="auto">
          <a:xfrm>
            <a:off x="1331640" y="2260600"/>
            <a:ext cx="2800350" cy="323850"/>
          </a:xfrm>
          <a:prstGeom prst="rect">
            <a:avLst/>
          </a:prstGeom>
          <a:noFill/>
          <a:ln w="9525">
            <a:noFill/>
            <a:miter lim="800000"/>
            <a:headEnd/>
            <a:tailEnd/>
          </a:ln>
        </p:spPr>
      </p:pic>
      <p:sp>
        <p:nvSpPr>
          <p:cNvPr id="12" name="2 Subtítulo"/>
          <p:cNvSpPr txBox="1">
            <a:spLocks/>
          </p:cNvSpPr>
          <p:nvPr/>
        </p:nvSpPr>
        <p:spPr>
          <a:xfrm>
            <a:off x="1396132" y="2278137"/>
            <a:ext cx="1497013" cy="3587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Теория</a:t>
            </a:r>
            <a:r>
              <a:rPr lang="ru-RU" sz="2400" dirty="0" smtClean="0"/>
              <a:t> </a:t>
            </a:r>
            <a:endParaRPr lang="ru-RU" sz="2400" b="1" baseline="30000" dirty="0">
              <a:solidFill>
                <a:schemeClr val="bg1"/>
              </a:solidFill>
              <a:latin typeface="+mj-lt"/>
            </a:endParaRPr>
          </a:p>
        </p:txBody>
      </p:sp>
      <p:sp>
        <p:nvSpPr>
          <p:cNvPr id="9"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0"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1 CuadroTexto"/>
          <p:cNvSpPr txBox="1">
            <a:spLocks noChangeArrowheads="1"/>
          </p:cNvSpPr>
          <p:nvPr/>
        </p:nvSpPr>
        <p:spPr bwMode="auto">
          <a:xfrm>
            <a:off x="1531938" y="2349500"/>
            <a:ext cx="6353175" cy="4031873"/>
          </a:xfrm>
          <a:prstGeom prst="rect">
            <a:avLst/>
          </a:prstGeom>
          <a:noFill/>
          <a:ln w="9525">
            <a:noFill/>
            <a:miter lim="800000"/>
            <a:headEnd/>
            <a:tailEnd/>
          </a:ln>
        </p:spPr>
        <p:txBody>
          <a:bodyPr>
            <a:spAutoFit/>
          </a:bodyPr>
          <a:lstStyle/>
          <a:p>
            <a:pPr algn="just"/>
            <a:endParaRPr lang="ru-RU" sz="1400" dirty="0"/>
          </a:p>
          <a:p>
            <a:pPr algn="just"/>
            <a:r>
              <a:rPr lang="ru-RU" sz="1400" b="1" dirty="0"/>
              <a:t>Нагрузка</a:t>
            </a:r>
            <a:r>
              <a:rPr lang="ru-RU" dirty="0" smtClean="0"/>
              <a:t> </a:t>
            </a:r>
            <a:r>
              <a:rPr lang="ru-RU" sz="1400" dirty="0"/>
              <a:t>- это устройства, которые используют электрический ток. Они преобразуют электрическую энергию в другой вид энергии, например в световую, звуковую, тепловую или механическую энергию. Примером нагрузки может служить электрическая лампочка. Она преобразует электрическую энергию в световую и тепловую.</a:t>
            </a:r>
          </a:p>
          <a:p>
            <a:pPr algn="just"/>
            <a:endParaRPr lang="ru-RU" sz="1400" dirty="0"/>
          </a:p>
          <a:p>
            <a:pPr algn="just"/>
            <a:r>
              <a:rPr lang="ru-RU" sz="1400" b="1" smtClean="0"/>
              <a:t>Коммутатор</a:t>
            </a:r>
            <a:r>
              <a:rPr lang="ru-RU" sz="1400" smtClean="0"/>
              <a:t>- регулирует </a:t>
            </a:r>
            <a:r>
              <a:rPr lang="ru-RU" sz="1400" dirty="0"/>
              <a:t>протекание тока путем запирания или разрыва цепи</a:t>
            </a:r>
          </a:p>
          <a:p>
            <a:pPr algn="just"/>
            <a:endParaRPr lang="ru-RU" sz="1400" dirty="0"/>
          </a:p>
          <a:p>
            <a:pPr algn="just"/>
            <a:r>
              <a:rPr lang="ru-RU" sz="1400" dirty="0"/>
              <a:t>В ходе занятия мы изучим два вида цепей: последовательное и параллельное соединение. Эти простые формы цепей имеют свои особенности.</a:t>
            </a:r>
          </a:p>
          <a:p>
            <a:pPr algn="just"/>
            <a:endParaRPr lang="ru-RU" sz="1400" dirty="0"/>
          </a:p>
          <a:p>
            <a:pPr algn="just"/>
            <a:r>
              <a:rPr lang="ru-RU" sz="1400" dirty="0"/>
              <a:t>При </a:t>
            </a:r>
            <a:r>
              <a:rPr lang="ru-RU" sz="1400" b="1" dirty="0"/>
              <a:t>последовательном соединении </a:t>
            </a:r>
            <a:r>
              <a:rPr lang="ru-RU" sz="1400" dirty="0"/>
              <a:t>несколько нагрузок подключены к одному проводнику, то есть электрический ток может протекать только по одному пути. При </a:t>
            </a:r>
            <a:r>
              <a:rPr lang="ru-RU" sz="1400" b="1" dirty="0"/>
              <a:t>параллельном соединении</a:t>
            </a:r>
            <a:r>
              <a:rPr lang="ru-RU" sz="1400" dirty="0"/>
              <a:t> нагрузки подключены к разным путям протекания тока. Это позволяет нагрузкам работать независимо друг от друга, то есть, когда один путь разрывается, другие продолжают работать. </a:t>
            </a:r>
          </a:p>
          <a:p>
            <a:pPr algn="just"/>
            <a:endParaRPr lang="ru-RU" sz="1400" dirty="0"/>
          </a:p>
        </p:txBody>
      </p:sp>
      <p:sp>
        <p:nvSpPr>
          <p:cNvPr id="1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6"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7"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srcRect/>
          <a:stretch>
            <a:fillRect/>
          </a:stretch>
        </p:blipFill>
        <p:spPr bwMode="auto">
          <a:xfrm>
            <a:off x="1619250" y="2708275"/>
            <a:ext cx="6022975" cy="3497263"/>
          </a:xfrm>
          <a:prstGeom prst="rect">
            <a:avLst/>
          </a:prstGeom>
          <a:noFill/>
          <a:ln w="9525">
            <a:noFill/>
            <a:miter lim="800000"/>
            <a:headEnd/>
            <a:tailEnd/>
          </a:ln>
          <a:effectLst/>
        </p:spPr>
      </p:pic>
      <p:sp>
        <p:nvSpPr>
          <p:cNvPr id="1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0246" name="1 Rectángulo"/>
          <p:cNvSpPr>
            <a:spLocks noChangeArrowheads="1"/>
          </p:cNvSpPr>
          <p:nvPr/>
        </p:nvSpPr>
        <p:spPr bwMode="auto">
          <a:xfrm>
            <a:off x="1619250" y="2184921"/>
            <a:ext cx="5400675" cy="307975"/>
          </a:xfrm>
          <a:prstGeom prst="rect">
            <a:avLst/>
          </a:prstGeom>
          <a:noFill/>
          <a:ln w="9525">
            <a:noFill/>
            <a:miter lim="800000"/>
            <a:headEnd/>
            <a:tailEnd/>
          </a:ln>
        </p:spPr>
        <p:txBody>
          <a:bodyPr>
            <a:spAutoFit/>
          </a:bodyPr>
          <a:lstStyle/>
          <a:p>
            <a:r>
              <a:rPr lang="ru-RU" sz="1400"/>
              <a:t>На следующей странице представлены схемы цепей с параллельным и последовательным соединением.</a:t>
            </a:r>
          </a:p>
        </p:txBody>
      </p:sp>
      <p:sp>
        <p:nvSpPr>
          <p:cNvPr id="10247" name="8 Rectángulo"/>
          <p:cNvSpPr>
            <a:spLocks noChangeArrowheads="1"/>
          </p:cNvSpPr>
          <p:nvPr/>
        </p:nvSpPr>
        <p:spPr bwMode="auto">
          <a:xfrm>
            <a:off x="2348549" y="2770695"/>
            <a:ext cx="1874044" cy="276999"/>
          </a:xfrm>
          <a:prstGeom prst="rect">
            <a:avLst/>
          </a:prstGeom>
          <a:noFill/>
          <a:ln w="9525">
            <a:noFill/>
            <a:miter lim="800000"/>
            <a:headEnd/>
            <a:tailEnd/>
          </a:ln>
        </p:spPr>
        <p:txBody>
          <a:bodyPr wrap="square">
            <a:spAutoFit/>
          </a:bodyPr>
          <a:lstStyle/>
          <a:p>
            <a:r>
              <a:rPr lang="ru-RU" sz="1200" b="1"/>
              <a:t>Последовательная цепь</a:t>
            </a:r>
          </a:p>
        </p:txBody>
      </p:sp>
      <p:sp>
        <p:nvSpPr>
          <p:cNvPr id="10248" name="9 Rectángulo"/>
          <p:cNvSpPr>
            <a:spLocks noChangeArrowheads="1"/>
          </p:cNvSpPr>
          <p:nvPr/>
        </p:nvSpPr>
        <p:spPr bwMode="auto">
          <a:xfrm>
            <a:off x="2994024" y="4591347"/>
            <a:ext cx="1721991" cy="277813"/>
          </a:xfrm>
          <a:prstGeom prst="rect">
            <a:avLst/>
          </a:prstGeom>
          <a:noFill/>
          <a:ln w="9525">
            <a:noFill/>
            <a:miter lim="800000"/>
            <a:headEnd/>
            <a:tailEnd/>
          </a:ln>
        </p:spPr>
        <p:txBody>
          <a:bodyPr wrap="square">
            <a:spAutoFit/>
          </a:bodyPr>
          <a:lstStyle/>
          <a:p>
            <a:r>
              <a:rPr lang="ru-RU" sz="1200" b="1"/>
              <a:t>Параллельная цепь</a:t>
            </a:r>
          </a:p>
        </p:txBody>
      </p:sp>
      <p:sp>
        <p:nvSpPr>
          <p:cNvPr id="10249" name="10 Rectángulo"/>
          <p:cNvSpPr>
            <a:spLocks noChangeArrowheads="1"/>
          </p:cNvSpPr>
          <p:nvPr/>
        </p:nvSpPr>
        <p:spPr bwMode="auto">
          <a:xfrm>
            <a:off x="5580063" y="2801938"/>
            <a:ext cx="2016125" cy="461962"/>
          </a:xfrm>
          <a:prstGeom prst="rect">
            <a:avLst/>
          </a:prstGeom>
          <a:noFill/>
          <a:ln w="9525">
            <a:noFill/>
            <a:miter lim="800000"/>
            <a:headEnd/>
            <a:tailEnd/>
          </a:ln>
        </p:spPr>
        <p:txBody>
          <a:bodyPr>
            <a:spAutoFit/>
          </a:bodyPr>
          <a:lstStyle/>
          <a:p>
            <a:pPr algn="ctr"/>
            <a:r>
              <a:rPr lang="ru-RU" sz="1200" b="1"/>
              <a:t>Символы, используемые на электрических схемах</a:t>
            </a:r>
          </a:p>
        </p:txBody>
      </p:sp>
      <p:sp>
        <p:nvSpPr>
          <p:cNvPr id="10250" name="11 Rectángulo"/>
          <p:cNvSpPr>
            <a:spLocks noChangeArrowheads="1"/>
          </p:cNvSpPr>
          <p:nvPr/>
        </p:nvSpPr>
        <p:spPr bwMode="auto">
          <a:xfrm>
            <a:off x="5724525" y="3429000"/>
            <a:ext cx="1008063" cy="276225"/>
          </a:xfrm>
          <a:prstGeom prst="rect">
            <a:avLst/>
          </a:prstGeom>
          <a:noFill/>
          <a:ln w="9525">
            <a:noFill/>
            <a:miter lim="800000"/>
            <a:headEnd/>
            <a:tailEnd/>
          </a:ln>
        </p:spPr>
        <p:txBody>
          <a:bodyPr wrap="square">
            <a:spAutoFit/>
          </a:bodyPr>
          <a:lstStyle/>
          <a:p>
            <a:r>
              <a:rPr lang="ru-RU" sz="1200" b="1"/>
              <a:t>Проводник</a:t>
            </a:r>
          </a:p>
        </p:txBody>
      </p:sp>
      <p:sp>
        <p:nvSpPr>
          <p:cNvPr id="10251" name="13 Rectángulo"/>
          <p:cNvSpPr>
            <a:spLocks noChangeArrowheads="1"/>
          </p:cNvSpPr>
          <p:nvPr/>
        </p:nvSpPr>
        <p:spPr bwMode="auto">
          <a:xfrm>
            <a:off x="5683250" y="4005263"/>
            <a:ext cx="1081088" cy="276225"/>
          </a:xfrm>
          <a:prstGeom prst="rect">
            <a:avLst/>
          </a:prstGeom>
          <a:noFill/>
          <a:ln w="9525">
            <a:noFill/>
            <a:miter lim="800000"/>
            <a:headEnd/>
            <a:tailEnd/>
          </a:ln>
        </p:spPr>
        <p:txBody>
          <a:bodyPr>
            <a:spAutoFit/>
          </a:bodyPr>
          <a:lstStyle/>
          <a:p>
            <a:r>
              <a:rPr lang="ru-RU" sz="1200" b="1"/>
              <a:t>Источник питания</a:t>
            </a:r>
          </a:p>
        </p:txBody>
      </p:sp>
      <p:sp>
        <p:nvSpPr>
          <p:cNvPr id="10252" name="14 Rectángulo"/>
          <p:cNvSpPr>
            <a:spLocks noChangeArrowheads="1"/>
          </p:cNvSpPr>
          <p:nvPr/>
        </p:nvSpPr>
        <p:spPr bwMode="auto">
          <a:xfrm>
            <a:off x="5724525" y="4581525"/>
            <a:ext cx="1042988" cy="276225"/>
          </a:xfrm>
          <a:prstGeom prst="rect">
            <a:avLst/>
          </a:prstGeom>
          <a:noFill/>
          <a:ln w="9525">
            <a:noFill/>
            <a:miter lim="800000"/>
            <a:headEnd/>
            <a:tailEnd/>
          </a:ln>
        </p:spPr>
        <p:txBody>
          <a:bodyPr wrap="square">
            <a:spAutoFit/>
          </a:bodyPr>
          <a:lstStyle/>
          <a:p>
            <a:r>
              <a:rPr lang="ru-RU" sz="1200" b="1"/>
              <a:t>Нагрузка</a:t>
            </a:r>
          </a:p>
        </p:txBody>
      </p:sp>
      <p:sp>
        <p:nvSpPr>
          <p:cNvPr id="10253" name="16 Rectángulo"/>
          <p:cNvSpPr>
            <a:spLocks noChangeArrowheads="1"/>
          </p:cNvSpPr>
          <p:nvPr/>
        </p:nvSpPr>
        <p:spPr bwMode="auto">
          <a:xfrm>
            <a:off x="5651500" y="5157788"/>
            <a:ext cx="1079500" cy="461665"/>
          </a:xfrm>
          <a:prstGeom prst="rect">
            <a:avLst/>
          </a:prstGeom>
          <a:noFill/>
          <a:ln w="9525">
            <a:noFill/>
            <a:miter lim="800000"/>
            <a:headEnd/>
            <a:tailEnd/>
          </a:ln>
        </p:spPr>
        <p:txBody>
          <a:bodyPr>
            <a:spAutoFit/>
          </a:bodyPr>
          <a:lstStyle/>
          <a:p>
            <a:r>
              <a:rPr lang="ru-RU" sz="1200" b="1"/>
              <a:t>Закрытый </a:t>
            </a:r>
            <a:r>
              <a:rPr lang="ru-RU" sz="1200" b="1"/>
              <a:t>коммутатор</a:t>
            </a:r>
            <a:endParaRPr lang="ru-RU" sz="1200" b="1"/>
          </a:p>
        </p:txBody>
      </p:sp>
      <p:sp>
        <p:nvSpPr>
          <p:cNvPr id="10254" name="17 Rectángulo"/>
          <p:cNvSpPr>
            <a:spLocks noChangeArrowheads="1"/>
          </p:cNvSpPr>
          <p:nvPr/>
        </p:nvSpPr>
        <p:spPr bwMode="auto">
          <a:xfrm>
            <a:off x="5724525" y="5743575"/>
            <a:ext cx="1079500" cy="461665"/>
          </a:xfrm>
          <a:prstGeom prst="rect">
            <a:avLst/>
          </a:prstGeom>
          <a:noFill/>
          <a:ln w="9525">
            <a:noFill/>
            <a:miter lim="800000"/>
            <a:headEnd/>
            <a:tailEnd/>
          </a:ln>
        </p:spPr>
        <p:txBody>
          <a:bodyPr>
            <a:spAutoFit/>
          </a:bodyPr>
          <a:lstStyle/>
          <a:p>
            <a:r>
              <a:rPr lang="ru-RU" sz="1200" b="1"/>
              <a:t>Открытый </a:t>
            </a:r>
            <a:r>
              <a:rPr lang="ru-RU" sz="1200" b="1"/>
              <a:t>коммутатор</a:t>
            </a:r>
            <a:endParaRPr lang="ru-RU" sz="1200" b="1"/>
          </a:p>
        </p:txBody>
      </p:sp>
      <p:sp>
        <p:nvSpPr>
          <p:cNvPr id="15"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7"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Rectángulo redondeado"/>
          <p:cNvSpPr/>
          <p:nvPr/>
        </p:nvSpPr>
        <p:spPr>
          <a:xfrm>
            <a:off x="4727575" y="3507209"/>
            <a:ext cx="3013075" cy="1577975"/>
          </a:xfrm>
          <a:prstGeom prst="roundRect">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sp>
        <p:nvSpPr>
          <p:cNvPr id="13"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1" name="10 CuadroTexto"/>
          <p:cNvSpPr txBox="1"/>
          <p:nvPr/>
        </p:nvSpPr>
        <p:spPr>
          <a:xfrm>
            <a:off x="1570038" y="2420938"/>
            <a:ext cx="7034410" cy="954087"/>
          </a:xfrm>
          <a:prstGeom prst="rect">
            <a:avLst/>
          </a:prstGeom>
          <a:noFill/>
          <a:ln>
            <a:noFill/>
          </a:ln>
        </p:spPr>
        <p:txBody>
          <a:bodyPr wrap="square">
            <a:spAutoFit/>
          </a:bodyPr>
          <a:lstStyle/>
          <a:p>
            <a:pPr fontAlgn="auto">
              <a:spcBef>
                <a:spcPts val="0"/>
              </a:spcBef>
              <a:spcAft>
                <a:spcPts val="0"/>
              </a:spcAft>
              <a:defRPr/>
            </a:pPr>
            <a:r>
              <a:rPr lang="ru-RU" sz="1400" dirty="0">
                <a:latin typeface="+mn-lt"/>
              </a:rPr>
              <a:t>Эти два вида цепей характеризуются разной зависимостью между сопротивлением нагрузки, током и напряжением:</a:t>
            </a:r>
          </a:p>
          <a:p>
            <a:pPr algn="ctr" fontAlgn="auto">
              <a:spcBef>
                <a:spcPts val="0"/>
              </a:spcBef>
              <a:spcAft>
                <a:spcPts val="0"/>
              </a:spcAft>
              <a:defRPr/>
            </a:pPr>
            <a:endParaRPr lang="ru-RU" sz="1400" b="1" dirty="0">
              <a:latin typeface="+mn-lt"/>
              <a:cs typeface="+mn-cs"/>
            </a:endParaRPr>
          </a:p>
          <a:p>
            <a:pPr fontAlgn="auto">
              <a:spcBef>
                <a:spcPts val="0"/>
              </a:spcBef>
              <a:spcAft>
                <a:spcPts val="0"/>
              </a:spcAft>
              <a:defRPr/>
            </a:pPr>
            <a:r>
              <a:rPr lang="he-IL" sz="1400" b="1" smtClean="0">
                <a:latin typeface="+mn-lt"/>
              </a:rPr>
              <a:t>      </a:t>
            </a:r>
            <a:r>
              <a:rPr lang="ru-RU" sz="1400" b="1" smtClean="0">
                <a:latin typeface="+mn-lt"/>
              </a:rPr>
              <a:t>Последовательная </a:t>
            </a:r>
            <a:r>
              <a:rPr lang="ru-RU" sz="1400" b="1" dirty="0">
                <a:latin typeface="+mn-lt"/>
              </a:rPr>
              <a:t>цепь</a:t>
            </a:r>
            <a:r>
              <a:rPr lang="en-US" sz="1400" b="1" dirty="0">
                <a:latin typeface="+mn-lt"/>
              </a:rPr>
              <a:t>	</a:t>
            </a:r>
            <a:r>
              <a:rPr lang="en-US" sz="1400" b="1">
                <a:latin typeface="+mn-lt"/>
              </a:rPr>
              <a:t>	</a:t>
            </a:r>
            <a:r>
              <a:rPr lang="ru-RU" sz="1400" b="1" smtClean="0">
                <a:latin typeface="+mn-lt"/>
              </a:rPr>
              <a:t>   </a:t>
            </a:r>
            <a:r>
              <a:rPr lang="ru-RU" sz="1400" b="1" dirty="0">
                <a:latin typeface="+mn-lt"/>
              </a:rPr>
              <a:t>Параллельная цепь</a:t>
            </a:r>
            <a:endParaRPr lang="ru-RU" sz="1400" b="1" dirty="0">
              <a:latin typeface="+mn-lt"/>
              <a:cs typeface="+mn-cs"/>
            </a:endParaRPr>
          </a:p>
        </p:txBody>
      </p:sp>
      <p:sp>
        <p:nvSpPr>
          <p:cNvPr id="1127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CL"/>
          </a:p>
        </p:txBody>
      </p:sp>
      <p:sp>
        <p:nvSpPr>
          <p:cNvPr id="11272" name="Rectangle 3"/>
          <p:cNvSpPr>
            <a:spLocks noChangeArrowheads="1"/>
          </p:cNvSpPr>
          <p:nvPr/>
        </p:nvSpPr>
        <p:spPr bwMode="auto">
          <a:xfrm>
            <a:off x="0" y="619125"/>
            <a:ext cx="9144000" cy="0"/>
          </a:xfrm>
          <a:prstGeom prst="rect">
            <a:avLst/>
          </a:prstGeom>
          <a:noFill/>
          <a:ln w="9525">
            <a:noFill/>
            <a:miter lim="800000"/>
            <a:headEnd/>
            <a:tailEnd/>
          </a:ln>
        </p:spPr>
        <p:txBody>
          <a:bodyPr wrap="none" anchor="ctr">
            <a:spAutoFit/>
          </a:bodyPr>
          <a:lstStyle/>
          <a:p>
            <a:endParaRPr lang="es-CL">
              <a:latin typeface="Arial" charset="0"/>
            </a:endParaRPr>
          </a:p>
        </p:txBody>
      </p:sp>
      <p:sp>
        <p:nvSpPr>
          <p:cNvPr id="1127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CL"/>
          </a:p>
        </p:txBody>
      </p:sp>
      <p:sp>
        <p:nvSpPr>
          <p:cNvPr id="11274" name="Rectangle 6"/>
          <p:cNvSpPr>
            <a:spLocks noChangeArrowheads="1"/>
          </p:cNvSpPr>
          <p:nvPr/>
        </p:nvSpPr>
        <p:spPr bwMode="auto">
          <a:xfrm>
            <a:off x="0" y="619125"/>
            <a:ext cx="9144000" cy="0"/>
          </a:xfrm>
          <a:prstGeom prst="rect">
            <a:avLst/>
          </a:prstGeom>
          <a:noFill/>
          <a:ln w="9525">
            <a:noFill/>
            <a:miter lim="800000"/>
            <a:headEnd/>
            <a:tailEnd/>
          </a:ln>
        </p:spPr>
        <p:txBody>
          <a:bodyPr wrap="none" anchor="ctr">
            <a:spAutoFit/>
          </a:bodyPr>
          <a:lstStyle/>
          <a:p>
            <a:endParaRPr lang="es-CL">
              <a:latin typeface="Arial" charset="0"/>
            </a:endParaRPr>
          </a:p>
        </p:txBody>
      </p:sp>
      <p:sp>
        <p:nvSpPr>
          <p:cNvPr id="1127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11276"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1127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5" name="24 Rectángulo redondeado"/>
          <p:cNvSpPr/>
          <p:nvPr/>
        </p:nvSpPr>
        <p:spPr>
          <a:xfrm>
            <a:off x="1636713" y="3500859"/>
            <a:ext cx="2935287" cy="1584176"/>
          </a:xfrm>
          <a:prstGeom prst="roundRect">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sp>
        <p:nvSpPr>
          <p:cNvPr id="11279"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11280"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1128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10264" name="Rectangle 21"/>
          <p:cNvSpPr>
            <a:spLocks noChangeArrowheads="1"/>
          </p:cNvSpPr>
          <p:nvPr/>
        </p:nvSpPr>
        <p:spPr bwMode="auto">
          <a:xfrm>
            <a:off x="1728861" y="5468461"/>
            <a:ext cx="25727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defRPr/>
            </a:pPr>
            <a:r>
              <a:rPr lang="ru-RU" sz="1400" dirty="0">
                <a:latin typeface="+mj-lt"/>
              </a:rPr>
              <a:t>где:</a:t>
            </a:r>
            <a:endParaRPr lang="ru-RU" sz="1400" dirty="0">
              <a:latin typeface="+mj-lt"/>
              <a:ea typeface="Calibri" pitchFamily="34" charset="0"/>
              <a:cs typeface="Times New Roman" pitchFamily="18" charset="0"/>
            </a:endParaRPr>
          </a:p>
          <a:p>
            <a:pPr eaLnBrk="0" hangingPunct="0">
              <a:defRPr/>
            </a:pPr>
            <a:r>
              <a:rPr lang="ru-RU" sz="1400" i="1" dirty="0">
                <a:latin typeface="+mj-lt"/>
              </a:rPr>
              <a:t>V</a:t>
            </a:r>
            <a:r>
              <a:rPr lang="ru-RU" sz="1400" i="1" baseline="-30000" dirty="0">
                <a:latin typeface="+mj-lt"/>
              </a:rPr>
              <a:t>T</a:t>
            </a:r>
            <a:r>
              <a:rPr lang="ru-RU" sz="1400" dirty="0">
                <a:latin typeface="+mj-lt"/>
              </a:rPr>
              <a:t>  = общее напряжение</a:t>
            </a:r>
          </a:p>
          <a:p>
            <a:pPr eaLnBrk="0" hangingPunct="0">
              <a:defRPr/>
            </a:pPr>
            <a:r>
              <a:rPr lang="ru-RU" sz="1400" i="1" dirty="0">
                <a:latin typeface="+mj-lt"/>
              </a:rPr>
              <a:t>I</a:t>
            </a:r>
            <a:r>
              <a:rPr lang="ru-RU" sz="1400" i="1" baseline="-30000" dirty="0">
                <a:latin typeface="+mj-lt"/>
              </a:rPr>
              <a:t>T</a:t>
            </a:r>
            <a:r>
              <a:rPr lang="ru-RU" sz="1400" dirty="0">
                <a:latin typeface="+mj-lt"/>
              </a:rPr>
              <a:t>   =  общий ток</a:t>
            </a:r>
            <a:endParaRPr lang="ru-RU" sz="1400" i="1" dirty="0">
              <a:latin typeface="+mj-lt"/>
            </a:endParaRPr>
          </a:p>
          <a:p>
            <a:pPr eaLnBrk="0" hangingPunct="0">
              <a:defRPr/>
            </a:pPr>
            <a:r>
              <a:rPr lang="ru-RU" sz="1400" i="1" dirty="0">
                <a:latin typeface="+mj-lt"/>
              </a:rPr>
              <a:t>R</a:t>
            </a:r>
            <a:r>
              <a:rPr lang="ru-RU" sz="1400" i="1" baseline="-30000" dirty="0">
                <a:latin typeface="+mj-lt"/>
              </a:rPr>
              <a:t>T</a:t>
            </a:r>
            <a:r>
              <a:rPr lang="ru-RU" sz="1400" dirty="0">
                <a:latin typeface="+mj-lt"/>
              </a:rPr>
              <a:t>  = общее сопротивление</a:t>
            </a:r>
            <a:r>
              <a:rPr lang="ru-RU" dirty="0" smtClean="0"/>
              <a:t> </a:t>
            </a:r>
          </a:p>
        </p:txBody>
      </p:sp>
      <p:sp>
        <p:nvSpPr>
          <p:cNvPr id="2" name="1 Rectángulo"/>
          <p:cNvSpPr>
            <a:spLocks noRot="1" noChangeAspect="1" noMove="1" noResize="1" noEditPoints="1" noAdjustHandles="1" noChangeArrowheads="1" noChangeShapeType="1" noTextEdit="1"/>
          </p:cNvSpPr>
          <p:nvPr/>
        </p:nvSpPr>
        <p:spPr>
          <a:xfrm>
            <a:off x="1855254" y="3612568"/>
            <a:ext cx="2446375" cy="338554"/>
          </a:xfrm>
          <a:prstGeom prst="rect">
            <a:avLst/>
          </a:prstGeom>
          <a:blipFill rotWithShape="1">
            <a:blip r:embed="rId2" cstate="print"/>
            <a:stretch>
              <a:fillRect/>
            </a:stretch>
          </a:blipFill>
        </p:spPr>
        <p:txBody>
          <a:bodyPr/>
          <a:lstStyle/>
          <a:p>
            <a:r>
              <a:rPr lang="ru-RU">
                <a:noFill/>
              </a:rPr>
              <a:t> </a:t>
            </a:r>
          </a:p>
        </p:txBody>
      </p:sp>
      <p:sp>
        <p:nvSpPr>
          <p:cNvPr id="3" name="2 Rectángulo"/>
          <p:cNvSpPr>
            <a:spLocks noRot="1" noChangeAspect="1" noMove="1" noResize="1" noEditPoints="1" noAdjustHandles="1" noChangeArrowheads="1" noChangeShapeType="1" noTextEdit="1"/>
          </p:cNvSpPr>
          <p:nvPr/>
        </p:nvSpPr>
        <p:spPr>
          <a:xfrm>
            <a:off x="1936206" y="3981900"/>
            <a:ext cx="2305054" cy="338554"/>
          </a:xfrm>
          <a:prstGeom prst="rect">
            <a:avLst/>
          </a:prstGeom>
          <a:blipFill rotWithShape="1">
            <a:blip r:embed="rId3" cstate="print"/>
            <a:stretch>
              <a:fillRect/>
            </a:stretch>
          </a:blipFill>
        </p:spPr>
        <p:txBody>
          <a:bodyPr/>
          <a:lstStyle/>
          <a:p>
            <a:r>
              <a:rPr lang="ru-RU">
                <a:noFill/>
              </a:rPr>
              <a:t> </a:t>
            </a:r>
          </a:p>
        </p:txBody>
      </p:sp>
      <p:sp>
        <p:nvSpPr>
          <p:cNvPr id="4" name="3 Rectángulo"/>
          <p:cNvSpPr>
            <a:spLocks noRot="1" noChangeAspect="1" noMove="1" noResize="1" noEditPoints="1" noAdjustHandles="1" noChangeArrowheads="1" noChangeShapeType="1" noTextEdit="1"/>
          </p:cNvSpPr>
          <p:nvPr/>
        </p:nvSpPr>
        <p:spPr>
          <a:xfrm>
            <a:off x="1896777" y="4408516"/>
            <a:ext cx="2459199" cy="338554"/>
          </a:xfrm>
          <a:prstGeom prst="rect">
            <a:avLst/>
          </a:prstGeom>
          <a:blipFill rotWithShape="1">
            <a:blip r:embed="rId4" cstate="print"/>
            <a:stretch>
              <a:fillRect/>
            </a:stretch>
          </a:blipFill>
        </p:spPr>
        <p:txBody>
          <a:bodyPr/>
          <a:lstStyle/>
          <a:p>
            <a:r>
              <a:rPr lang="ru-RU">
                <a:noFill/>
              </a:rPr>
              <a:t> </a:t>
            </a:r>
          </a:p>
        </p:txBody>
      </p:sp>
      <p:sp>
        <p:nvSpPr>
          <p:cNvPr id="6" name="5 Rectángulo"/>
          <p:cNvSpPr>
            <a:spLocks noRot="1" noChangeAspect="1" noMove="1" noResize="1" noEditPoints="1" noAdjustHandles="1" noChangeArrowheads="1" noChangeShapeType="1" noTextEdit="1"/>
          </p:cNvSpPr>
          <p:nvPr/>
        </p:nvSpPr>
        <p:spPr>
          <a:xfrm>
            <a:off x="4998060" y="3644404"/>
            <a:ext cx="2526268" cy="338554"/>
          </a:xfrm>
          <a:prstGeom prst="rect">
            <a:avLst/>
          </a:prstGeom>
          <a:blipFill rotWithShape="1">
            <a:blip r:embed="rId5" cstate="print"/>
            <a:stretch>
              <a:fillRect/>
            </a:stretch>
          </a:blipFill>
        </p:spPr>
        <p:txBody>
          <a:bodyPr/>
          <a:lstStyle/>
          <a:p>
            <a:r>
              <a:rPr lang="ru-RU">
                <a:noFill/>
              </a:rPr>
              <a:t> </a:t>
            </a:r>
          </a:p>
        </p:txBody>
      </p:sp>
      <p:sp>
        <p:nvSpPr>
          <p:cNvPr id="7" name="6 Rectángulo"/>
          <p:cNvSpPr>
            <a:spLocks noRot="1" noChangeAspect="1" noMove="1" noResize="1" noEditPoints="1" noAdjustHandles="1" noChangeArrowheads="1" noChangeShapeType="1" noTextEdit="1"/>
          </p:cNvSpPr>
          <p:nvPr/>
        </p:nvSpPr>
        <p:spPr>
          <a:xfrm>
            <a:off x="5078369" y="4035830"/>
            <a:ext cx="2247602" cy="338554"/>
          </a:xfrm>
          <a:prstGeom prst="rect">
            <a:avLst/>
          </a:prstGeom>
          <a:blipFill rotWithShape="1">
            <a:blip r:embed="rId6" cstate="print"/>
            <a:stretch>
              <a:fillRect/>
            </a:stretch>
          </a:blipFill>
        </p:spPr>
        <p:txBody>
          <a:bodyPr/>
          <a:lstStyle/>
          <a:p>
            <a:r>
              <a:rPr lang="ru-RU">
                <a:noFill/>
              </a:rPr>
              <a:t> </a:t>
            </a:r>
          </a:p>
        </p:txBody>
      </p:sp>
      <p:sp>
        <p:nvSpPr>
          <p:cNvPr id="8" name="7 Rectángulo"/>
          <p:cNvSpPr>
            <a:spLocks noRot="1" noChangeAspect="1" noMove="1" noResize="1" noEditPoints="1" noAdjustHandles="1" noChangeArrowheads="1" noChangeShapeType="1" noTextEdit="1"/>
          </p:cNvSpPr>
          <p:nvPr/>
        </p:nvSpPr>
        <p:spPr>
          <a:xfrm>
            <a:off x="5010788" y="4392462"/>
            <a:ext cx="2459199" cy="596382"/>
          </a:xfrm>
          <a:prstGeom prst="rect">
            <a:avLst/>
          </a:prstGeom>
          <a:blipFill rotWithShape="1">
            <a:blip r:embed="rId7" cstate="print"/>
            <a:stretch>
              <a:fillRect/>
            </a:stretch>
          </a:blipFill>
        </p:spPr>
        <p:txBody>
          <a:bodyPr/>
          <a:lstStyle/>
          <a:p>
            <a:r>
              <a:rPr lang="ru-RU">
                <a:noFill/>
              </a:rPr>
              <a:t> </a:t>
            </a:r>
          </a:p>
        </p:txBody>
      </p:sp>
      <p:sp>
        <p:nvSpPr>
          <p:cNvPr id="26"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27"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3708400" y="4005263"/>
            <a:ext cx="1223963" cy="1068387"/>
          </a:xfrm>
          <a:prstGeom prst="roundRect">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a:p>
        </p:txBody>
      </p:sp>
      <p:sp>
        <p:nvSpPr>
          <p:cNvPr id="13"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
        <p:nvSpPr>
          <p:cNvPr id="12292" name="10 CuadroTexto"/>
          <p:cNvSpPr txBox="1">
            <a:spLocks noChangeArrowheads="1"/>
          </p:cNvSpPr>
          <p:nvPr/>
        </p:nvSpPr>
        <p:spPr bwMode="auto">
          <a:xfrm>
            <a:off x="1408113" y="2276475"/>
            <a:ext cx="7048500" cy="1384300"/>
          </a:xfrm>
          <a:prstGeom prst="rect">
            <a:avLst/>
          </a:prstGeom>
          <a:noFill/>
          <a:ln w="9525">
            <a:noFill/>
            <a:miter lim="800000"/>
            <a:headEnd/>
            <a:tailEnd/>
          </a:ln>
        </p:spPr>
        <p:txBody>
          <a:bodyPr>
            <a:spAutoFit/>
          </a:bodyPr>
          <a:lstStyle/>
          <a:p>
            <a:pPr algn="just"/>
            <a:r>
              <a:rPr lang="ru-RU" sz="1400" b="1" dirty="0"/>
              <a:t>Закон Ома </a:t>
            </a:r>
            <a:r>
              <a:rPr lang="ru-RU" sz="1400" dirty="0"/>
              <a:t>гласит, что электрический ток (I), протекающий между двумя точками электрической цепи, прямо пропорционален падению напряжения (V) на проводнике. Отношение этих двух параметров является постоянным и равно величине, обратной сопротивлению нагрузки. </a:t>
            </a:r>
          </a:p>
          <a:p>
            <a:pPr algn="just"/>
            <a:endParaRPr lang="ru-RU" sz="1400" dirty="0"/>
          </a:p>
          <a:p>
            <a:pPr algn="just"/>
            <a:r>
              <a:rPr lang="ru-RU" sz="1400" dirty="0"/>
              <a:t>В математическом виде это закон выглядит так:</a:t>
            </a:r>
          </a:p>
        </p:txBody>
      </p:sp>
      <p:sp>
        <p:nvSpPr>
          <p:cNvPr id="1229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CL"/>
          </a:p>
        </p:txBody>
      </p:sp>
      <p:sp>
        <p:nvSpPr>
          <p:cNvPr id="2" name="1 Rectángulo"/>
          <p:cNvSpPr>
            <a:spLocks noRot="1" noChangeAspect="1" noMove="1" noResize="1" noEditPoints="1" noAdjustHandles="1" noChangeArrowheads="1" noChangeShapeType="1" noTextEdit="1"/>
          </p:cNvSpPr>
          <p:nvPr/>
        </p:nvSpPr>
        <p:spPr>
          <a:xfrm>
            <a:off x="3843569" y="4209941"/>
            <a:ext cx="838498" cy="666529"/>
          </a:xfrm>
          <a:prstGeom prst="rect">
            <a:avLst/>
          </a:prstGeom>
          <a:blipFill rotWithShape="1">
            <a:blip r:embed="rId2" cstate="print"/>
            <a:stretch>
              <a:fillRect/>
            </a:stretch>
          </a:blipFill>
        </p:spPr>
        <p:txBody>
          <a:bodyPr/>
          <a:lstStyle/>
          <a:p>
            <a:r>
              <a:rPr lang="ru-RU">
                <a:noFill/>
              </a:rPr>
              <a:t> </a:t>
            </a:r>
          </a:p>
        </p:txBody>
      </p:sp>
      <p:sp>
        <p:nvSpPr>
          <p:cNvPr id="12297" name="2 Rectángulo"/>
          <p:cNvSpPr>
            <a:spLocks noChangeArrowheads="1"/>
          </p:cNvSpPr>
          <p:nvPr/>
        </p:nvSpPr>
        <p:spPr bwMode="auto">
          <a:xfrm>
            <a:off x="1517192" y="5056187"/>
            <a:ext cx="2160414" cy="954087"/>
          </a:xfrm>
          <a:prstGeom prst="rect">
            <a:avLst/>
          </a:prstGeom>
          <a:noFill/>
          <a:ln w="9525">
            <a:noFill/>
            <a:miter lim="800000"/>
            <a:headEnd/>
            <a:tailEnd/>
          </a:ln>
        </p:spPr>
        <p:txBody>
          <a:bodyPr wrap="square">
            <a:spAutoFit/>
          </a:bodyPr>
          <a:lstStyle/>
          <a:p>
            <a:r>
              <a:rPr lang="ru-RU" sz="1400" dirty="0"/>
              <a:t>где: </a:t>
            </a:r>
          </a:p>
          <a:p>
            <a:r>
              <a:rPr lang="ru-RU" sz="1400" i="1" dirty="0"/>
              <a:t>I = </a:t>
            </a:r>
            <a:r>
              <a:rPr lang="ru-RU" sz="1400" dirty="0"/>
              <a:t>электрический ток</a:t>
            </a:r>
          </a:p>
          <a:p>
            <a:r>
              <a:rPr lang="ru-RU" sz="1400" i="1" dirty="0"/>
              <a:t>V</a:t>
            </a:r>
            <a:r>
              <a:rPr lang="ru-RU" sz="1400" dirty="0"/>
              <a:t> = напряжение</a:t>
            </a:r>
          </a:p>
          <a:p>
            <a:r>
              <a:rPr lang="ru-RU" sz="1400" i="1" dirty="0"/>
              <a:t>R</a:t>
            </a:r>
            <a:r>
              <a:rPr lang="ru-RU" sz="1400" dirty="0"/>
              <a:t> = сопротивление</a:t>
            </a:r>
          </a:p>
        </p:txBody>
      </p:sp>
      <p:sp>
        <p:nvSpPr>
          <p:cNvPr id="10" name="2 Subtítulo"/>
          <p:cNvSpPr txBox="1">
            <a:spLocks/>
          </p:cNvSpPr>
          <p:nvPr/>
        </p:nvSpPr>
        <p:spPr>
          <a:xfrm>
            <a:off x="5364163" y="1052513"/>
            <a:ext cx="3779837" cy="322163"/>
          </a:xfrm>
          <a:prstGeom prst="rect">
            <a:avLst/>
          </a:prstGeom>
        </p:spPr>
        <p:txBody>
          <a:bodyPr/>
          <a:lstStyle/>
          <a:p>
            <a:pPr marL="342900" indent="-342900" fontAlgn="auto">
              <a:spcBef>
                <a:spcPct val="20000"/>
              </a:spcBef>
              <a:spcAft>
                <a:spcPts val="0"/>
              </a:spcAft>
              <a:defRPr/>
            </a:pPr>
            <a:r>
              <a:rPr lang="ru-RU" b="1" dirty="0">
                <a:solidFill>
                  <a:schemeClr val="bg1"/>
                </a:solidFill>
                <a:latin typeface="+mj-lt"/>
              </a:rPr>
              <a:t>Как работает электрическая цепь?</a:t>
            </a:r>
            <a:endParaRPr lang="ru-RU" baseline="30000" dirty="0">
              <a:solidFill>
                <a:schemeClr val="bg1"/>
              </a:solidFill>
              <a:latin typeface="Frutiger 55 Roman" pitchFamily="34" charset="0"/>
              <a:cs typeface="+mn-cs"/>
            </a:endParaRPr>
          </a:p>
        </p:txBody>
      </p:sp>
      <p:sp>
        <p:nvSpPr>
          <p:cNvPr id="11" name="10 CuadroTexto"/>
          <p:cNvSpPr txBox="1"/>
          <p:nvPr/>
        </p:nvSpPr>
        <p:spPr>
          <a:xfrm>
            <a:off x="5364162" y="1374676"/>
            <a:ext cx="3779837" cy="461665"/>
          </a:xfrm>
          <a:prstGeom prst="rect">
            <a:avLst/>
          </a:prstGeom>
          <a:noFill/>
        </p:spPr>
        <p:txBody>
          <a:bodyPr wrap="square">
            <a:spAutoFit/>
          </a:bodyPr>
          <a:lstStyle/>
          <a:p>
            <a:pPr fontAlgn="auto">
              <a:spcBef>
                <a:spcPts val="0"/>
              </a:spcBef>
              <a:spcAft>
                <a:spcPts val="0"/>
              </a:spcAft>
              <a:defRPr/>
            </a:pPr>
            <a:r>
              <a:rPr lang="ru-RU" sz="1200" dirty="0">
                <a:solidFill>
                  <a:schemeClr val="tx1">
                    <a:lumMod val="65000"/>
                    <a:lumOff val="35000"/>
                  </a:schemeClr>
                </a:solidFill>
                <a:latin typeface="+mn-lt"/>
              </a:rPr>
              <a:t>Исследование Закона Ома в цепях с </a:t>
            </a:r>
            <a:r>
              <a:rPr lang="ru-RU" sz="1200">
                <a:solidFill>
                  <a:schemeClr val="tx1">
                    <a:lumMod val="65000"/>
                    <a:lumOff val="35000"/>
                  </a:schemeClr>
                </a:solidFill>
                <a:latin typeface="+mn-lt"/>
              </a:rPr>
              <a:t>параллельным </a:t>
            </a:r>
            <a:r>
              <a:rPr lang="en-US" sz="1200" smtClean="0">
                <a:solidFill>
                  <a:schemeClr val="tx1">
                    <a:lumMod val="65000"/>
                    <a:lumOff val="35000"/>
                  </a:schemeClr>
                </a:solidFill>
                <a:latin typeface="+mn-lt"/>
              </a:rPr>
              <a:t/>
            </a:r>
            <a:br>
              <a:rPr lang="en-US" sz="1200" smtClean="0">
                <a:solidFill>
                  <a:schemeClr val="tx1">
                    <a:lumMod val="65000"/>
                    <a:lumOff val="35000"/>
                  </a:schemeClr>
                </a:solidFill>
                <a:latin typeface="+mn-lt"/>
              </a:rPr>
            </a:br>
            <a:r>
              <a:rPr lang="ru-RU" sz="1200" smtClean="0">
                <a:solidFill>
                  <a:schemeClr val="tx1">
                    <a:lumMod val="65000"/>
                    <a:lumOff val="35000"/>
                  </a:schemeClr>
                </a:solidFill>
                <a:latin typeface="+mn-lt"/>
              </a:rPr>
              <a:t>и </a:t>
            </a:r>
            <a:r>
              <a:rPr lang="ru-RU" sz="1200" dirty="0">
                <a:solidFill>
                  <a:schemeClr val="tx1">
                    <a:lumMod val="65000"/>
                    <a:lumOff val="35000"/>
                  </a:schemeClr>
                </a:solidFill>
                <a:latin typeface="+mn-lt"/>
              </a:rPr>
              <a:t>последовательным соединением</a:t>
            </a:r>
            <a:endParaRPr lang="ru-RU" sz="1200" dirty="0">
              <a:solidFill>
                <a:schemeClr val="tx1">
                  <a:lumMod val="65000"/>
                  <a:lumOff val="35000"/>
                </a:schemeClr>
              </a:solidFill>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2397</TotalTime>
  <Words>2262</Words>
  <Application>Microsoft Office PowerPoint</Application>
  <PresentationFormat>‫הצגה על המסך (4:3)</PresentationFormat>
  <Paragraphs>326</Paragraphs>
  <Slides>31</Slides>
  <Notes>1</Notes>
  <HiddenSlides>0</HiddenSlides>
  <MMClips>0</MMClips>
  <ScaleCrop>false</ScaleCrop>
  <HeadingPairs>
    <vt:vector size="4" baseType="variant">
      <vt:variant>
        <vt:lpstr>ערכת נושא</vt:lpstr>
      </vt:variant>
      <vt:variant>
        <vt:i4>2</vt:i4>
      </vt:variant>
      <vt:variant>
        <vt:lpstr>כותרות שקופיות</vt:lpstr>
      </vt:variant>
      <vt:variant>
        <vt:i4>31</vt:i4>
      </vt:variant>
    </vt:vector>
  </HeadingPairs>
  <TitlesOfParts>
    <vt:vector size="33" baseType="lpstr">
      <vt:lpstr>Tema de Office</vt:lpstr>
      <vt:lpstr>2_Tema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208</cp:revision>
  <dcterms:created xsi:type="dcterms:W3CDTF">2012-09-11T15:34:37Z</dcterms:created>
  <dcterms:modified xsi:type="dcterms:W3CDTF">2017-11-25T12:46:22Z</dcterms:modified>
</cp:coreProperties>
</file>