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87" r:id="rId6"/>
    <p:sldId id="261" r:id="rId7"/>
    <p:sldId id="262" r:id="rId8"/>
    <p:sldId id="288" r:id="rId9"/>
    <p:sldId id="289" r:id="rId10"/>
    <p:sldId id="290" r:id="rId11"/>
    <p:sldId id="264" r:id="rId12"/>
    <p:sldId id="265" r:id="rId13"/>
    <p:sldId id="268" r:id="rId14"/>
    <p:sldId id="269" r:id="rId15"/>
    <p:sldId id="270" r:id="rId16"/>
    <p:sldId id="291" r:id="rId17"/>
    <p:sldId id="272" r:id="rId18"/>
    <p:sldId id="292" r:id="rId19"/>
    <p:sldId id="273" r:id="rId20"/>
    <p:sldId id="274" r:id="rId21"/>
    <p:sldId id="280" r:id="rId22"/>
    <p:sldId id="293" r:id="rId23"/>
    <p:sldId id="283" r:id="rId24"/>
    <p:sldId id="276" r:id="rId25"/>
    <p:sldId id="278" r:id="rId26"/>
    <p:sldId id="277" r:id="rId27"/>
    <p:sldId id="285" r:id="rId28"/>
    <p:sldId id="286" r:id="rId29"/>
    <p:sldId id="294" r:id="rId30"/>
    <p:sldId id="279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90" d="100"/>
          <a:sy n="90" d="100"/>
        </p:scale>
        <p:origin x="-5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24-11-2017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1682224"/>
            <a:ext cx="4104456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Электричество и магнетизм</a:t>
            </a:r>
            <a:endParaRPr lang="ru-RU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Проверка Закона Ленца путем измерения электрического тока в катушке, созданного внешним магнитным полем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9032" r="8485" b="7884"/>
          <a:stretch/>
        </p:blipFill>
        <p:spPr bwMode="auto">
          <a:xfrm>
            <a:off x="3432415" y="4871101"/>
            <a:ext cx="1810985" cy="17485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132856"/>
            <a:ext cx="756084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где:</a:t>
            </a:r>
          </a:p>
          <a:p>
            <a:endParaRPr lang="ru-RU" sz="1400" dirty="0"/>
          </a:p>
          <a:p>
            <a:r>
              <a:rPr lang="ru-RU" sz="1400" dirty="0" smtClean="0"/>
              <a:t>      = </a:t>
            </a:r>
            <a:r>
              <a:rPr lang="ru-RU" sz="1400" dirty="0"/>
              <a:t>электродвижущая сила (ЭДС)</a:t>
            </a:r>
          </a:p>
          <a:p>
            <a:r>
              <a:rPr lang="ru-RU" sz="1400" dirty="0"/>
              <a:t>t    = время</a:t>
            </a:r>
          </a:p>
          <a:p>
            <a:r>
              <a:rPr lang="ru-RU" sz="1400" dirty="0"/>
              <a:t>B   = значение магнитной индукции</a:t>
            </a:r>
          </a:p>
          <a:p>
            <a:r>
              <a:rPr lang="ru-RU" sz="1400" dirty="0"/>
              <a:t>S   = площадь поверхности, через которую проходит магнитный поток (определяется </a:t>
            </a:r>
          </a:p>
          <a:p>
            <a:r>
              <a:rPr lang="ru-RU" sz="1400" dirty="0"/>
              <a:t>проводником)</a:t>
            </a:r>
          </a:p>
          <a:p>
            <a:r>
              <a:rPr lang="ru-RU" sz="1400" dirty="0" smtClean="0"/>
              <a:t>     = угол между магнитным полем и поверхностью, перпендикулярной к S</a:t>
            </a:r>
          </a:p>
          <a:p>
            <a:endParaRPr lang="ru-RU" sz="1400" dirty="0"/>
          </a:p>
          <a:p>
            <a:r>
              <a:rPr lang="ru-RU" sz="1400" dirty="0"/>
              <a:t>Согласно Закону Фарадея, электродвижущая сила  </a:t>
            </a:r>
            <a:r>
              <a:rPr lang="ru-RU" sz="1400"/>
              <a:t>( </a:t>
            </a:r>
            <a:r>
              <a:rPr lang="en-US" sz="1400" smtClean="0"/>
              <a:t>   </a:t>
            </a:r>
            <a:r>
              <a:rPr lang="ru-RU" sz="1400" smtClean="0"/>
              <a:t>) </a:t>
            </a:r>
            <a:r>
              <a:rPr lang="ru-RU" sz="1400" dirty="0"/>
              <a:t>пропорциональна изменению</a:t>
            </a:r>
          </a:p>
          <a:p>
            <a:r>
              <a:rPr lang="ru-RU" sz="1400" dirty="0"/>
              <a:t>магнитного потока за определенный период времени. Такое изменение магнитного потока направлено </a:t>
            </a:r>
            <a:r>
              <a:rPr lang="ru-RU" sz="1400" dirty="0" smtClean="0"/>
              <a:t>против направления </a:t>
            </a:r>
            <a:r>
              <a:rPr lang="ru-RU" sz="1400" dirty="0"/>
              <a:t>исходного магнитного поля.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9" y="2636838"/>
            <a:ext cx="123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82" y="3717032"/>
            <a:ext cx="1428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55" y="4138447"/>
            <a:ext cx="123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34888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2B89B"/>
                </a:solidFill>
              </a:rPr>
              <a:t>Теперь учащихся приглашают выдвинуть гипотезу, которая должна </a:t>
            </a:r>
            <a:r>
              <a:rPr lang="ru-RU" sz="1400" smtClean="0">
                <a:solidFill>
                  <a:srgbClr val="22B89B"/>
                </a:solidFill>
              </a:rPr>
              <a:t>быть </a:t>
            </a:r>
            <a:r>
              <a:rPr lang="en-US" sz="1400" smtClean="0">
                <a:solidFill>
                  <a:srgbClr val="22B89B"/>
                </a:solidFill>
              </a:rPr>
              <a:t/>
            </a:r>
            <a:br>
              <a:rPr lang="en-US" sz="1400" smtClean="0">
                <a:solidFill>
                  <a:srgbClr val="22B89B"/>
                </a:solidFill>
              </a:rPr>
            </a:br>
            <a:r>
              <a:rPr lang="ru-RU" sz="1400" smtClean="0">
                <a:solidFill>
                  <a:srgbClr val="22B89B"/>
                </a:solidFill>
              </a:rPr>
              <a:t>проверена </a:t>
            </a:r>
            <a:r>
              <a:rPr lang="ru-RU" sz="1400" dirty="0" smtClean="0">
                <a:solidFill>
                  <a:srgbClr val="22B89B"/>
                </a:solidFill>
              </a:rPr>
              <a:t>экспериментально. </a:t>
            </a:r>
            <a:endParaRPr lang="ru-RU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3296951"/>
            <a:ext cx="6665153" cy="63610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4766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356992"/>
            <a:ext cx="582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Что происходит внутри катушки из медного провода при перемещении </a:t>
            </a:r>
            <a:endParaRPr lang="ru-RU" sz="1400" b="1" dirty="0" smtClean="0"/>
          </a:p>
          <a:p>
            <a:r>
              <a:rPr lang="ru-RU" sz="1400" b="1" dirty="0" smtClean="0"/>
              <a:t>относительно </a:t>
            </a:r>
            <a:r>
              <a:rPr lang="ru-RU" sz="1400" b="1" dirty="0"/>
              <a:t>нее магнита?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11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Учащиеся изготовят катушку путем сматывания вручную медного провода. Затем они несколько раз переместят магнит относительно катушки, чтобы доказать законы Фарадея и Ленца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08009" y="3964315"/>
            <a:ext cx="7344816" cy="1171583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260444" y="4011497"/>
            <a:ext cx="6911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Внимание!</a:t>
            </a:r>
          </a:p>
          <a:p>
            <a:endParaRPr lang="ru-RU" sz="1600" dirty="0"/>
          </a:p>
          <a:p>
            <a:r>
              <a:rPr lang="ru-RU" sz="1600" dirty="0"/>
              <a:t>Уберите от магнита все электронные устройства, чтобы избежать</a:t>
            </a:r>
          </a:p>
          <a:p>
            <a:r>
              <a:rPr lang="ru-RU" sz="1600" dirty="0"/>
              <a:t>негативного влияния на них магнитного поля.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260444" y="5364505"/>
            <a:ext cx="691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конце занятия учащиеся создадут электромагнит и посмотрят, как магнитное поле влияет на ориентацию стрелки компаса.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64" y="2276872"/>
            <a:ext cx="4559859" cy="36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  <a:p>
            <a:pPr lvl="0"/>
            <a:endParaRPr lang="ru-RU" sz="1400" dirty="0" smtClean="0"/>
          </a:p>
          <a:p>
            <a:pPr lvl="0"/>
            <a:r>
              <a:rPr lang="ru-RU" sz="1400" dirty="0"/>
              <a:t>Красный и черный кабели с разъемами "вилка - вилка"</a:t>
            </a:r>
            <a:endParaRPr lang="ru-RU" sz="1400" dirty="0" smtClean="0"/>
          </a:p>
          <a:p>
            <a:pPr lvl="0"/>
            <a:endParaRPr lang="ru-RU" sz="1400" dirty="0"/>
          </a:p>
          <a:p>
            <a:r>
              <a:rPr lang="ru-RU" sz="1400" dirty="0"/>
              <a:t>10 метров медного провода 1 мм</a:t>
            </a:r>
          </a:p>
          <a:p>
            <a:endParaRPr lang="ru-RU" sz="1400" dirty="0"/>
          </a:p>
          <a:p>
            <a:r>
              <a:rPr lang="ru-RU" sz="1400" dirty="0" smtClean="0"/>
              <a:t>Неодимовый магнит не менее 4000 </a:t>
            </a:r>
            <a:r>
              <a:rPr lang="ru-RU" sz="1400" dirty="0" err="1" smtClean="0"/>
              <a:t>Гс</a:t>
            </a:r>
            <a:endParaRPr lang="ru-RU" sz="1400" dirty="0" smtClean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41" y="22944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6" y="28605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68" y="46531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542022" y="3234711"/>
            <a:ext cx="297524" cy="338554"/>
            <a:chOff x="542022" y="3234711"/>
            <a:chExt cx="297524" cy="3385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96" y="3271746"/>
              <a:ext cx="2857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42022" y="3234711"/>
              <a:ext cx="274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3</a:t>
              </a:r>
              <a:endParaRPr lang="en-US" sz="1600"/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539552" y="3666510"/>
            <a:ext cx="299994" cy="338554"/>
            <a:chOff x="539552" y="3666510"/>
            <a:chExt cx="299994" cy="33855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96" y="3717032"/>
              <a:ext cx="2857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9552" y="3666510"/>
              <a:ext cx="274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4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выполнения измерений с помощью датчика электрического тока</a:t>
            </a:r>
            <a:r>
              <a:rPr lang="ru-RU" sz="1400"/>
              <a:t>,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Labdisc нужно</a:t>
            </a:r>
            <a:r>
              <a:rPr lang="en-US" sz="1400" smtClean="0"/>
              <a:t> </a:t>
            </a:r>
            <a:r>
              <a:rPr lang="ru-RU" sz="1400" smtClean="0"/>
              <a:t>настроить </a:t>
            </a:r>
            <a:r>
              <a:rPr lang="ru-RU" sz="1400" dirty="0"/>
              <a:t>следующим образом:</a:t>
            </a:r>
            <a:endParaRPr lang="ru-RU" sz="1500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41894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Откройте программу GlobiLab и включите Labdisc.</a:t>
            </a:r>
            <a:endParaRPr lang="ru-RU" sz="15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3902949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на пиктограмму Bluetooth в нижнем правом углу экрана GlobiLab.</a:t>
            </a:r>
          </a:p>
          <a:p>
            <a:r>
              <a:rPr lang="ru-RU" sz="1400" dirty="0"/>
              <a:t>Выберите используемый в настоящий момент Labdisc. После распознавания Labdisc</a:t>
            </a:r>
          </a:p>
          <a:p>
            <a:r>
              <a:rPr lang="ru-RU" sz="1400" dirty="0"/>
              <a:t>программой, пиктограмма изменит цвет с серого на синий.</a:t>
            </a:r>
            <a:endParaRPr lang="ru-RU" sz="1500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784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53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</a:t>
            </a:r>
            <a:r>
              <a:rPr lang="ru-RU" sz="1400"/>
              <a:t>кнопку          </a:t>
            </a:r>
            <a:r>
              <a:rPr lang="en-US" sz="1400" smtClean="0"/>
              <a:t>     </a:t>
            </a:r>
            <a:r>
              <a:rPr lang="ru-RU" sz="1400" smtClean="0"/>
              <a:t> </a:t>
            </a:r>
            <a:r>
              <a:rPr lang="ru-RU" sz="1400" dirty="0"/>
              <a:t>, чтобы настроить Labdisc. Выберите датчик тока в</a:t>
            </a:r>
          </a:p>
          <a:p>
            <a:r>
              <a:rPr lang="ru-RU" sz="1400" dirty="0"/>
              <a:t>окне "Настройка регистратора". Введите "100/сек" в качестве частоты выборки и</a:t>
            </a:r>
          </a:p>
          <a:p>
            <a:r>
              <a:rPr lang="ru-RU" sz="1400" dirty="0"/>
              <a:t>"10000" в качестве количества замеров.</a:t>
            </a:r>
            <a:endParaRPr lang="ru-RU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08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96" y="3140968"/>
            <a:ext cx="2952329" cy="34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7281"/>
            <a:ext cx="4048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настройки датчика, начинайте измерения, нажав</a:t>
            </a:r>
            <a:endParaRPr lang="ru-RU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3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290519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измерений, остановите Labdisc, нажав</a:t>
            </a:r>
            <a:endParaRPr lang="ru-RU" sz="15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4067"/>
            <a:ext cx="546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368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880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  <a:endParaRPr lang="ru-RU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321297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Возьмите медный провод и намотайте его на руку, оставив примерно по 10 см</a:t>
            </a:r>
          </a:p>
          <a:p>
            <a:r>
              <a:rPr lang="ru-RU" sz="1400" dirty="0"/>
              <a:t>с каждого конца свободными. Закрепите провод липкой лентой, чтобы он не разматывался.</a:t>
            </a:r>
            <a:endParaRPr lang="ru-RU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187624" y="37890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Подключите разъемы кабеля к Labdisc и к концам медного</a:t>
            </a:r>
          </a:p>
          <a:p>
            <a:r>
              <a:rPr lang="ru-RU" sz="1400" dirty="0"/>
              <a:t>провода, как показано на рисунке ниже.</a:t>
            </a:r>
            <a:endParaRPr lang="ru-RU" sz="15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43459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программе GlobiLab нажмите на значок "РАБОТА" и наблюдайте за построением графика на экране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418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463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73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22768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Запустите измерения, переместите магнит два раза внутрь обмотки и обратно. </a:t>
            </a:r>
          </a:p>
          <a:p>
            <a:r>
              <a:rPr lang="ru-RU" sz="1400" dirty="0"/>
              <a:t>В первый раз сделайте это медленно, а во второй - быстрее.</a:t>
            </a:r>
            <a:endParaRPr lang="ru-RU" sz="1500" dirty="0" smtClean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386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551723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Остановите измерения.</a:t>
            </a:r>
            <a:endParaRPr lang="ru-RU" sz="1500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7412"/>
            <a:ext cx="2160389" cy="26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Завершив измерения, посмотрите на появившийся на экране график.</a:t>
            </a:r>
            <a:endParaRPr lang="ru-RU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1187624" y="3429000"/>
            <a:ext cx="66247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Найдите участок графика, где было зафиксировано изменение электрического тока.</a:t>
            </a:r>
          </a:p>
          <a:p>
            <a:r>
              <a:rPr lang="ru-RU" sz="1400" dirty="0"/>
              <a:t> Найдя его, нажмите           , чтобы выбрать две точки </a:t>
            </a:r>
            <a:r>
              <a:rPr lang="ru-RU" sz="1400" dirty="0" smtClean="0"/>
              <a:t>на графике</a:t>
            </a:r>
            <a:r>
              <a:rPr lang="ru-RU" sz="1400" dirty="0"/>
              <a:t>, соответствующие началу и окончанию пульсирования тока.</a:t>
            </a:r>
            <a:r>
              <a:rPr dirty="0"/>
              <a:t/>
            </a:r>
            <a:br>
              <a:rPr dirty="0"/>
            </a:br>
            <a:endParaRPr lang="ru-RU" sz="15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7624" y="441736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, а затем - "OK". График был обрезан, чтобы отображался только</a:t>
            </a:r>
          </a:p>
          <a:p>
            <a:r>
              <a:rPr lang="ru-RU" sz="1400" dirty="0"/>
              <a:t>интересующий нас участок с импульсами тока.</a:t>
            </a:r>
            <a:endParaRPr lang="ru-RU" sz="15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283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25" y="4371896"/>
            <a:ext cx="359445" cy="3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53027"/>
            <a:ext cx="338992" cy="3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Целью данной работы является исследование взаимосвязи </a:t>
            </a:r>
            <a:r>
              <a:rPr lang="ru-RU" sz="1600" dirty="0" smtClean="0">
                <a:solidFill>
                  <a:schemeClr val="bg1"/>
                </a:solidFill>
              </a:rPr>
              <a:t>между электрическим </a:t>
            </a:r>
            <a:r>
              <a:rPr lang="ru-RU" sz="1600" dirty="0">
                <a:solidFill>
                  <a:schemeClr val="bg1"/>
                </a:solidFill>
              </a:rPr>
              <a:t>током в проводнике и внешним </a:t>
            </a:r>
            <a:r>
              <a:rPr lang="ru-RU" sz="1600" dirty="0" smtClean="0">
                <a:solidFill>
                  <a:schemeClr val="bg1"/>
                </a:solidFill>
              </a:rPr>
              <a:t>магнитным полем</a:t>
            </a:r>
            <a:r>
              <a:rPr lang="ru-RU" sz="1600" dirty="0">
                <a:solidFill>
                  <a:schemeClr val="bg1"/>
                </a:solidFill>
              </a:rPr>
              <a:t>. Электрический ток будет измеряться с помощью в ходящего в </a:t>
            </a:r>
            <a:r>
              <a:rPr lang="ru-RU" sz="1600" dirty="0" err="1">
                <a:solidFill>
                  <a:schemeClr val="bg1"/>
                </a:solidFill>
              </a:rPr>
              <a:t>Labdisc</a:t>
            </a:r>
            <a:r>
              <a:rPr lang="ru-RU" sz="1600" dirty="0">
                <a:solidFill>
                  <a:schemeClr val="bg1"/>
                </a:solidFill>
              </a:rPr>
              <a:t> датчика электрического тока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87624" y="2419537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Подгоните масштаб так, чтобы наблюдать изменение электрического тока. Для этого </a:t>
            </a:r>
            <a:r>
              <a:rPr lang="ru-RU" sz="1400" dirty="0" smtClean="0"/>
              <a:t>зафиксируйте максимальное и минимальное значения с помощью кнопки             и введите округленные значения в окне "Задать диапазон", нажав правой кнопкой мыши на оси Y графика.</a:t>
            </a:r>
            <a:endParaRPr lang="ru-RU" sz="1500" dirty="0" smtClean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055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7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187624" y="34290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и сделайте пометки на графике, указав, когда магнит находился внутри, а</a:t>
            </a:r>
          </a:p>
          <a:p>
            <a:r>
              <a:rPr lang="ru-RU" sz="1400" dirty="0"/>
              <a:t>когда - снаружи катушки.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40438"/>
            <a:ext cx="24526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429000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726572"/>
            <a:ext cx="442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вы объясните изменение электрического тока?</a:t>
            </a:r>
            <a:endParaRPr lang="ru-RU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545159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эти результаты соотносятся с вашей начальной гипотезой? Поясните.</a:t>
            </a:r>
            <a:endParaRPr lang="ru-RU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886443"/>
            <a:chOff x="1132910" y="2254524"/>
            <a:chExt cx="6852488" cy="886443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23 CuadroTexto"/>
          <p:cNvSpPr txBox="1"/>
          <p:nvPr/>
        </p:nvSpPr>
        <p:spPr>
          <a:xfrm>
            <a:off x="1555626" y="2474312"/>
            <a:ext cx="6429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вы заметили отличия между током при перемещении магнита</a:t>
            </a:r>
          </a:p>
          <a:p>
            <a:r>
              <a:rPr lang="ru-RU" sz="1400" b="1" dirty="0"/>
              <a:t>внутрь катушки и током при перемещении магнита наружу катушки?</a:t>
            </a:r>
            <a:endParaRPr lang="ru-RU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32910" y="3501008"/>
            <a:ext cx="6852488" cy="886443"/>
            <a:chOff x="1132910" y="2254524"/>
            <a:chExt cx="6852488" cy="88644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18 CuadroTexto"/>
          <p:cNvSpPr txBox="1"/>
          <p:nvPr/>
        </p:nvSpPr>
        <p:spPr>
          <a:xfrm>
            <a:off x="1555626" y="3717032"/>
            <a:ext cx="64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Когда наблюдался более крупный импульс тока - когда магнит перемещался</a:t>
            </a:r>
          </a:p>
          <a:p>
            <a:r>
              <a:rPr lang="ru-RU" sz="1400" b="1" dirty="0"/>
              <a:t>медленно или когда он двигался быстро? Поясните.</a:t>
            </a:r>
            <a:endParaRPr lang="ru-RU" sz="1400" dirty="0"/>
          </a:p>
        </p:txBody>
      </p:sp>
      <p:sp>
        <p:nvSpPr>
          <p:cNvPr id="13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6412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4347"/>
            <a:ext cx="6984776" cy="29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21 Grupo"/>
          <p:cNvGrpSpPr/>
          <p:nvPr/>
        </p:nvGrpSpPr>
        <p:grpSpPr>
          <a:xfrm>
            <a:off x="1239856" y="3141084"/>
            <a:ext cx="6664289" cy="1783643"/>
            <a:chOff x="1321109" y="3224942"/>
            <a:chExt cx="6664289" cy="1909263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12493"/>
              <a:ext cx="6664289" cy="152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56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132938" y="4987771"/>
            <a:ext cx="6771207" cy="1177533"/>
            <a:chOff x="1132938" y="4987771"/>
            <a:chExt cx="6771207" cy="1177533"/>
          </a:xfrm>
        </p:grpSpPr>
        <p:grpSp>
          <p:nvGrpSpPr>
            <p:cNvPr id="27" name="21 Grupo"/>
            <p:cNvGrpSpPr/>
            <p:nvPr/>
          </p:nvGrpSpPr>
          <p:grpSpPr>
            <a:xfrm>
              <a:off x="1239856" y="5205327"/>
              <a:ext cx="6664289" cy="959977"/>
              <a:chOff x="1321109" y="3224942"/>
              <a:chExt cx="6664289" cy="1027587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83381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2"/>
                <a:ext cx="6664289" cy="387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55624" y="3124235"/>
            <a:ext cx="64297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магнитное поле внутри катушки связано с зафиксированным в катушке током? </a:t>
            </a:r>
            <a:r>
              <a:rPr lang="ru-RU" sz="1400" b="1" dirty="0" smtClean="0"/>
              <a:t>Поясните.</a:t>
            </a:r>
          </a:p>
          <a:p>
            <a:endParaRPr lang="ru-RU" sz="1300" dirty="0"/>
          </a:p>
          <a:p>
            <a:r>
              <a:rPr lang="ru-RU" sz="1400" dirty="0"/>
              <a:t>Учащиеся должны найти, что электрический ток пропорционален ИЗМЕНЕНИЮ магнитного поля</a:t>
            </a:r>
            <a:r>
              <a:rPr lang="ru-RU" sz="1400" dirty="0" smtClean="0"/>
              <a:t>. Так</a:t>
            </a:r>
            <a:r>
              <a:rPr lang="ru-RU" sz="1400" dirty="0"/>
              <a:t>, когда магнит быстро перемещается внутрь и наружу катушки, на </a:t>
            </a:r>
            <a:r>
              <a:rPr lang="ru-RU" sz="1400" dirty="0" smtClean="0"/>
              <a:t>графике регистрируются </a:t>
            </a:r>
            <a:r>
              <a:rPr lang="ru-RU" sz="1400" dirty="0"/>
              <a:t>импульсы, более высокие, чем когда магнит перемещается медленно. Когда </a:t>
            </a:r>
            <a:r>
              <a:rPr lang="ru-RU" sz="1400" dirty="0" smtClean="0"/>
              <a:t>магнит неподвижен</a:t>
            </a:r>
            <a:r>
              <a:rPr lang="ru-RU" sz="1400" dirty="0"/>
              <a:t>, даже если он находится внутри катушки и создает сильное магнитное поле, электрического тока нет.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55624" y="5226584"/>
            <a:ext cx="6256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Что означают положительный и отрицательный знак электрического тока?</a:t>
            </a:r>
          </a:p>
          <a:p>
            <a:endParaRPr lang="ru-RU" sz="1300" dirty="0"/>
          </a:p>
          <a:p>
            <a:r>
              <a:rPr lang="ru-RU" sz="1400" dirty="0"/>
              <a:t>Учащиеся должны указать на то, что знак отражает направление потока электронов и не зависит от величины тока.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237165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204864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808" r="2750" b="8911"/>
          <a:stretch/>
        </p:blipFill>
        <p:spPr>
          <a:xfrm>
            <a:off x="1134517" y="2924944"/>
            <a:ext cx="400042" cy="398582"/>
          </a:xfrm>
          <a:prstGeom prst="ellipse">
            <a:avLst/>
          </a:prstGeom>
        </p:spPr>
      </p:pic>
      <p:sp>
        <p:nvSpPr>
          <p:cNvPr id="18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132938" y="2301281"/>
            <a:ext cx="6771207" cy="2351855"/>
            <a:chOff x="1132938" y="4987771"/>
            <a:chExt cx="6771207" cy="2351855"/>
          </a:xfrm>
        </p:grpSpPr>
        <p:grpSp>
          <p:nvGrpSpPr>
            <p:cNvPr id="15" name="21 Grupo"/>
            <p:cNvGrpSpPr/>
            <p:nvPr/>
          </p:nvGrpSpPr>
          <p:grpSpPr>
            <a:xfrm>
              <a:off x="1239856" y="5205326"/>
              <a:ext cx="6664289" cy="2134300"/>
              <a:chOff x="1321109" y="3224941"/>
              <a:chExt cx="6664289" cy="228461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2090840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1"/>
                <a:ext cx="6664289" cy="511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4" y="2492459"/>
            <a:ext cx="61127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знак тока в медном проводнике связан с магнитным полем магнита? Поясните.</a:t>
            </a:r>
          </a:p>
          <a:p>
            <a:endParaRPr lang="ru-RU" sz="1300" dirty="0"/>
          </a:p>
          <a:p>
            <a:r>
              <a:rPr lang="ru-RU" sz="1400" dirty="0"/>
              <a:t>Учащиеся должны объяснить, что, согласно Закону Ленца, электрический ток в катушке направлен против вызвавшего его магнитного поля. Так, на получившемся графике учащиеся могут отчетливо увидеть, что, когда мы вставляем магнит в катушку, усиливая магнитное поле, ток будет отрицательным. Аналогично, когда магнит вынимается из катушки (магнитное поле ослабляется), ток будет положительным.</a:t>
            </a: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21 Grupo"/>
          <p:cNvGrpSpPr/>
          <p:nvPr/>
        </p:nvGrpSpPr>
        <p:grpSpPr>
          <a:xfrm>
            <a:off x="1239856" y="4232974"/>
            <a:ext cx="6664289" cy="1716306"/>
            <a:chOff x="1321109" y="3224941"/>
            <a:chExt cx="6664289" cy="152886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6"/>
              <a:ext cx="6664289" cy="133508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26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024575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647" y="4230789"/>
            <a:ext cx="6581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объясните явление, которое наблюдали при выполнении первого задания под названием "ПОПРОБУЙТЕ!"?</a:t>
            </a:r>
            <a:endParaRPr lang="ru-RU" sz="1300" dirty="0"/>
          </a:p>
          <a:p>
            <a:endParaRPr lang="ru-RU" sz="1400" dirty="0" smtClean="0"/>
          </a:p>
          <a:p>
            <a:r>
              <a:rPr lang="ru-RU" sz="1400" dirty="0" smtClean="0"/>
              <a:t>Учащиеся должны прийти к выводу, что движение банки вызвано воздействием магнитного поля на фиксированные заряды металла. Поэтому металл будет перемещаться в направлении, обратном току, индуцированному магнитным потоком.</a:t>
            </a:r>
            <a:endParaRPr lang="ru-RU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544767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уроке знания путем применения их в различных контекстах и ситуациях. Кроме того, он предназначен, чтобы учащиеся проявили интерес и представили возможные объяснения явлений, которые наблюдают в ходе эксперимента.</a:t>
            </a:r>
            <a:endParaRPr lang="ru-RU" sz="1400" dirty="0" smtClean="0">
              <a:solidFill>
                <a:srgbClr val="3490A6"/>
              </a:solidFill>
            </a:endParaRPr>
          </a:p>
          <a:p>
            <a:endParaRPr lang="ru-RU" sz="1400" dirty="0" smtClean="0">
              <a:solidFill>
                <a:srgbClr val="3490A6"/>
              </a:solidFill>
            </a:endParaRPr>
          </a:p>
          <a:p>
            <a:endParaRPr lang="en-US" sz="1400" smtClean="0">
              <a:solidFill>
                <a:srgbClr val="3490A6"/>
              </a:solidFill>
            </a:endParaRPr>
          </a:p>
          <a:p>
            <a:r>
              <a:rPr lang="ru-RU" sz="1400" smtClean="0">
                <a:solidFill>
                  <a:srgbClr val="3490A6"/>
                </a:solidFill>
              </a:rPr>
              <a:t>Дальнейшие </a:t>
            </a:r>
            <a:r>
              <a:rPr lang="ru-RU" sz="1400" dirty="0">
                <a:solidFill>
                  <a:srgbClr val="3490A6"/>
                </a:solidFill>
              </a:rPr>
              <a:t>вопросы: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080120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21 Grupo"/>
          <p:cNvGrpSpPr/>
          <p:nvPr/>
        </p:nvGrpSpPr>
        <p:grpSpPr>
          <a:xfrm>
            <a:off x="1239856" y="2475844"/>
            <a:ext cx="6664289" cy="1804540"/>
            <a:chOff x="1321109" y="3224942"/>
            <a:chExt cx="6664289" cy="170101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63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2464502"/>
            <a:ext cx="6383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законы Фарадея и Ленца можно применять для получения электроэнергии на гидроэлектростанциях</a:t>
            </a:r>
            <a:r>
              <a:rPr lang="ru-RU" sz="1400" b="1" dirty="0" smtClean="0"/>
              <a:t>?  </a:t>
            </a:r>
            <a:r>
              <a:rPr lang="ru-RU" sz="1400" b="1" dirty="0"/>
              <a:t>Если вы не знакомы с этим процессом, изучите его.</a:t>
            </a:r>
          </a:p>
          <a:p>
            <a:endParaRPr lang="ru-RU" sz="1400" b="1" dirty="0"/>
          </a:p>
          <a:p>
            <a:r>
              <a:rPr lang="ru-RU" sz="1400" dirty="0"/>
              <a:t>Учащиеся должны указать, что законы Фарадея и Ленца можно использовать на гидроэлектростанциях для производства электроэнергии, так как перемещение магнита внутри медной обмотки (генератора) приводит к появлению электрического тока. Падающая на лопасти вода вызывает циклическое движение магнита.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42" y="4351565"/>
            <a:ext cx="1379800" cy="24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21 Grupo"/>
          <p:cNvGrpSpPr/>
          <p:nvPr/>
        </p:nvGrpSpPr>
        <p:grpSpPr>
          <a:xfrm>
            <a:off x="1239856" y="3934587"/>
            <a:ext cx="7094546" cy="2519910"/>
            <a:chOff x="1321109" y="3224941"/>
            <a:chExt cx="6664289" cy="246614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227236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85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21 Grupo"/>
          <p:cNvGrpSpPr/>
          <p:nvPr/>
        </p:nvGrpSpPr>
        <p:grpSpPr>
          <a:xfrm>
            <a:off x="1239856" y="2199941"/>
            <a:ext cx="7094546" cy="1589099"/>
            <a:chOff x="1321109" y="3224941"/>
            <a:chExt cx="6664289" cy="1701017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1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1982386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2188600"/>
            <a:ext cx="6858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Можно ли создать электромагнит, имея медный провод, батарею и кусок </a:t>
            </a:r>
            <a:r>
              <a:rPr lang="ru-RU" sz="1400" b="1" dirty="0" smtClean="0"/>
              <a:t>железа? Попробуйте </a:t>
            </a:r>
            <a:r>
              <a:rPr lang="ru-RU" sz="1400" b="1" dirty="0"/>
              <a:t>это сделать, используя материалы из данного эксперимента.</a:t>
            </a:r>
          </a:p>
          <a:p>
            <a:endParaRPr lang="ru-RU" sz="1400" b="1" dirty="0"/>
          </a:p>
          <a:p>
            <a:r>
              <a:rPr lang="ru-RU" sz="1400" dirty="0"/>
              <a:t>Учащиеся должны придумать, что, обмотав провод вокруг куска железа</a:t>
            </a:r>
          </a:p>
          <a:p>
            <a:r>
              <a:rPr lang="ru-RU" sz="1400" dirty="0"/>
              <a:t>и подсоединив его к источнику питания, можно создать магнитное поле. Поскольку железо </a:t>
            </a:r>
            <a:r>
              <a:rPr lang="ru-RU" sz="1400" dirty="0" smtClean="0"/>
              <a:t>является </a:t>
            </a:r>
            <a:r>
              <a:rPr lang="ru-RU" sz="1400" dirty="0" err="1" smtClean="0"/>
              <a:t>ферромагнитным</a:t>
            </a:r>
            <a:r>
              <a:rPr lang="ru-RU" sz="1400" dirty="0" smtClean="0"/>
              <a:t> </a:t>
            </a:r>
            <a:r>
              <a:rPr lang="ru-RU" sz="1400" dirty="0"/>
              <a:t>материалом, то магнитное поле будет усилено, и его </a:t>
            </a:r>
            <a:r>
              <a:rPr lang="ru-RU" sz="1400" dirty="0" smtClean="0"/>
              <a:t>значение будет </a:t>
            </a:r>
            <a:r>
              <a:rPr lang="ru-RU" sz="1400" dirty="0"/>
              <a:t>зависеть от протекающего через проводник тока.</a:t>
            </a:r>
            <a:endParaRPr lang="ru-RU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17032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601686" y="3991704"/>
            <a:ext cx="638371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Как, по вашему мнению, электромагнит может повлиять на направление стрелки компаса? Подтвердите свое предположение с помощью созданного при ответе на предыдущий вопрос электромагнита.</a:t>
            </a:r>
          </a:p>
          <a:p>
            <a:endParaRPr lang="ru-RU" sz="1400" b="1" dirty="0"/>
          </a:p>
          <a:p>
            <a:r>
              <a:rPr lang="ru-RU" sz="1300" dirty="0"/>
              <a:t>Учащиеся должны сказать, что стрелка компаса указывает на северный полюс</a:t>
            </a:r>
          </a:p>
          <a:p>
            <a:r>
              <a:rPr lang="ru-RU" sz="1300" dirty="0"/>
              <a:t>естественного магнитного поля нашей планеты. Если на компас воздействует другое магнитное </a:t>
            </a:r>
            <a:r>
              <a:rPr lang="ru-RU" sz="1300" dirty="0" smtClean="0"/>
              <a:t>поле, направление </a:t>
            </a:r>
            <a:r>
              <a:rPr lang="ru-RU" sz="1300" dirty="0"/>
              <a:t>стрелки изменится. Доказать это можно</a:t>
            </a:r>
            <a:r>
              <a:rPr lang="ru-RU" sz="1300"/>
              <a:t>, </a:t>
            </a:r>
            <a:r>
              <a:rPr lang="ru-RU" sz="1300" smtClean="0"/>
              <a:t>обмотав</a:t>
            </a:r>
            <a:r>
              <a:rPr lang="en-US" sz="1300" smtClean="0"/>
              <a:t> </a:t>
            </a:r>
            <a:r>
              <a:rPr lang="ru-RU" sz="1300" smtClean="0"/>
              <a:t>медный </a:t>
            </a:r>
            <a:r>
              <a:rPr lang="ru-RU" sz="1300" dirty="0"/>
              <a:t>провод вокруг куска железа и подсоединив его конец к батарее</a:t>
            </a:r>
            <a:r>
              <a:rPr lang="ru-RU" sz="1300"/>
              <a:t>. </a:t>
            </a:r>
            <a:r>
              <a:rPr lang="ru-RU" sz="1300" smtClean="0"/>
              <a:t>Затем</a:t>
            </a:r>
            <a:r>
              <a:rPr lang="en-US" sz="1300" smtClean="0"/>
              <a:t> </a:t>
            </a:r>
            <a:r>
              <a:rPr lang="ru-RU" sz="1300" smtClean="0"/>
              <a:t>поместим </a:t>
            </a:r>
            <a:r>
              <a:rPr lang="ru-RU" sz="1300" dirty="0"/>
              <a:t>компас перед электромагнитом и будем соединять и отсоединять провод от батареи. Направление стрелки компаса будет меняться в зависимости от того, определяется ли оно магнитным полем Земли или полем электромагнита.</a:t>
            </a:r>
          </a:p>
        </p:txBody>
      </p:sp>
      <p:sp>
        <p:nvSpPr>
          <p:cNvPr id="16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3740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1 Grupo"/>
          <p:cNvGrpSpPr/>
          <p:nvPr/>
        </p:nvGrpSpPr>
        <p:grpSpPr>
          <a:xfrm>
            <a:off x="1239856" y="2459918"/>
            <a:ext cx="6664289" cy="1473141"/>
            <a:chOff x="1321109" y="3224941"/>
            <a:chExt cx="6664289" cy="157689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38311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7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76634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Что произойдет с направлением стрелки, если поменять местами контакты батареи?</a:t>
            </a:r>
          </a:p>
          <a:p>
            <a:endParaRPr lang="ru-RU" sz="1400" b="1" dirty="0"/>
          </a:p>
          <a:p>
            <a:r>
              <a:rPr lang="ru-RU" sz="1400" dirty="0"/>
              <a:t>Учащиеся должны отметить, что направление движения стрелки изменится,</a:t>
            </a:r>
          </a:p>
          <a:p>
            <a:r>
              <a:rPr lang="ru-RU" sz="1400" dirty="0"/>
              <a:t>т. к. изменение полярности батареи приведет к изменению направления электрического тока.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1532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487749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Цель данного введения - сконцентрировать внимание учащихся на теме урока</a:t>
            </a:r>
          </a:p>
          <a:p>
            <a:r>
              <a:rPr lang="ru-RU" sz="1400" dirty="0">
                <a:solidFill>
                  <a:srgbClr val="29B19A"/>
                </a:solidFill>
              </a:rPr>
              <a:t>путем освежения полученных знаний и постановки вопросов, которые </a:t>
            </a:r>
            <a:r>
              <a:rPr lang="ru-RU" sz="1400" dirty="0" smtClean="0">
                <a:solidFill>
                  <a:srgbClr val="29B19A"/>
                </a:solidFill>
              </a:rPr>
              <a:t>стимулируют исследовательскую </a:t>
            </a:r>
            <a:r>
              <a:rPr lang="ru-RU" sz="1400" dirty="0">
                <a:solidFill>
                  <a:srgbClr val="29B19A"/>
                </a:solidFill>
              </a:rPr>
              <a:t>деятельность. Даются ключевые концепции теоретической основы, которые будут </a:t>
            </a:r>
            <a:r>
              <a:rPr lang="ru-RU" sz="1400" dirty="0" smtClean="0">
                <a:solidFill>
                  <a:srgbClr val="29B19A"/>
                </a:solidFill>
              </a:rPr>
              <a:t>использоваться учащимися </a:t>
            </a:r>
            <a:r>
              <a:rPr lang="ru-RU" sz="1400" dirty="0">
                <a:solidFill>
                  <a:srgbClr val="29B19A"/>
                </a:solidFill>
              </a:rPr>
              <a:t>во время урока.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415741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861628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950241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4203665"/>
            <a:ext cx="631368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Магнитные поля и электрический ток тесно связаны. Мы можем использовать</a:t>
            </a:r>
          </a:p>
          <a:p>
            <a:r>
              <a:rPr lang="ru-RU" sz="1400" dirty="0"/>
              <a:t>электрический ток, протекающий по обмотке двигателя, для вращения двигателя </a:t>
            </a:r>
            <a:r>
              <a:rPr lang="ru-RU" sz="1400" dirty="0" smtClean="0"/>
              <a:t>и преобразования </a:t>
            </a:r>
            <a:r>
              <a:rPr lang="ru-RU" sz="1400" dirty="0"/>
              <a:t>электричества в механическое вращение. С другой стороны</a:t>
            </a:r>
            <a:r>
              <a:rPr lang="ru-RU" sz="1400" dirty="0" smtClean="0"/>
              <a:t>, в </a:t>
            </a:r>
            <a:r>
              <a:rPr lang="ru-RU" sz="1400" dirty="0"/>
              <a:t>генераторе вращение обмотки в магнитном поле создает электрический </a:t>
            </a:r>
            <a:r>
              <a:rPr lang="ru-RU" sz="1400" dirty="0" smtClean="0"/>
              <a:t>ток в </a:t>
            </a:r>
            <a:r>
              <a:rPr lang="ru-RU" sz="1400" dirty="0"/>
              <a:t>этой обмотке.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448272" cy="34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555626" y="2132856"/>
            <a:ext cx="654476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ПОПРОБУЙТЕ!</a:t>
            </a:r>
          </a:p>
          <a:p>
            <a:r>
              <a:rPr lang="ru-RU" sz="1400" dirty="0"/>
              <a:t>Аккуратно разрежьте банку из-под газированной воды на расстоянии примерно 5 см от основания, чтобы </a:t>
            </a:r>
            <a:r>
              <a:rPr lang="ru-RU" sz="1400" dirty="0" smtClean="0"/>
              <a:t>получился  небольшой </a:t>
            </a:r>
            <a:r>
              <a:rPr lang="ru-RU" sz="1400" dirty="0"/>
              <a:t>металлический резервуар. Поместите его в глубокую тарелку, заполненную водой. Закрепите большой </a:t>
            </a:r>
            <a:r>
              <a:rPr lang="ru-RU" sz="1400" dirty="0" smtClean="0"/>
              <a:t>магнит на </a:t>
            </a:r>
            <a:r>
              <a:rPr lang="ru-RU" sz="1400" dirty="0"/>
              <a:t>конце веревки. Вращайте магнит над центром банки, </a:t>
            </a:r>
            <a:r>
              <a:rPr lang="ru-RU" sz="1400" dirty="0" smtClean="0"/>
              <a:t>не касаясь </a:t>
            </a:r>
            <a:r>
              <a:rPr lang="ru-RU" sz="1400" dirty="0"/>
              <a:t>ее краев</a:t>
            </a:r>
            <a:r>
              <a:rPr lang="ru-RU" sz="1400"/>
              <a:t>... </a:t>
            </a:r>
            <a:endParaRPr lang="en-US" sz="1400" smtClean="0"/>
          </a:p>
          <a:p>
            <a:r>
              <a:rPr lang="ru-RU" sz="1400" smtClean="0"/>
              <a:t>Что </a:t>
            </a:r>
            <a:r>
              <a:rPr lang="ru-RU" sz="1400" dirty="0"/>
              <a:t>происходит с банкой?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2923113"/>
            <a:ext cx="6665153" cy="6361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55626" y="2963409"/>
            <a:ext cx="619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Для чего, по вашему мнению, нужны магниты в наушниках и громкоговорителях?</a:t>
            </a:r>
          </a:p>
          <a:p>
            <a:r>
              <a:rPr lang="ru-RU" sz="1400" b="1" dirty="0"/>
              <a:t> Поясните</a:t>
            </a:r>
            <a:endParaRPr lang="ru-RU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55626" y="2420888"/>
            <a:ext cx="661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 конце данного занятия вы сможете ответить на следующие вопросы и провести исследование!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3931225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3789040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47664" y="4005064"/>
            <a:ext cx="614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каких ситуациях вы пользовались магнитами или проводили опыты с магнетизмом?</a:t>
            </a:r>
            <a:endParaRPr lang="ru-RU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653136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Проведите со своим классом эксперимент, который позволит</a:t>
            </a:r>
          </a:p>
          <a:p>
            <a:r>
              <a:rPr lang="ru-RU" sz="1400" dirty="0"/>
              <a:t>ответить на следующий вопрос.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5371385"/>
            <a:ext cx="6665153" cy="6361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5229200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517232"/>
            <a:ext cx="391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Можно ли создать электрический ток с помощью магнита?</a:t>
            </a:r>
            <a:endParaRPr lang="ru-RU" sz="1400" dirty="0"/>
          </a:p>
        </p:txBody>
      </p:sp>
      <p:sp>
        <p:nvSpPr>
          <p:cNvPr id="22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586170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157573"/>
            <a:ext cx="6351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 физической точки зрения, электрический ток - это поток зарядов через определенную точку пространства </a:t>
            </a:r>
            <a:r>
              <a:rPr lang="ru-RU" sz="1400" dirty="0" smtClean="0"/>
              <a:t>за конкретный </a:t>
            </a:r>
            <a:r>
              <a:rPr lang="ru-RU" sz="1400" dirty="0"/>
              <a:t>период времени. Точка пространства определяется случайно </a:t>
            </a:r>
            <a:r>
              <a:rPr lang="ru-RU" sz="1400" dirty="0" smtClean="0"/>
              <a:t>выбранной точкой </a:t>
            </a:r>
            <a:r>
              <a:rPr lang="ru-RU" sz="1400" dirty="0"/>
              <a:t>отсчета. Исторически, изучение электрического тока начиналось с </a:t>
            </a:r>
            <a:r>
              <a:rPr lang="ru-RU" sz="1400" dirty="0" smtClean="0"/>
              <a:t>исследования переноса </a:t>
            </a:r>
            <a:r>
              <a:rPr lang="ru-RU" sz="1400" dirty="0"/>
              <a:t>электрических зарядов между двумя объектами. Такой объект заряжался путем трения или индукции.</a:t>
            </a:r>
          </a:p>
          <a:p>
            <a:endParaRPr lang="ru-RU" sz="1400" dirty="0"/>
          </a:p>
          <a:p>
            <a:r>
              <a:rPr lang="ru-RU" sz="1400" dirty="0"/>
              <a:t>В 1800 году итальянец Алессандро Вольта создал первую электрическую батарею. </a:t>
            </a:r>
            <a:r>
              <a:rPr lang="ru-RU" sz="1400" dirty="0" smtClean="0"/>
              <a:t>Датчанин </a:t>
            </a:r>
            <a:r>
              <a:rPr lang="ru-RU" sz="1400" dirty="0" err="1" smtClean="0"/>
              <a:t>Кристиан</a:t>
            </a:r>
            <a:r>
              <a:rPr lang="ru-RU" sz="1400" dirty="0" smtClean="0"/>
              <a:t> </a:t>
            </a:r>
            <a:r>
              <a:rPr lang="ru-RU" sz="1400" dirty="0"/>
              <a:t>Эрстед использовал батарею Вольта, когда в 1820 году случайно </a:t>
            </a:r>
            <a:r>
              <a:rPr lang="ru-RU" sz="1400" dirty="0" smtClean="0"/>
              <a:t>открыл взаимосвязь </a:t>
            </a:r>
            <a:r>
              <a:rPr lang="ru-RU" sz="1400" dirty="0"/>
              <a:t>между электрическим током и магнетизмом. Он </a:t>
            </a:r>
            <a:r>
              <a:rPr lang="ru-RU" sz="1400" dirty="0" smtClean="0"/>
              <a:t>заметил движение </a:t>
            </a:r>
            <a:r>
              <a:rPr lang="ru-RU" sz="1400" dirty="0"/>
              <a:t>стрелки компаса, когда она находилась вблизи проводника, по </a:t>
            </a:r>
            <a:r>
              <a:rPr lang="ru-RU" sz="1400" dirty="0" smtClean="0"/>
              <a:t>которому пропускался </a:t>
            </a:r>
            <a:r>
              <a:rPr lang="ru-RU" sz="1400" dirty="0"/>
              <a:t>электрический ток.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8595" r="21730" b="21216"/>
          <a:stretch/>
        </p:blipFill>
        <p:spPr bwMode="auto">
          <a:xfrm>
            <a:off x="2768836" y="3861048"/>
            <a:ext cx="2615013" cy="25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668878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Этот случай заставил его написать, что "любой электрический ток или поток </a:t>
            </a:r>
            <a:r>
              <a:rPr lang="ru-RU" sz="1400" dirty="0" smtClean="0"/>
              <a:t>зарядов порождает </a:t>
            </a:r>
            <a:r>
              <a:rPr lang="ru-RU" sz="1400" dirty="0"/>
              <a:t>магнитное поле вокруг проводника, величина которого</a:t>
            </a:r>
          </a:p>
          <a:p>
            <a:r>
              <a:rPr lang="ru-RU" sz="1400" dirty="0"/>
              <a:t>обратно пропорциональна расстоянию между наблюдателем и электрическим</a:t>
            </a:r>
          </a:p>
          <a:p>
            <a:r>
              <a:rPr lang="ru-RU" sz="1400" dirty="0"/>
              <a:t>током". Более того, воздействие магнитного поля может быть усилено и</a:t>
            </a:r>
          </a:p>
          <a:p>
            <a:r>
              <a:rPr lang="ru-RU" sz="1400" dirty="0"/>
              <a:t>передаваться через ферромагнитные материалы (материалы, которые могут превращаться </a:t>
            </a:r>
            <a:r>
              <a:rPr lang="ru-RU" sz="1400" dirty="0" smtClean="0"/>
              <a:t>в магнит </a:t>
            </a:r>
            <a:r>
              <a:rPr lang="ru-RU" sz="1400" dirty="0"/>
              <a:t>под воздействием магнитного поля). Примером </a:t>
            </a:r>
            <a:r>
              <a:rPr lang="ru-RU" sz="1400" dirty="0" err="1" smtClean="0"/>
              <a:t>ферромагнитных</a:t>
            </a:r>
            <a:r>
              <a:rPr lang="ru-RU" sz="1400" dirty="0" smtClean="0"/>
              <a:t> элементов </a:t>
            </a:r>
            <a:r>
              <a:rPr lang="ru-RU" sz="1400" dirty="0"/>
              <a:t>могут служить железо (Fe), кобальт (Co) и никель (Ni).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Магнитное поле В, вызванное электрическим током, выражается как: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где:</a:t>
            </a:r>
          </a:p>
          <a:p>
            <a:r>
              <a:rPr lang="ru-RU" sz="1400" dirty="0"/>
              <a:t>B = магнитная индукция</a:t>
            </a:r>
          </a:p>
          <a:p>
            <a:r>
              <a:rPr lang="ru-RU" sz="1400" dirty="0"/>
              <a:t>I = электрический ток</a:t>
            </a:r>
          </a:p>
          <a:p>
            <a:r>
              <a:rPr lang="ru-RU" sz="1400" dirty="0"/>
              <a:t>r = радиальное расстояние до наблюдателя</a:t>
            </a:r>
          </a:p>
          <a:p>
            <a:r>
              <a:rPr lang="ru-RU" sz="1400" dirty="0" smtClean="0"/>
              <a:t>   = магнитная проницаемость в свободном пространстве</a:t>
            </a:r>
          </a:p>
          <a:p>
            <a:endParaRPr lang="ru-RU" sz="1400" dirty="0"/>
          </a:p>
          <a:p>
            <a:r>
              <a:rPr lang="ru-RU" sz="1400" dirty="0"/>
              <a:t>Опираясь на предыдущие открытия, в 1831 году англичанин Майкл Фарадей сделал</a:t>
            </a:r>
          </a:p>
          <a:p>
            <a:r>
              <a:rPr lang="ru-RU" sz="1400" dirty="0"/>
              <a:t>новое. Он обнаружил, что, подобно тому, как движущиеся заряды порождают</a:t>
            </a:r>
          </a:p>
          <a:p>
            <a:r>
              <a:rPr lang="ru-RU" sz="1400" dirty="0"/>
              <a:t>электрическое поле, изменение магнитного поля также порождает силу, воздействующую на </a:t>
            </a:r>
            <a:r>
              <a:rPr lang="ru-RU" sz="1400" dirty="0" smtClean="0"/>
              <a:t>свободные заряды </a:t>
            </a:r>
            <a:r>
              <a:rPr lang="ru-RU" sz="1400" dirty="0"/>
              <a:t>внутри проводника. Эта сила называется электродвижущей силой, или ЭДС. </a:t>
            </a:r>
            <a:r>
              <a:rPr lang="ru-RU" sz="1400" dirty="0" smtClean="0"/>
              <a:t>Она заставляет </a:t>
            </a:r>
            <a:r>
              <a:rPr lang="ru-RU" sz="1400" dirty="0"/>
              <a:t>электрический ток протекать через проводник. Поэтому электрический </a:t>
            </a:r>
            <a:r>
              <a:rPr lang="ru-RU" sz="1400" dirty="0" smtClean="0"/>
              <a:t>ток может </a:t>
            </a:r>
            <a:r>
              <a:rPr lang="ru-RU" sz="1400" dirty="0"/>
              <a:t>быть создан перемещением магнита за определенный период времени.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152063" cy="13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1" y="2441823"/>
            <a:ext cx="34004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17587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Два года спустя, немец Генрих Ленц доказал, что "электродвижущая сила</a:t>
            </a:r>
          </a:p>
          <a:p>
            <a:r>
              <a:rPr lang="ru-RU" sz="1400" dirty="0"/>
              <a:t>порождает поток зарядов, магнитное поле которых противодействует исходной причине, т. е. </a:t>
            </a:r>
            <a:r>
              <a:rPr lang="ru-RU" sz="1400" dirty="0" smtClean="0"/>
              <a:t>оно противодействует </a:t>
            </a:r>
            <a:r>
              <a:rPr lang="ru-RU" sz="1400" dirty="0"/>
              <a:t>вызвавшему этот ток изменению магнитного потока". Это можно выразить в </a:t>
            </a:r>
            <a:r>
              <a:rPr lang="ru-RU" sz="1400" dirty="0" smtClean="0"/>
              <a:t>виде Закона </a:t>
            </a:r>
            <a:r>
              <a:rPr lang="ru-RU" sz="1400" dirty="0"/>
              <a:t>индукции Фарадея: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Электричество и магнетизм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26362"/>
            <a:ext cx="4680942" cy="3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5436096" y="1389722"/>
            <a:ext cx="370790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Проверка Закона Ленца путем измерения </a:t>
            </a:r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электрического </a:t>
            </a:r>
            <a:r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5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50" smtClean="0">
                <a:solidFill>
                  <a:schemeClr val="bg1">
                    <a:lumMod val="50000"/>
                  </a:schemeClr>
                </a:solidFill>
              </a:rPr>
              <a:t>тока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катушке, созданного внешним магнитным полем</a:t>
            </a:r>
          </a:p>
        </p:txBody>
      </p:sp>
    </p:spTree>
    <p:extLst>
      <p:ext uri="{BB962C8B-B14F-4D97-AF65-F5344CB8AC3E}">
        <p14:creationId xmlns:p14="http://schemas.microsoft.com/office/powerpoint/2010/main" val="26768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2042</Words>
  <Application>Microsoft Office PowerPoint</Application>
  <PresentationFormat>‫הצגה על המסך (4:3)</PresentationFormat>
  <Paragraphs>238</Paragraphs>
  <Slides>30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129</cp:revision>
  <dcterms:created xsi:type="dcterms:W3CDTF">2012-09-11T15:34:37Z</dcterms:created>
  <dcterms:modified xsi:type="dcterms:W3CDTF">2017-11-24T14:14:01Z</dcterms:modified>
</cp:coreProperties>
</file>