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82" r:id="rId6"/>
    <p:sldId id="283" r:id="rId7"/>
    <p:sldId id="264" r:id="rId8"/>
    <p:sldId id="265" r:id="rId9"/>
    <p:sldId id="268" r:id="rId10"/>
    <p:sldId id="269" r:id="rId11"/>
    <p:sldId id="271" r:id="rId12"/>
    <p:sldId id="272" r:id="rId13"/>
    <p:sldId id="280" r:id="rId14"/>
    <p:sldId id="273" r:id="rId15"/>
    <p:sldId id="274" r:id="rId16"/>
    <p:sldId id="275" r:id="rId17"/>
    <p:sldId id="284" r:id="rId18"/>
    <p:sldId id="276" r:id="rId19"/>
    <p:sldId id="277" r:id="rId20"/>
    <p:sldId id="279" r:id="rId21"/>
  </p:sldIdLst>
  <p:sldSz cx="9144000" cy="6858000" type="screen4x3"/>
  <p:notesSz cx="6858000" cy="9144000"/>
  <p:defaultTextStyle>
    <a:defPPr>
      <a:defRPr lang="es-C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becca" initial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B491"/>
    <a:srgbClr val="34A6A1"/>
    <a:srgbClr val="ECA902"/>
    <a:srgbClr val="F7B047"/>
    <a:srgbClr val="4194A5"/>
    <a:srgbClr val="39818F"/>
    <a:srgbClr val="47A1B3"/>
    <a:srgbClr val="3490A6"/>
    <a:srgbClr val="F684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Estilo claro 1 - Acento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752" autoAdjust="0"/>
    <p:restoredTop sz="94660"/>
  </p:normalViewPr>
  <p:slideViewPr>
    <p:cSldViewPr>
      <p:cViewPr>
        <p:scale>
          <a:sx n="100" d="100"/>
          <a:sy n="100" d="100"/>
        </p:scale>
        <p:origin x="-810"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lvl1pPr>
              <a:defRPr/>
            </a:lvl1pPr>
          </a:lstStyle>
          <a:p>
            <a:pPr>
              <a:defRPr/>
            </a:pPr>
            <a:fld id="{BB1AF5C2-9DEB-48FC-9E53-A82C83C46AC7}" type="datetimeFigureOut">
              <a:rPr lang="es-CL"/>
              <a:pPr>
                <a:defRPr/>
              </a:pPr>
              <a:t>24-11-2017</a:t>
            </a:fld>
            <a:endParaRPr lang="es-CL" dirty="0"/>
          </a:p>
        </p:txBody>
      </p:sp>
      <p:sp>
        <p:nvSpPr>
          <p:cNvPr id="5" name="4 Marcador de pie de página"/>
          <p:cNvSpPr>
            <a:spLocks noGrp="1"/>
          </p:cNvSpPr>
          <p:nvPr>
            <p:ph type="ftr" sz="quarter" idx="11"/>
          </p:nvPr>
        </p:nvSpPr>
        <p:spPr/>
        <p:txBody>
          <a:bodyPr/>
          <a:lstStyle>
            <a:lvl1pPr>
              <a:defRPr/>
            </a:lvl1pPr>
          </a:lstStyle>
          <a:p>
            <a:pPr>
              <a:defRPr/>
            </a:pPr>
            <a:endParaRPr lang="es-CL" dirty="0"/>
          </a:p>
        </p:txBody>
      </p:sp>
      <p:sp>
        <p:nvSpPr>
          <p:cNvPr id="6" name="5 Marcador de número de diapositiva"/>
          <p:cNvSpPr>
            <a:spLocks noGrp="1"/>
          </p:cNvSpPr>
          <p:nvPr>
            <p:ph type="sldNum" sz="quarter" idx="12"/>
          </p:nvPr>
        </p:nvSpPr>
        <p:spPr/>
        <p:txBody>
          <a:bodyPr/>
          <a:lstStyle>
            <a:lvl1pPr>
              <a:defRPr/>
            </a:lvl1pPr>
          </a:lstStyle>
          <a:p>
            <a:pPr>
              <a:defRPr/>
            </a:pPr>
            <a:fld id="{F2F89CA1-1F02-4EFA-B038-F8632FDCFA0A}" type="slidenum">
              <a:rPr lang="es-CL"/>
              <a:pPr>
                <a:defRPr/>
              </a:pPr>
              <a:t>‹#›</a:t>
            </a:fld>
            <a:endParaRPr lang="es-C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lvl1pPr>
              <a:defRPr/>
            </a:lvl1pPr>
          </a:lstStyle>
          <a:p>
            <a:pPr>
              <a:defRPr/>
            </a:pPr>
            <a:fld id="{3753A516-A506-4F3F-950A-95D23FC45BBE}" type="datetimeFigureOut">
              <a:rPr lang="es-CL"/>
              <a:pPr>
                <a:defRPr/>
              </a:pPr>
              <a:t>24-11-2017</a:t>
            </a:fld>
            <a:endParaRPr lang="es-CL" dirty="0"/>
          </a:p>
        </p:txBody>
      </p:sp>
      <p:sp>
        <p:nvSpPr>
          <p:cNvPr id="5" name="4 Marcador de pie de página"/>
          <p:cNvSpPr>
            <a:spLocks noGrp="1"/>
          </p:cNvSpPr>
          <p:nvPr>
            <p:ph type="ftr" sz="quarter" idx="11"/>
          </p:nvPr>
        </p:nvSpPr>
        <p:spPr/>
        <p:txBody>
          <a:bodyPr/>
          <a:lstStyle>
            <a:lvl1pPr>
              <a:defRPr/>
            </a:lvl1pPr>
          </a:lstStyle>
          <a:p>
            <a:pPr>
              <a:defRPr/>
            </a:pPr>
            <a:endParaRPr lang="es-CL" dirty="0"/>
          </a:p>
        </p:txBody>
      </p:sp>
      <p:sp>
        <p:nvSpPr>
          <p:cNvPr id="6" name="5 Marcador de número de diapositiva"/>
          <p:cNvSpPr>
            <a:spLocks noGrp="1"/>
          </p:cNvSpPr>
          <p:nvPr>
            <p:ph type="sldNum" sz="quarter" idx="12"/>
          </p:nvPr>
        </p:nvSpPr>
        <p:spPr/>
        <p:txBody>
          <a:bodyPr/>
          <a:lstStyle>
            <a:lvl1pPr>
              <a:defRPr/>
            </a:lvl1pPr>
          </a:lstStyle>
          <a:p>
            <a:pPr>
              <a:defRPr/>
            </a:pPr>
            <a:fld id="{E3CF9E61-68BD-4C38-9174-8CF86CF5AD78}" type="slidenum">
              <a:rPr lang="es-CL"/>
              <a:pPr>
                <a:defRPr/>
              </a:pPr>
              <a:t>‹#›</a:t>
            </a:fld>
            <a:endParaRPr lang="es-C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lvl1pPr>
              <a:defRPr/>
            </a:lvl1pPr>
          </a:lstStyle>
          <a:p>
            <a:pPr>
              <a:defRPr/>
            </a:pPr>
            <a:fld id="{CAC60BB4-D511-4726-9327-226DD4A9660A}" type="datetimeFigureOut">
              <a:rPr lang="es-CL"/>
              <a:pPr>
                <a:defRPr/>
              </a:pPr>
              <a:t>24-11-2017</a:t>
            </a:fld>
            <a:endParaRPr lang="es-CL" dirty="0"/>
          </a:p>
        </p:txBody>
      </p:sp>
      <p:sp>
        <p:nvSpPr>
          <p:cNvPr id="5" name="4 Marcador de pie de página"/>
          <p:cNvSpPr>
            <a:spLocks noGrp="1"/>
          </p:cNvSpPr>
          <p:nvPr>
            <p:ph type="ftr" sz="quarter" idx="11"/>
          </p:nvPr>
        </p:nvSpPr>
        <p:spPr/>
        <p:txBody>
          <a:bodyPr/>
          <a:lstStyle>
            <a:lvl1pPr>
              <a:defRPr/>
            </a:lvl1pPr>
          </a:lstStyle>
          <a:p>
            <a:pPr>
              <a:defRPr/>
            </a:pPr>
            <a:endParaRPr lang="es-CL" dirty="0"/>
          </a:p>
        </p:txBody>
      </p:sp>
      <p:sp>
        <p:nvSpPr>
          <p:cNvPr id="6" name="5 Marcador de número de diapositiva"/>
          <p:cNvSpPr>
            <a:spLocks noGrp="1"/>
          </p:cNvSpPr>
          <p:nvPr>
            <p:ph type="sldNum" sz="quarter" idx="12"/>
          </p:nvPr>
        </p:nvSpPr>
        <p:spPr/>
        <p:txBody>
          <a:bodyPr/>
          <a:lstStyle>
            <a:lvl1pPr>
              <a:defRPr/>
            </a:lvl1pPr>
          </a:lstStyle>
          <a:p>
            <a:pPr>
              <a:defRPr/>
            </a:pPr>
            <a:fld id="{63B5EF30-AC3E-460B-A382-DA2F32286EDF}" type="slidenum">
              <a:rPr lang="es-CL"/>
              <a:pPr>
                <a:defRPr/>
              </a:pPr>
              <a:t>‹#›</a:t>
            </a:fld>
            <a:endParaRPr lang="es-C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lvl1pPr>
              <a:defRPr/>
            </a:lvl1pPr>
          </a:lstStyle>
          <a:p>
            <a:pPr>
              <a:defRPr/>
            </a:pPr>
            <a:fld id="{F2C0B172-BA4C-40E0-B9B8-78A352B98980}" type="datetimeFigureOut">
              <a:rPr lang="es-CL"/>
              <a:pPr>
                <a:defRPr/>
              </a:pPr>
              <a:t>24-11-2017</a:t>
            </a:fld>
            <a:endParaRPr lang="es-CL" dirty="0"/>
          </a:p>
        </p:txBody>
      </p:sp>
      <p:sp>
        <p:nvSpPr>
          <p:cNvPr id="5" name="4 Marcador de pie de página"/>
          <p:cNvSpPr>
            <a:spLocks noGrp="1"/>
          </p:cNvSpPr>
          <p:nvPr>
            <p:ph type="ftr" sz="quarter" idx="11"/>
          </p:nvPr>
        </p:nvSpPr>
        <p:spPr/>
        <p:txBody>
          <a:bodyPr/>
          <a:lstStyle>
            <a:lvl1pPr>
              <a:defRPr/>
            </a:lvl1pPr>
          </a:lstStyle>
          <a:p>
            <a:pPr>
              <a:defRPr/>
            </a:pPr>
            <a:endParaRPr lang="es-CL" dirty="0"/>
          </a:p>
        </p:txBody>
      </p:sp>
      <p:sp>
        <p:nvSpPr>
          <p:cNvPr id="6" name="5 Marcador de número de diapositiva"/>
          <p:cNvSpPr>
            <a:spLocks noGrp="1"/>
          </p:cNvSpPr>
          <p:nvPr>
            <p:ph type="sldNum" sz="quarter" idx="12"/>
          </p:nvPr>
        </p:nvSpPr>
        <p:spPr/>
        <p:txBody>
          <a:bodyPr/>
          <a:lstStyle>
            <a:lvl1pPr>
              <a:defRPr/>
            </a:lvl1pPr>
          </a:lstStyle>
          <a:p>
            <a:pPr>
              <a:defRPr/>
            </a:pPr>
            <a:fld id="{26709FF4-4A49-49BC-9BE4-747846384E2A}" type="slidenum">
              <a:rPr lang="es-CL"/>
              <a:pPr>
                <a:defRPr/>
              </a:pPr>
              <a:t>‹#›</a:t>
            </a:fld>
            <a:endParaRPr lang="es-C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B03DF066-01B2-4688-8661-609A1246D76F}" type="datetimeFigureOut">
              <a:rPr lang="es-CL"/>
              <a:pPr>
                <a:defRPr/>
              </a:pPr>
              <a:t>24-11-2017</a:t>
            </a:fld>
            <a:endParaRPr lang="es-CL" dirty="0"/>
          </a:p>
        </p:txBody>
      </p:sp>
      <p:sp>
        <p:nvSpPr>
          <p:cNvPr id="5" name="4 Marcador de pie de página"/>
          <p:cNvSpPr>
            <a:spLocks noGrp="1"/>
          </p:cNvSpPr>
          <p:nvPr>
            <p:ph type="ftr" sz="quarter" idx="11"/>
          </p:nvPr>
        </p:nvSpPr>
        <p:spPr/>
        <p:txBody>
          <a:bodyPr/>
          <a:lstStyle>
            <a:lvl1pPr>
              <a:defRPr/>
            </a:lvl1pPr>
          </a:lstStyle>
          <a:p>
            <a:pPr>
              <a:defRPr/>
            </a:pPr>
            <a:endParaRPr lang="es-CL" dirty="0"/>
          </a:p>
        </p:txBody>
      </p:sp>
      <p:sp>
        <p:nvSpPr>
          <p:cNvPr id="6" name="5 Marcador de número de diapositiva"/>
          <p:cNvSpPr>
            <a:spLocks noGrp="1"/>
          </p:cNvSpPr>
          <p:nvPr>
            <p:ph type="sldNum" sz="quarter" idx="12"/>
          </p:nvPr>
        </p:nvSpPr>
        <p:spPr/>
        <p:txBody>
          <a:bodyPr/>
          <a:lstStyle>
            <a:lvl1pPr>
              <a:defRPr/>
            </a:lvl1pPr>
          </a:lstStyle>
          <a:p>
            <a:pPr>
              <a:defRPr/>
            </a:pPr>
            <a:fld id="{04BF8010-AC11-46DC-901C-0487F66FDEE8}" type="slidenum">
              <a:rPr lang="es-CL"/>
              <a:pPr>
                <a:defRPr/>
              </a:pPr>
              <a:t>‹#›</a:t>
            </a:fld>
            <a:endParaRPr lang="es-C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3 Marcador de fecha"/>
          <p:cNvSpPr>
            <a:spLocks noGrp="1"/>
          </p:cNvSpPr>
          <p:nvPr>
            <p:ph type="dt" sz="half" idx="10"/>
          </p:nvPr>
        </p:nvSpPr>
        <p:spPr/>
        <p:txBody>
          <a:bodyPr/>
          <a:lstStyle>
            <a:lvl1pPr>
              <a:defRPr/>
            </a:lvl1pPr>
          </a:lstStyle>
          <a:p>
            <a:pPr>
              <a:defRPr/>
            </a:pPr>
            <a:fld id="{16F9C1A5-D804-48F8-B8C7-993EB5996814}" type="datetimeFigureOut">
              <a:rPr lang="es-CL"/>
              <a:pPr>
                <a:defRPr/>
              </a:pPr>
              <a:t>24-11-2017</a:t>
            </a:fld>
            <a:endParaRPr lang="es-CL" dirty="0"/>
          </a:p>
        </p:txBody>
      </p:sp>
      <p:sp>
        <p:nvSpPr>
          <p:cNvPr id="6" name="4 Marcador de pie de página"/>
          <p:cNvSpPr>
            <a:spLocks noGrp="1"/>
          </p:cNvSpPr>
          <p:nvPr>
            <p:ph type="ftr" sz="quarter" idx="11"/>
          </p:nvPr>
        </p:nvSpPr>
        <p:spPr/>
        <p:txBody>
          <a:bodyPr/>
          <a:lstStyle>
            <a:lvl1pPr>
              <a:defRPr/>
            </a:lvl1pPr>
          </a:lstStyle>
          <a:p>
            <a:pPr>
              <a:defRPr/>
            </a:pPr>
            <a:endParaRPr lang="es-CL" dirty="0"/>
          </a:p>
        </p:txBody>
      </p:sp>
      <p:sp>
        <p:nvSpPr>
          <p:cNvPr id="7" name="5 Marcador de número de diapositiva"/>
          <p:cNvSpPr>
            <a:spLocks noGrp="1"/>
          </p:cNvSpPr>
          <p:nvPr>
            <p:ph type="sldNum" sz="quarter" idx="12"/>
          </p:nvPr>
        </p:nvSpPr>
        <p:spPr/>
        <p:txBody>
          <a:bodyPr/>
          <a:lstStyle>
            <a:lvl1pPr>
              <a:defRPr/>
            </a:lvl1pPr>
          </a:lstStyle>
          <a:p>
            <a:pPr>
              <a:defRPr/>
            </a:pPr>
            <a:fld id="{453EF78F-0537-460B-B427-44B03737C8E5}" type="slidenum">
              <a:rPr lang="es-CL"/>
              <a:pPr>
                <a:defRPr/>
              </a:pPr>
              <a:t>‹#›</a:t>
            </a:fld>
            <a:endParaRPr lang="es-C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3 Marcador de fecha"/>
          <p:cNvSpPr>
            <a:spLocks noGrp="1"/>
          </p:cNvSpPr>
          <p:nvPr>
            <p:ph type="dt" sz="half" idx="10"/>
          </p:nvPr>
        </p:nvSpPr>
        <p:spPr/>
        <p:txBody>
          <a:bodyPr/>
          <a:lstStyle>
            <a:lvl1pPr>
              <a:defRPr/>
            </a:lvl1pPr>
          </a:lstStyle>
          <a:p>
            <a:pPr>
              <a:defRPr/>
            </a:pPr>
            <a:fld id="{6CDFCE56-91B5-428B-AF6F-D6F2F9BDDD92}" type="datetimeFigureOut">
              <a:rPr lang="es-CL"/>
              <a:pPr>
                <a:defRPr/>
              </a:pPr>
              <a:t>24-11-2017</a:t>
            </a:fld>
            <a:endParaRPr lang="es-CL" dirty="0"/>
          </a:p>
        </p:txBody>
      </p:sp>
      <p:sp>
        <p:nvSpPr>
          <p:cNvPr id="8" name="4 Marcador de pie de página"/>
          <p:cNvSpPr>
            <a:spLocks noGrp="1"/>
          </p:cNvSpPr>
          <p:nvPr>
            <p:ph type="ftr" sz="quarter" idx="11"/>
          </p:nvPr>
        </p:nvSpPr>
        <p:spPr/>
        <p:txBody>
          <a:bodyPr/>
          <a:lstStyle>
            <a:lvl1pPr>
              <a:defRPr/>
            </a:lvl1pPr>
          </a:lstStyle>
          <a:p>
            <a:pPr>
              <a:defRPr/>
            </a:pPr>
            <a:endParaRPr lang="es-CL" dirty="0"/>
          </a:p>
        </p:txBody>
      </p:sp>
      <p:sp>
        <p:nvSpPr>
          <p:cNvPr id="9" name="5 Marcador de número de diapositiva"/>
          <p:cNvSpPr>
            <a:spLocks noGrp="1"/>
          </p:cNvSpPr>
          <p:nvPr>
            <p:ph type="sldNum" sz="quarter" idx="12"/>
          </p:nvPr>
        </p:nvSpPr>
        <p:spPr/>
        <p:txBody>
          <a:bodyPr/>
          <a:lstStyle>
            <a:lvl1pPr>
              <a:defRPr/>
            </a:lvl1pPr>
          </a:lstStyle>
          <a:p>
            <a:pPr>
              <a:defRPr/>
            </a:pPr>
            <a:fld id="{509C898C-A80C-47A5-A1F5-9CB0102B58AD}" type="slidenum">
              <a:rPr lang="es-CL"/>
              <a:pPr>
                <a:defRPr/>
              </a:pPr>
              <a:t>‹#›</a:t>
            </a:fld>
            <a:endParaRPr lang="es-C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3 Marcador de fecha"/>
          <p:cNvSpPr>
            <a:spLocks noGrp="1"/>
          </p:cNvSpPr>
          <p:nvPr>
            <p:ph type="dt" sz="half" idx="10"/>
          </p:nvPr>
        </p:nvSpPr>
        <p:spPr/>
        <p:txBody>
          <a:bodyPr/>
          <a:lstStyle>
            <a:lvl1pPr>
              <a:defRPr/>
            </a:lvl1pPr>
          </a:lstStyle>
          <a:p>
            <a:pPr>
              <a:defRPr/>
            </a:pPr>
            <a:fld id="{7EA9F492-3A87-49D1-85EA-E7C4038B427B}" type="datetimeFigureOut">
              <a:rPr lang="es-CL"/>
              <a:pPr>
                <a:defRPr/>
              </a:pPr>
              <a:t>24-11-2017</a:t>
            </a:fld>
            <a:endParaRPr lang="es-CL" dirty="0"/>
          </a:p>
        </p:txBody>
      </p:sp>
      <p:sp>
        <p:nvSpPr>
          <p:cNvPr id="4" name="4 Marcador de pie de página"/>
          <p:cNvSpPr>
            <a:spLocks noGrp="1"/>
          </p:cNvSpPr>
          <p:nvPr>
            <p:ph type="ftr" sz="quarter" idx="11"/>
          </p:nvPr>
        </p:nvSpPr>
        <p:spPr/>
        <p:txBody>
          <a:bodyPr/>
          <a:lstStyle>
            <a:lvl1pPr>
              <a:defRPr/>
            </a:lvl1pPr>
          </a:lstStyle>
          <a:p>
            <a:pPr>
              <a:defRPr/>
            </a:pPr>
            <a:endParaRPr lang="es-CL" dirty="0"/>
          </a:p>
        </p:txBody>
      </p:sp>
      <p:sp>
        <p:nvSpPr>
          <p:cNvPr id="5" name="5 Marcador de número de diapositiva"/>
          <p:cNvSpPr>
            <a:spLocks noGrp="1"/>
          </p:cNvSpPr>
          <p:nvPr>
            <p:ph type="sldNum" sz="quarter" idx="12"/>
          </p:nvPr>
        </p:nvSpPr>
        <p:spPr/>
        <p:txBody>
          <a:bodyPr/>
          <a:lstStyle>
            <a:lvl1pPr>
              <a:defRPr/>
            </a:lvl1pPr>
          </a:lstStyle>
          <a:p>
            <a:pPr>
              <a:defRPr/>
            </a:pPr>
            <a:fld id="{93F5460F-C8AF-4D3C-8EB5-BCBC35389884}" type="slidenum">
              <a:rPr lang="es-CL"/>
              <a:pPr>
                <a:defRPr/>
              </a:pPr>
              <a:t>‹#›</a:t>
            </a:fld>
            <a:endParaRPr lang="es-C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8D786C8D-30BE-4FDD-8D5F-AC0035AFB1D3}" type="datetimeFigureOut">
              <a:rPr lang="es-CL"/>
              <a:pPr>
                <a:defRPr/>
              </a:pPr>
              <a:t>24-11-2017</a:t>
            </a:fld>
            <a:endParaRPr lang="es-CL" dirty="0"/>
          </a:p>
        </p:txBody>
      </p:sp>
      <p:sp>
        <p:nvSpPr>
          <p:cNvPr id="3" name="4 Marcador de pie de página"/>
          <p:cNvSpPr>
            <a:spLocks noGrp="1"/>
          </p:cNvSpPr>
          <p:nvPr>
            <p:ph type="ftr" sz="quarter" idx="11"/>
          </p:nvPr>
        </p:nvSpPr>
        <p:spPr/>
        <p:txBody>
          <a:bodyPr/>
          <a:lstStyle>
            <a:lvl1pPr>
              <a:defRPr/>
            </a:lvl1pPr>
          </a:lstStyle>
          <a:p>
            <a:pPr>
              <a:defRPr/>
            </a:pPr>
            <a:endParaRPr lang="es-CL" dirty="0"/>
          </a:p>
        </p:txBody>
      </p:sp>
      <p:sp>
        <p:nvSpPr>
          <p:cNvPr id="4" name="5 Marcador de número de diapositiva"/>
          <p:cNvSpPr>
            <a:spLocks noGrp="1"/>
          </p:cNvSpPr>
          <p:nvPr>
            <p:ph type="sldNum" sz="quarter" idx="12"/>
          </p:nvPr>
        </p:nvSpPr>
        <p:spPr/>
        <p:txBody>
          <a:bodyPr/>
          <a:lstStyle>
            <a:lvl1pPr>
              <a:defRPr/>
            </a:lvl1pPr>
          </a:lstStyle>
          <a:p>
            <a:pPr>
              <a:defRPr/>
            </a:pPr>
            <a:fld id="{D37B4994-AE72-40B7-97E2-33A3D685366B}" type="slidenum">
              <a:rPr lang="es-CL"/>
              <a:pPr>
                <a:defRPr/>
              </a:pPr>
              <a:t>‹#›</a:t>
            </a:fld>
            <a:endParaRPr lang="es-C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3D9F80E4-2593-4C9F-B1B7-BC3C5A62D1FF}" type="datetimeFigureOut">
              <a:rPr lang="es-CL"/>
              <a:pPr>
                <a:defRPr/>
              </a:pPr>
              <a:t>24-11-2017</a:t>
            </a:fld>
            <a:endParaRPr lang="es-CL" dirty="0"/>
          </a:p>
        </p:txBody>
      </p:sp>
      <p:sp>
        <p:nvSpPr>
          <p:cNvPr id="6" name="4 Marcador de pie de página"/>
          <p:cNvSpPr>
            <a:spLocks noGrp="1"/>
          </p:cNvSpPr>
          <p:nvPr>
            <p:ph type="ftr" sz="quarter" idx="11"/>
          </p:nvPr>
        </p:nvSpPr>
        <p:spPr/>
        <p:txBody>
          <a:bodyPr/>
          <a:lstStyle>
            <a:lvl1pPr>
              <a:defRPr/>
            </a:lvl1pPr>
          </a:lstStyle>
          <a:p>
            <a:pPr>
              <a:defRPr/>
            </a:pPr>
            <a:endParaRPr lang="es-CL" dirty="0"/>
          </a:p>
        </p:txBody>
      </p:sp>
      <p:sp>
        <p:nvSpPr>
          <p:cNvPr id="7" name="5 Marcador de número de diapositiva"/>
          <p:cNvSpPr>
            <a:spLocks noGrp="1"/>
          </p:cNvSpPr>
          <p:nvPr>
            <p:ph type="sldNum" sz="quarter" idx="12"/>
          </p:nvPr>
        </p:nvSpPr>
        <p:spPr/>
        <p:txBody>
          <a:bodyPr/>
          <a:lstStyle>
            <a:lvl1pPr>
              <a:defRPr/>
            </a:lvl1pPr>
          </a:lstStyle>
          <a:p>
            <a:pPr>
              <a:defRPr/>
            </a:pPr>
            <a:fld id="{5CAF087C-2AC4-4953-AEC4-49D6046637AF}" type="slidenum">
              <a:rPr lang="es-CL"/>
              <a:pPr>
                <a:defRPr/>
              </a:pPr>
              <a:t>‹#›</a:t>
            </a:fld>
            <a:endParaRPr lang="es-C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L"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900C6840-7B41-447C-8C3E-4851FD26BC9F}" type="datetimeFigureOut">
              <a:rPr lang="es-CL"/>
              <a:pPr>
                <a:defRPr/>
              </a:pPr>
              <a:t>24-11-2017</a:t>
            </a:fld>
            <a:endParaRPr lang="es-CL" dirty="0"/>
          </a:p>
        </p:txBody>
      </p:sp>
      <p:sp>
        <p:nvSpPr>
          <p:cNvPr id="6" name="4 Marcador de pie de página"/>
          <p:cNvSpPr>
            <a:spLocks noGrp="1"/>
          </p:cNvSpPr>
          <p:nvPr>
            <p:ph type="ftr" sz="quarter" idx="11"/>
          </p:nvPr>
        </p:nvSpPr>
        <p:spPr/>
        <p:txBody>
          <a:bodyPr/>
          <a:lstStyle>
            <a:lvl1pPr>
              <a:defRPr/>
            </a:lvl1pPr>
          </a:lstStyle>
          <a:p>
            <a:pPr>
              <a:defRPr/>
            </a:pPr>
            <a:endParaRPr lang="es-CL" dirty="0"/>
          </a:p>
        </p:txBody>
      </p:sp>
      <p:sp>
        <p:nvSpPr>
          <p:cNvPr id="7" name="5 Marcador de número de diapositiva"/>
          <p:cNvSpPr>
            <a:spLocks noGrp="1"/>
          </p:cNvSpPr>
          <p:nvPr>
            <p:ph type="sldNum" sz="quarter" idx="12"/>
          </p:nvPr>
        </p:nvSpPr>
        <p:spPr/>
        <p:txBody>
          <a:bodyPr/>
          <a:lstStyle>
            <a:lvl1pPr>
              <a:defRPr/>
            </a:lvl1pPr>
          </a:lstStyle>
          <a:p>
            <a:pPr>
              <a:defRPr/>
            </a:pPr>
            <a:fld id="{01F3FFD1-CE60-40DF-A244-1849E07740F1}" type="slidenum">
              <a:rPr lang="es-CL"/>
              <a:pPr>
                <a:defRPr/>
              </a:pPr>
              <a:t>‹#›</a:t>
            </a:fld>
            <a:endParaRPr lang="es-C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CL" smtClean="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49AF816-097B-4888-AC79-7F958539AD37}" type="datetimeFigureOut">
              <a:rPr lang="es-CL"/>
              <a:pPr>
                <a:defRPr/>
              </a:pPr>
              <a:t>24-11-2017</a:t>
            </a:fld>
            <a:endParaRPr lang="es-CL"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CL"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FF72E82-1D99-4CC8-B903-D9B466BC5CFC}" type="slidenum">
              <a:rPr lang="es-CL"/>
              <a:pPr>
                <a:defRPr/>
              </a:pPr>
              <a:t>‹#›</a:t>
            </a:fld>
            <a:endParaRPr lang="es-C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1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1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jpe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30.jpeg"/><Relationship Id="rId5" Type="http://schemas.openxmlformats.org/officeDocument/2006/relationships/image" Target="../media/image29.png"/><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1.jpeg"/></Relationships>
</file>

<file path=ppt/slides/_rels/slide16.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36.jpe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8.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10.wmf"/></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13314" name="6 Imagen" descr="Imagen2.jpg"/>
          <p:cNvPicPr>
            <a:picLocks noChangeAspect="1"/>
          </p:cNvPicPr>
          <p:nvPr/>
        </p:nvPicPr>
        <p:blipFill>
          <a:blip r:embed="rId3" cstate="print"/>
          <a:srcRect/>
          <a:stretch>
            <a:fillRect/>
          </a:stretch>
        </p:blipFill>
        <p:spPr bwMode="auto">
          <a:xfrm>
            <a:off x="0" y="6350"/>
            <a:ext cx="9144000" cy="6845300"/>
          </a:xfrm>
          <a:prstGeom prst="rect">
            <a:avLst/>
          </a:prstGeom>
          <a:noFill/>
          <a:ln w="9525">
            <a:noFill/>
            <a:miter lim="800000"/>
            <a:headEnd/>
            <a:tailEnd/>
          </a:ln>
        </p:spPr>
      </p:pic>
      <p:pic>
        <p:nvPicPr>
          <p:cNvPr id="9" name="Picture 2"/>
          <p:cNvPicPr>
            <a:picLocks noChangeAspect="1" noChangeArrowheads="1"/>
          </p:cNvPicPr>
          <p:nvPr/>
        </p:nvPicPr>
        <p:blipFill rotWithShape="1">
          <a:blip r:embed="rId4" cstate="print">
            <a:extLst/>
          </a:blip>
          <a:srcRect l="13007" t="3596" r="11718" b="3174"/>
          <a:stretch/>
        </p:blipFill>
        <p:spPr bwMode="auto">
          <a:xfrm>
            <a:off x="3707904" y="4855643"/>
            <a:ext cx="1406269" cy="1741709"/>
          </a:xfrm>
          <a:prstGeom prst="ellipse">
            <a:avLst/>
          </a:prstGeom>
          <a:noFill/>
          <a:ln>
            <a:noFill/>
          </a:ln>
          <a:effectLst/>
          <a:extLst/>
        </p:spPr>
      </p:pic>
      <p:sp>
        <p:nvSpPr>
          <p:cNvPr id="13316" name="2 Subtítulo"/>
          <p:cNvSpPr txBox="1">
            <a:spLocks/>
          </p:cNvSpPr>
          <p:nvPr/>
        </p:nvSpPr>
        <p:spPr bwMode="auto">
          <a:xfrm>
            <a:off x="4751388" y="1773238"/>
            <a:ext cx="1548804" cy="288131"/>
          </a:xfrm>
          <a:prstGeom prst="rect">
            <a:avLst/>
          </a:prstGeom>
          <a:noFill/>
          <a:ln w="9525">
            <a:noFill/>
            <a:miter lim="800000"/>
            <a:headEnd/>
            <a:tailEnd/>
          </a:ln>
        </p:spPr>
        <p:txBody>
          <a:bodyPr/>
          <a:lstStyle/>
          <a:p>
            <a:pPr marL="342900" indent="-342900">
              <a:lnSpc>
                <a:spcPct val="90000"/>
              </a:lnSpc>
              <a:spcBef>
                <a:spcPct val="20000"/>
              </a:spcBef>
            </a:pPr>
            <a:r>
              <a:rPr lang="ru-RU" sz="2000" b="1" dirty="0" smtClean="0">
                <a:solidFill>
                  <a:schemeClr val="bg1"/>
                </a:solidFill>
                <a:latin typeface="Calibri" pitchFamily="34" charset="0"/>
              </a:rPr>
              <a:t>Закон Гука</a:t>
            </a:r>
          </a:p>
          <a:p>
            <a:pPr marL="342900" indent="-342900">
              <a:lnSpc>
                <a:spcPct val="90000"/>
              </a:lnSpc>
              <a:spcBef>
                <a:spcPct val="20000"/>
              </a:spcBef>
              <a:buFont typeface="Arial" charset="0"/>
              <a:buChar char="•"/>
            </a:pPr>
            <a:endParaRPr lang="ru-RU" sz="2000" baseline="30000" dirty="0">
              <a:solidFill>
                <a:schemeClr val="bg1"/>
              </a:solidFill>
              <a:latin typeface="Frutiger 55 Roman"/>
            </a:endParaRPr>
          </a:p>
        </p:txBody>
      </p:sp>
      <p:sp>
        <p:nvSpPr>
          <p:cNvPr id="13317" name="10 CuadroTexto"/>
          <p:cNvSpPr txBox="1">
            <a:spLocks noChangeArrowheads="1"/>
          </p:cNvSpPr>
          <p:nvPr/>
        </p:nvSpPr>
        <p:spPr bwMode="auto">
          <a:xfrm>
            <a:off x="4787900" y="2133600"/>
            <a:ext cx="3671888" cy="461665"/>
          </a:xfrm>
          <a:prstGeom prst="rect">
            <a:avLst/>
          </a:prstGeom>
          <a:noFill/>
          <a:ln w="9525">
            <a:noFill/>
            <a:miter lim="800000"/>
            <a:headEnd/>
            <a:tailEnd/>
          </a:ln>
        </p:spPr>
        <p:txBody>
          <a:bodyPr>
            <a:spAutoFit/>
          </a:bodyPr>
          <a:lstStyle/>
          <a:p>
            <a:r>
              <a:rPr lang="ru-RU" sz="1200" dirty="0">
                <a:solidFill>
                  <a:srgbClr val="ECA902"/>
                </a:solidFill>
                <a:latin typeface="+mj-lt"/>
              </a:rPr>
              <a:t>Проведение различных измерений для изучения растяжения пружин</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Elipse"/>
          <p:cNvSpPr/>
          <p:nvPr/>
        </p:nvSpPr>
        <p:spPr>
          <a:xfrm>
            <a:off x="995363" y="4198293"/>
            <a:ext cx="206375" cy="207962"/>
          </a:xfrm>
          <a:prstGeom prst="ellipse">
            <a:avLst/>
          </a:prstGeom>
          <a:solidFill>
            <a:srgbClr val="8EDAB4"/>
          </a:solidFill>
          <a:ln>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a:lstStyle/>
          <a:p>
            <a:pPr algn="ctr" fontAlgn="auto">
              <a:spcBef>
                <a:spcPts val="0"/>
              </a:spcBef>
              <a:spcAft>
                <a:spcPts val="0"/>
              </a:spcAft>
              <a:defRPr/>
            </a:pPr>
            <a:endParaRPr lang="es-CL" dirty="0"/>
          </a:p>
        </p:txBody>
      </p:sp>
      <p:sp>
        <p:nvSpPr>
          <p:cNvPr id="39939" name="6 CuadroTexto"/>
          <p:cNvSpPr txBox="1">
            <a:spLocks noChangeArrowheads="1"/>
          </p:cNvSpPr>
          <p:nvPr/>
        </p:nvSpPr>
        <p:spPr bwMode="auto">
          <a:xfrm>
            <a:off x="1187450" y="2924175"/>
            <a:ext cx="6840538" cy="3031599"/>
          </a:xfrm>
          <a:prstGeom prst="rect">
            <a:avLst/>
          </a:prstGeom>
          <a:noFill/>
          <a:ln w="9525">
            <a:noFill/>
            <a:miter lim="800000"/>
            <a:headEnd/>
            <a:tailEnd/>
          </a:ln>
        </p:spPr>
        <p:txBody>
          <a:bodyPr>
            <a:spAutoFit/>
          </a:bodyPr>
          <a:lstStyle/>
          <a:p>
            <a:r>
              <a:rPr lang="ru-RU" sz="1600" dirty="0">
                <a:latin typeface="+mj-lt"/>
              </a:rPr>
              <a:t>Для проведения измерений с помощью датчика силы Dymo Labdisc, выполните следующие действия: </a:t>
            </a:r>
          </a:p>
          <a:p>
            <a:endParaRPr lang="ru-RU" sz="1600" dirty="0">
              <a:latin typeface="Calibri" pitchFamily="34" charset="0"/>
            </a:endParaRPr>
          </a:p>
          <a:p>
            <a:r>
              <a:rPr lang="ru-RU" sz="1600" dirty="0">
                <a:latin typeface="Calibri" pitchFamily="34" charset="0"/>
              </a:rPr>
              <a:t>Откройте программу GlobiLab и включите Labdisc.</a:t>
            </a:r>
          </a:p>
          <a:p>
            <a:endParaRPr lang="ru-RU" sz="1600" dirty="0">
              <a:latin typeface="Calibri" pitchFamily="34" charset="0"/>
            </a:endParaRPr>
          </a:p>
          <a:p>
            <a:pPr algn="just"/>
            <a:r>
              <a:rPr lang="ru-RU" sz="1600" dirty="0">
                <a:latin typeface="Calibri" pitchFamily="34" charset="0"/>
              </a:rPr>
              <a:t>Нажмите на пиктограмму Bluetooth в нижнем правом углу экрана GlobiLab. Выберите используемый Labdisc. После распознавания Labdisc программой, пиктограмма изменит цвет с серого на синий               .            </a:t>
            </a:r>
          </a:p>
          <a:p>
            <a:pPr algn="just"/>
            <a:r>
              <a:rPr lang="ru-RU" sz="1600" dirty="0">
                <a:latin typeface="Calibri" pitchFamily="34" charset="0"/>
              </a:rPr>
              <a:t>Если вы предпочитаете USB-соединение, выполните те же указания, нажав на пиктограмму USB. Вы увидите то же изменение цвета, когда Labdisc будет опознан                 .                      </a:t>
            </a:r>
            <a:r>
              <a:rPr lang="ru-RU" dirty="0" smtClean="0"/>
              <a:t> </a:t>
            </a:r>
          </a:p>
          <a:p>
            <a:endParaRPr lang="ru-RU" sz="1500" dirty="0">
              <a:latin typeface="Calibri" pitchFamily="34" charset="0"/>
            </a:endParaRPr>
          </a:p>
        </p:txBody>
      </p:sp>
      <p:sp>
        <p:nvSpPr>
          <p:cNvPr id="8" name="7 Elipse"/>
          <p:cNvSpPr/>
          <p:nvPr/>
        </p:nvSpPr>
        <p:spPr>
          <a:xfrm>
            <a:off x="995363" y="3752652"/>
            <a:ext cx="206375" cy="207962"/>
          </a:xfrm>
          <a:prstGeom prst="ellipse">
            <a:avLst/>
          </a:prstGeom>
          <a:solidFill>
            <a:srgbClr val="8EDAB4"/>
          </a:solidFill>
          <a:ln>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a:lstStyle/>
          <a:p>
            <a:pPr algn="ctr" fontAlgn="auto">
              <a:spcBef>
                <a:spcPts val="0"/>
              </a:spcBef>
              <a:spcAft>
                <a:spcPts val="0"/>
              </a:spcAft>
              <a:defRPr/>
            </a:pPr>
            <a:endParaRPr lang="es-CL" dirty="0"/>
          </a:p>
        </p:txBody>
      </p:sp>
      <p:sp>
        <p:nvSpPr>
          <p:cNvPr id="39941" name="8 CuadroTexto"/>
          <p:cNvSpPr txBox="1">
            <a:spLocks noChangeArrowheads="1"/>
          </p:cNvSpPr>
          <p:nvPr/>
        </p:nvSpPr>
        <p:spPr bwMode="auto">
          <a:xfrm>
            <a:off x="965200" y="3697089"/>
            <a:ext cx="276225" cy="307975"/>
          </a:xfrm>
          <a:prstGeom prst="rect">
            <a:avLst/>
          </a:prstGeom>
          <a:noFill/>
          <a:ln w="9525">
            <a:noFill/>
            <a:miter lim="800000"/>
            <a:headEnd/>
            <a:tailEnd/>
          </a:ln>
        </p:spPr>
        <p:txBody>
          <a:bodyPr wrap="none">
            <a:spAutoFit/>
          </a:bodyPr>
          <a:lstStyle/>
          <a:p>
            <a:r>
              <a:rPr lang="ru-RU" sz="1400" dirty="0">
                <a:latin typeface="Calibri" pitchFamily="34" charset="0"/>
              </a:rPr>
              <a:t>1</a:t>
            </a:r>
          </a:p>
        </p:txBody>
      </p:sp>
      <p:sp>
        <p:nvSpPr>
          <p:cNvPr id="39942" name="10 CuadroTexto"/>
          <p:cNvSpPr txBox="1">
            <a:spLocks noChangeArrowheads="1"/>
          </p:cNvSpPr>
          <p:nvPr/>
        </p:nvSpPr>
        <p:spPr bwMode="auto">
          <a:xfrm>
            <a:off x="965200" y="4149080"/>
            <a:ext cx="276225" cy="306388"/>
          </a:xfrm>
          <a:prstGeom prst="rect">
            <a:avLst/>
          </a:prstGeom>
          <a:noFill/>
          <a:ln w="9525">
            <a:noFill/>
            <a:miter lim="800000"/>
            <a:headEnd/>
            <a:tailEnd/>
          </a:ln>
        </p:spPr>
        <p:txBody>
          <a:bodyPr wrap="none">
            <a:spAutoFit/>
          </a:bodyPr>
          <a:lstStyle/>
          <a:p>
            <a:r>
              <a:rPr lang="ru-RU" sz="1400" dirty="0">
                <a:latin typeface="Calibri" pitchFamily="34" charset="0"/>
              </a:rPr>
              <a:t>2</a:t>
            </a:r>
          </a:p>
        </p:txBody>
      </p:sp>
      <p:pic>
        <p:nvPicPr>
          <p:cNvPr id="39943" name="12 Imagen"/>
          <p:cNvPicPr>
            <a:picLocks noChangeAspect="1"/>
          </p:cNvPicPr>
          <p:nvPr/>
        </p:nvPicPr>
        <p:blipFill>
          <a:blip r:embed="rId2" cstate="print"/>
          <a:srcRect/>
          <a:stretch>
            <a:fillRect/>
          </a:stretch>
        </p:blipFill>
        <p:spPr bwMode="auto">
          <a:xfrm>
            <a:off x="1042988" y="2276475"/>
            <a:ext cx="2800350" cy="323850"/>
          </a:xfrm>
          <a:prstGeom prst="rect">
            <a:avLst/>
          </a:prstGeom>
          <a:noFill/>
          <a:ln w="9525">
            <a:noFill/>
            <a:miter lim="800000"/>
            <a:headEnd/>
            <a:tailEnd/>
          </a:ln>
        </p:spPr>
      </p:pic>
      <p:sp>
        <p:nvSpPr>
          <p:cNvPr id="14" name="2 Subtítulo"/>
          <p:cNvSpPr txBox="1">
            <a:spLocks/>
          </p:cNvSpPr>
          <p:nvPr/>
        </p:nvSpPr>
        <p:spPr>
          <a:xfrm>
            <a:off x="1241425" y="2349500"/>
            <a:ext cx="2106439" cy="358775"/>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ru-RU" sz="2400" b="1" baseline="30000" dirty="0" smtClean="0">
                <a:solidFill>
                  <a:schemeClr val="bg1"/>
                </a:solidFill>
                <a:latin typeface="+mj-lt"/>
              </a:rPr>
              <a:t>Настройка Labdisc</a:t>
            </a:r>
            <a:endParaRPr lang="ru-RU" sz="2400" b="1" baseline="30000" dirty="0">
              <a:solidFill>
                <a:schemeClr val="bg1"/>
              </a:solidFill>
              <a:latin typeface="+mj-lt"/>
            </a:endParaRPr>
          </a:p>
        </p:txBody>
      </p:sp>
      <p:pic>
        <p:nvPicPr>
          <p:cNvPr id="39945" name="14 Imagen"/>
          <p:cNvPicPr>
            <a:picLocks noChangeAspect="1"/>
          </p:cNvPicPr>
          <p:nvPr/>
        </p:nvPicPr>
        <p:blipFill>
          <a:blip r:embed="rId3" cstate="print"/>
          <a:srcRect/>
          <a:stretch>
            <a:fillRect/>
          </a:stretch>
        </p:blipFill>
        <p:spPr bwMode="auto">
          <a:xfrm>
            <a:off x="5292080" y="4689474"/>
            <a:ext cx="612775" cy="252413"/>
          </a:xfrm>
          <a:prstGeom prst="rect">
            <a:avLst/>
          </a:prstGeom>
          <a:noFill/>
          <a:ln w="9525">
            <a:noFill/>
            <a:miter lim="800000"/>
            <a:headEnd/>
            <a:tailEnd/>
          </a:ln>
        </p:spPr>
      </p:pic>
      <p:pic>
        <p:nvPicPr>
          <p:cNvPr id="39946" name="15 Imagen"/>
          <p:cNvPicPr>
            <a:picLocks noChangeAspect="1"/>
          </p:cNvPicPr>
          <p:nvPr/>
        </p:nvPicPr>
        <p:blipFill>
          <a:blip r:embed="rId4" cstate="print"/>
          <a:srcRect/>
          <a:stretch>
            <a:fillRect/>
          </a:stretch>
        </p:blipFill>
        <p:spPr bwMode="auto">
          <a:xfrm>
            <a:off x="2051720" y="5445124"/>
            <a:ext cx="614362" cy="252413"/>
          </a:xfrm>
          <a:prstGeom prst="rect">
            <a:avLst/>
          </a:prstGeom>
          <a:noFill/>
          <a:ln w="9525">
            <a:noFill/>
            <a:miter lim="800000"/>
            <a:headEnd/>
            <a:tailEnd/>
          </a:ln>
        </p:spPr>
      </p:pic>
      <p:sp>
        <p:nvSpPr>
          <p:cNvPr id="15"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ru-RU" sz="2400" b="1" baseline="30000" dirty="0" smtClean="0">
                <a:solidFill>
                  <a:schemeClr val="bg1"/>
                </a:solidFill>
                <a:latin typeface="Calibri" pitchFamily="34" charset="0"/>
              </a:rPr>
              <a:t>Закон Гука</a:t>
            </a:r>
            <a:endParaRPr lang="ru-RU" sz="2400" b="1" baseline="30000" dirty="0">
              <a:solidFill>
                <a:schemeClr val="bg1"/>
              </a:solidFill>
              <a:latin typeface="Calibri" pitchFamily="34" charset="0"/>
            </a:endParaRPr>
          </a:p>
        </p:txBody>
      </p:sp>
      <p:sp>
        <p:nvSpPr>
          <p:cNvPr id="16"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ru-RU" sz="1000" dirty="0">
                <a:solidFill>
                  <a:schemeClr val="bg1">
                    <a:lumMod val="50000"/>
                  </a:schemeClr>
                </a:solidFill>
                <a:latin typeface="+mj-lt"/>
              </a:rPr>
              <a:t>Проведение различных измерений для изучения растяжения пружин</a:t>
            </a:r>
          </a:p>
        </p:txBody>
      </p:sp>
      <p:sp>
        <p:nvSpPr>
          <p:cNvPr id="17" name="2 Subtítulo"/>
          <p:cNvSpPr txBox="1">
            <a:spLocks/>
          </p:cNvSpPr>
          <p:nvPr/>
        </p:nvSpPr>
        <p:spPr>
          <a:xfrm>
            <a:off x="5508104"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ru-RU" sz="2400" b="1" baseline="30000" dirty="0" smtClean="0">
                <a:solidFill>
                  <a:schemeClr val="bg1"/>
                </a:solidFill>
              </a:rPr>
              <a:t>Использование Labdisc</a:t>
            </a:r>
          </a:p>
          <a:p>
            <a:pPr marL="0" indent="0" fontAlgn="auto">
              <a:spcAft>
                <a:spcPts val="0"/>
              </a:spcAft>
              <a:buFont typeface="Arial" pitchFamily="34" charset="0"/>
              <a:buNone/>
              <a:defRPr/>
            </a:pPr>
            <a:endParaRPr lang="ru-RU" sz="2400" b="1" baseline="30000" dirty="0">
              <a:solidFill>
                <a:schemeClr val="bg1"/>
              </a:solidFill>
            </a:endParaRPr>
          </a:p>
          <a:p>
            <a:pPr marL="0" indent="0" fontAlgn="auto">
              <a:spcAft>
                <a:spcPts val="0"/>
              </a:spcAft>
              <a:buFont typeface="Arial" pitchFamily="34" charset="0"/>
              <a:buNone/>
              <a:defRPr/>
            </a:pPr>
            <a:endParaRPr lang="ru-RU" sz="2400" b="1" baseline="30000" dirty="0">
              <a:solidFill>
                <a:schemeClr val="bg1"/>
              </a:solidFill>
              <a:latin typeface="+mj-lt"/>
            </a:endParaRPr>
          </a:p>
          <a:p>
            <a:pPr marL="0" indent="0" fontAlgn="auto">
              <a:spcAft>
                <a:spcPts val="0"/>
              </a:spcAft>
              <a:buFont typeface="Arial" pitchFamily="34" charset="0"/>
              <a:buNone/>
              <a:defRPr/>
            </a:pPr>
            <a:endParaRPr lang="ru-RU" sz="2000" b="1" baseline="30000" dirty="0">
              <a:solidFill>
                <a:schemeClr val="bg1"/>
              </a:solidFill>
              <a:latin typeface="Frutiger 45 Light"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6 CuadroTexto"/>
          <p:cNvSpPr txBox="1">
            <a:spLocks noChangeArrowheads="1"/>
          </p:cNvSpPr>
          <p:nvPr/>
        </p:nvSpPr>
        <p:spPr bwMode="auto">
          <a:xfrm>
            <a:off x="1258888" y="2781300"/>
            <a:ext cx="7489825" cy="830263"/>
          </a:xfrm>
          <a:prstGeom prst="rect">
            <a:avLst/>
          </a:prstGeom>
          <a:noFill/>
          <a:ln w="9525">
            <a:noFill/>
            <a:miter lim="800000"/>
            <a:headEnd/>
            <a:tailEnd/>
          </a:ln>
        </p:spPr>
        <p:txBody>
          <a:bodyPr>
            <a:spAutoFit/>
          </a:bodyPr>
          <a:lstStyle/>
          <a:p>
            <a:r>
              <a:rPr lang="ru-RU" sz="1600" dirty="0">
                <a:latin typeface="Calibri" pitchFamily="34" charset="0"/>
              </a:rPr>
              <a:t>После завершения настройки датчика, начинайте измерения, нажав                 .       </a:t>
            </a:r>
          </a:p>
          <a:p>
            <a:r>
              <a:rPr lang="ru-RU" dirty="0" smtClean="0"/>
              <a:t> </a:t>
            </a:r>
            <a:endParaRPr lang="ru-RU" sz="1600" dirty="0">
              <a:latin typeface="Calibri" pitchFamily="34" charset="0"/>
            </a:endParaRPr>
          </a:p>
          <a:p>
            <a:r>
              <a:rPr lang="ru-RU" sz="1600" dirty="0">
                <a:latin typeface="Calibri" pitchFamily="34" charset="0"/>
              </a:rPr>
              <a:t>После завершения измерений, остановите Labdisc, нажав               .        </a:t>
            </a:r>
          </a:p>
        </p:txBody>
      </p:sp>
      <p:pic>
        <p:nvPicPr>
          <p:cNvPr id="40962" name="7 Imagen"/>
          <p:cNvPicPr>
            <a:picLocks noChangeAspect="1"/>
          </p:cNvPicPr>
          <p:nvPr/>
        </p:nvPicPr>
        <p:blipFill>
          <a:blip r:embed="rId2" cstate="print"/>
          <a:srcRect/>
          <a:stretch>
            <a:fillRect/>
          </a:stretch>
        </p:blipFill>
        <p:spPr bwMode="auto">
          <a:xfrm>
            <a:off x="7593856" y="2744788"/>
            <a:ext cx="290512" cy="352425"/>
          </a:xfrm>
          <a:prstGeom prst="rect">
            <a:avLst/>
          </a:prstGeom>
          <a:noFill/>
          <a:ln w="9525">
            <a:noFill/>
            <a:miter lim="800000"/>
            <a:headEnd/>
            <a:tailEnd/>
          </a:ln>
        </p:spPr>
      </p:pic>
      <p:pic>
        <p:nvPicPr>
          <p:cNvPr id="40963" name="8 Imagen"/>
          <p:cNvPicPr>
            <a:picLocks noChangeAspect="1"/>
          </p:cNvPicPr>
          <p:nvPr/>
        </p:nvPicPr>
        <p:blipFill>
          <a:blip r:embed="rId3" cstate="print"/>
          <a:srcRect/>
          <a:stretch>
            <a:fillRect/>
          </a:stretch>
        </p:blipFill>
        <p:spPr bwMode="auto">
          <a:xfrm>
            <a:off x="6532563" y="3221038"/>
            <a:ext cx="342900" cy="352425"/>
          </a:xfrm>
          <a:prstGeom prst="rect">
            <a:avLst/>
          </a:prstGeom>
          <a:noFill/>
          <a:ln w="9525">
            <a:noFill/>
            <a:miter lim="800000"/>
            <a:headEnd/>
            <a:tailEnd/>
          </a:ln>
        </p:spPr>
      </p:pic>
      <p:sp>
        <p:nvSpPr>
          <p:cNvPr id="10" name="9 Elipse"/>
          <p:cNvSpPr/>
          <p:nvPr/>
        </p:nvSpPr>
        <p:spPr>
          <a:xfrm>
            <a:off x="1038225" y="2816225"/>
            <a:ext cx="206375" cy="207963"/>
          </a:xfrm>
          <a:prstGeom prst="ellipse">
            <a:avLst/>
          </a:prstGeom>
          <a:solidFill>
            <a:srgbClr val="8EDAB4"/>
          </a:solidFill>
          <a:ln>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a:lstStyle/>
          <a:p>
            <a:pPr algn="ctr" fontAlgn="auto">
              <a:spcBef>
                <a:spcPts val="0"/>
              </a:spcBef>
              <a:spcAft>
                <a:spcPts val="0"/>
              </a:spcAft>
              <a:defRPr/>
            </a:pPr>
            <a:endParaRPr lang="es-CL" dirty="0"/>
          </a:p>
        </p:txBody>
      </p:sp>
      <p:sp>
        <p:nvSpPr>
          <p:cNvPr id="40965" name="10 CuadroTexto"/>
          <p:cNvSpPr txBox="1">
            <a:spLocks noChangeArrowheads="1"/>
          </p:cNvSpPr>
          <p:nvPr/>
        </p:nvSpPr>
        <p:spPr bwMode="auto">
          <a:xfrm>
            <a:off x="1003300" y="2767013"/>
            <a:ext cx="276225" cy="307975"/>
          </a:xfrm>
          <a:prstGeom prst="rect">
            <a:avLst/>
          </a:prstGeom>
          <a:noFill/>
          <a:ln w="9525">
            <a:noFill/>
            <a:miter lim="800000"/>
            <a:headEnd/>
            <a:tailEnd/>
          </a:ln>
        </p:spPr>
        <p:txBody>
          <a:bodyPr wrap="none">
            <a:spAutoFit/>
          </a:bodyPr>
          <a:lstStyle/>
          <a:p>
            <a:r>
              <a:rPr lang="ru-RU" sz="1400" dirty="0">
                <a:latin typeface="Calibri" pitchFamily="34" charset="0"/>
              </a:rPr>
              <a:t>4</a:t>
            </a:r>
          </a:p>
        </p:txBody>
      </p:sp>
      <p:sp>
        <p:nvSpPr>
          <p:cNvPr id="12" name="11 Elipse"/>
          <p:cNvSpPr/>
          <p:nvPr/>
        </p:nvSpPr>
        <p:spPr>
          <a:xfrm>
            <a:off x="1038225" y="3335338"/>
            <a:ext cx="206375" cy="206375"/>
          </a:xfrm>
          <a:prstGeom prst="ellipse">
            <a:avLst/>
          </a:prstGeom>
          <a:solidFill>
            <a:srgbClr val="8EDAB4"/>
          </a:solidFill>
          <a:ln>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a:lstStyle/>
          <a:p>
            <a:pPr algn="ctr" fontAlgn="auto">
              <a:spcBef>
                <a:spcPts val="0"/>
              </a:spcBef>
              <a:spcAft>
                <a:spcPts val="0"/>
              </a:spcAft>
              <a:defRPr/>
            </a:pPr>
            <a:endParaRPr lang="es-CL" dirty="0"/>
          </a:p>
        </p:txBody>
      </p:sp>
      <p:sp>
        <p:nvSpPr>
          <p:cNvPr id="40967" name="12 CuadroTexto"/>
          <p:cNvSpPr txBox="1">
            <a:spLocks noChangeArrowheads="1"/>
          </p:cNvSpPr>
          <p:nvPr/>
        </p:nvSpPr>
        <p:spPr bwMode="auto">
          <a:xfrm>
            <a:off x="1008063" y="3284538"/>
            <a:ext cx="276225" cy="288925"/>
          </a:xfrm>
          <a:prstGeom prst="rect">
            <a:avLst/>
          </a:prstGeom>
          <a:noFill/>
          <a:ln w="9525">
            <a:noFill/>
            <a:miter lim="800000"/>
            <a:headEnd/>
            <a:tailEnd/>
          </a:ln>
        </p:spPr>
        <p:txBody>
          <a:bodyPr wrap="none">
            <a:spAutoFit/>
          </a:bodyPr>
          <a:lstStyle/>
          <a:p>
            <a:r>
              <a:rPr lang="ru-RU" sz="1400" dirty="0">
                <a:latin typeface="Calibri" pitchFamily="34" charset="0"/>
              </a:rPr>
              <a:t>5</a:t>
            </a:r>
          </a:p>
        </p:txBody>
      </p:sp>
      <p:sp>
        <p:nvSpPr>
          <p:cNvPr id="14" name="2 Subtítulo"/>
          <p:cNvSpPr txBox="1">
            <a:spLocks/>
          </p:cNvSpPr>
          <p:nvPr/>
        </p:nvSpPr>
        <p:spPr>
          <a:xfrm>
            <a:off x="5508104"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ru-RU" sz="2400" b="1" baseline="30000" dirty="0" smtClean="0">
                <a:solidFill>
                  <a:schemeClr val="bg1"/>
                </a:solidFill>
              </a:rPr>
              <a:t>Использование Labdisc</a:t>
            </a:r>
          </a:p>
          <a:p>
            <a:pPr marL="0" indent="0" fontAlgn="auto">
              <a:spcAft>
                <a:spcPts val="0"/>
              </a:spcAft>
              <a:buFont typeface="Arial" pitchFamily="34" charset="0"/>
              <a:buNone/>
              <a:defRPr/>
            </a:pPr>
            <a:endParaRPr lang="ru-RU" sz="2400" b="1" baseline="30000" dirty="0">
              <a:solidFill>
                <a:schemeClr val="bg1"/>
              </a:solidFill>
            </a:endParaRPr>
          </a:p>
          <a:p>
            <a:pPr marL="0" indent="0" fontAlgn="auto">
              <a:spcAft>
                <a:spcPts val="0"/>
              </a:spcAft>
              <a:buFont typeface="Arial" pitchFamily="34" charset="0"/>
              <a:buNone/>
              <a:defRPr/>
            </a:pPr>
            <a:endParaRPr lang="ru-RU" sz="2400" b="1" baseline="30000" dirty="0">
              <a:solidFill>
                <a:schemeClr val="bg1"/>
              </a:solidFill>
              <a:latin typeface="+mj-lt"/>
            </a:endParaRPr>
          </a:p>
          <a:p>
            <a:pPr marL="0" indent="0" fontAlgn="auto">
              <a:spcAft>
                <a:spcPts val="0"/>
              </a:spcAft>
              <a:buFont typeface="Arial" pitchFamily="34" charset="0"/>
              <a:buNone/>
              <a:defRPr/>
            </a:pPr>
            <a:endParaRPr lang="ru-RU" sz="2000" b="1" baseline="30000" dirty="0">
              <a:solidFill>
                <a:schemeClr val="bg1"/>
              </a:solidFill>
              <a:latin typeface="Frutiger 45 Light" pitchFamily="34" charset="0"/>
            </a:endParaRPr>
          </a:p>
        </p:txBody>
      </p:sp>
      <p:sp>
        <p:nvSpPr>
          <p:cNvPr id="13"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ru-RU" sz="2400" b="1" baseline="30000" dirty="0" smtClean="0">
                <a:solidFill>
                  <a:schemeClr val="bg1"/>
                </a:solidFill>
                <a:latin typeface="Calibri" pitchFamily="34" charset="0"/>
              </a:rPr>
              <a:t>Закон Гука</a:t>
            </a:r>
            <a:endParaRPr lang="ru-RU" sz="2400" b="1" baseline="30000" dirty="0">
              <a:solidFill>
                <a:schemeClr val="bg1"/>
              </a:solidFill>
              <a:latin typeface="Calibri" pitchFamily="34" charset="0"/>
            </a:endParaRPr>
          </a:p>
        </p:txBody>
      </p:sp>
      <p:sp>
        <p:nvSpPr>
          <p:cNvPr id="15"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ru-RU" sz="1000" dirty="0">
                <a:solidFill>
                  <a:schemeClr val="bg1">
                    <a:lumMod val="50000"/>
                  </a:schemeClr>
                </a:solidFill>
                <a:latin typeface="+mj-lt"/>
              </a:rPr>
              <a:t>Проведение различных измерений для изучения растяжения пружин</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1987" name="11 CuadroTexto"/>
          <p:cNvSpPr txBox="1">
            <a:spLocks noChangeArrowheads="1"/>
          </p:cNvSpPr>
          <p:nvPr/>
        </p:nvSpPr>
        <p:spPr bwMode="auto">
          <a:xfrm>
            <a:off x="1619250" y="2708275"/>
            <a:ext cx="3744913" cy="2554545"/>
          </a:xfrm>
          <a:prstGeom prst="rect">
            <a:avLst/>
          </a:prstGeom>
          <a:noFill/>
          <a:ln w="9525">
            <a:noFill/>
            <a:miter lim="800000"/>
            <a:headEnd/>
            <a:tailEnd/>
          </a:ln>
        </p:spPr>
        <p:txBody>
          <a:bodyPr>
            <a:spAutoFit/>
          </a:bodyPr>
          <a:lstStyle/>
          <a:p>
            <a:r>
              <a:rPr lang="ru-RU" sz="1600" dirty="0">
                <a:latin typeface="+mj-lt"/>
              </a:rPr>
              <a:t>Поместите пружину на крюк для датчика силы Dymo Labdisc.</a:t>
            </a:r>
          </a:p>
          <a:p>
            <a:pPr algn="just"/>
            <a:endParaRPr lang="ru-RU" sz="1600" dirty="0">
              <a:latin typeface="Calibri" pitchFamily="34" charset="0"/>
            </a:endParaRPr>
          </a:p>
          <a:p>
            <a:r>
              <a:rPr lang="ru-RU" sz="1600" dirty="0">
                <a:latin typeface="+mj-lt"/>
              </a:rPr>
              <a:t>Удерживайте датчик силы Dymo Labdisc с помощью партнера или отверстия в лабораторном стенде.</a:t>
            </a:r>
          </a:p>
          <a:p>
            <a:pPr algn="just"/>
            <a:endParaRPr lang="ru-RU" sz="1600" dirty="0">
              <a:latin typeface="Calibri" pitchFamily="34" charset="0"/>
            </a:endParaRPr>
          </a:p>
          <a:p>
            <a:pPr algn="just"/>
            <a:r>
              <a:rPr lang="ru-RU" sz="1600" dirty="0">
                <a:latin typeface="+mj-lt"/>
              </a:rPr>
              <a:t>Начиная с удлинения 0 см, удерживайте пружину в заданном положении, пока на графике не появится устойчивое значение.</a:t>
            </a:r>
          </a:p>
        </p:txBody>
      </p:sp>
      <p:pic>
        <p:nvPicPr>
          <p:cNvPr id="41988" name="Picture 4"/>
          <p:cNvPicPr>
            <a:picLocks noChangeAspect="1" noChangeArrowheads="1"/>
          </p:cNvPicPr>
          <p:nvPr/>
        </p:nvPicPr>
        <p:blipFill>
          <a:blip r:embed="rId3" cstate="print"/>
          <a:srcRect/>
          <a:stretch>
            <a:fillRect/>
          </a:stretch>
        </p:blipFill>
        <p:spPr bwMode="auto">
          <a:xfrm>
            <a:off x="1333500" y="2738438"/>
            <a:ext cx="285750" cy="285750"/>
          </a:xfrm>
          <a:prstGeom prst="rect">
            <a:avLst/>
          </a:prstGeom>
          <a:noFill/>
          <a:ln w="9525">
            <a:noFill/>
            <a:miter lim="800000"/>
            <a:headEnd/>
            <a:tailEnd/>
          </a:ln>
        </p:spPr>
      </p:pic>
      <p:pic>
        <p:nvPicPr>
          <p:cNvPr id="41989" name="Picture 5"/>
          <p:cNvPicPr>
            <a:picLocks noChangeAspect="1" noChangeArrowheads="1"/>
          </p:cNvPicPr>
          <p:nvPr/>
        </p:nvPicPr>
        <p:blipFill>
          <a:blip r:embed="rId4" cstate="print"/>
          <a:srcRect/>
          <a:stretch>
            <a:fillRect/>
          </a:stretch>
        </p:blipFill>
        <p:spPr bwMode="auto">
          <a:xfrm>
            <a:off x="1331913" y="3503290"/>
            <a:ext cx="285750" cy="285750"/>
          </a:xfrm>
          <a:prstGeom prst="rect">
            <a:avLst/>
          </a:prstGeom>
          <a:noFill/>
          <a:ln w="9525">
            <a:noFill/>
            <a:miter lim="800000"/>
            <a:headEnd/>
            <a:tailEnd/>
          </a:ln>
        </p:spPr>
      </p:pic>
      <p:pic>
        <p:nvPicPr>
          <p:cNvPr id="41990" name="Picture 6"/>
          <p:cNvPicPr>
            <a:picLocks noChangeAspect="1" noChangeArrowheads="1"/>
          </p:cNvPicPr>
          <p:nvPr/>
        </p:nvPicPr>
        <p:blipFill>
          <a:blip r:embed="rId5" cstate="print"/>
          <a:srcRect/>
          <a:stretch>
            <a:fillRect/>
          </a:stretch>
        </p:blipFill>
        <p:spPr bwMode="auto">
          <a:xfrm>
            <a:off x="1331913" y="4222750"/>
            <a:ext cx="285750" cy="285750"/>
          </a:xfrm>
          <a:prstGeom prst="rect">
            <a:avLst/>
          </a:prstGeom>
          <a:noFill/>
          <a:ln w="9525">
            <a:noFill/>
            <a:miter lim="800000"/>
            <a:headEnd/>
            <a:tailEnd/>
          </a:ln>
        </p:spPr>
      </p:pic>
      <p:sp>
        <p:nvSpPr>
          <p:cNvPr id="10"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ru-RU" sz="2400" b="1" baseline="30000" dirty="0" smtClean="0">
                <a:solidFill>
                  <a:schemeClr val="bg1"/>
                </a:solidFill>
                <a:latin typeface="Calibri" pitchFamily="34" charset="0"/>
              </a:rPr>
              <a:t>Закон Гука</a:t>
            </a:r>
            <a:endParaRPr lang="ru-RU" sz="2400" b="1" baseline="30000" dirty="0">
              <a:solidFill>
                <a:schemeClr val="bg1"/>
              </a:solidFill>
              <a:latin typeface="Calibri" pitchFamily="34" charset="0"/>
            </a:endParaRPr>
          </a:p>
        </p:txBody>
      </p:sp>
      <p:sp>
        <p:nvSpPr>
          <p:cNvPr id="11"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ru-RU" sz="1000" dirty="0">
                <a:solidFill>
                  <a:schemeClr val="bg1">
                    <a:lumMod val="50000"/>
                  </a:schemeClr>
                </a:solidFill>
                <a:latin typeface="+mj-lt"/>
              </a:rPr>
              <a:t>Проведение различных измерений для изучения растяжения пружин</a:t>
            </a:r>
          </a:p>
        </p:txBody>
      </p:sp>
      <p:pic>
        <p:nvPicPr>
          <p:cNvPr id="37891"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436097" y="2136037"/>
            <a:ext cx="1763778" cy="4540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2 Subtítulo"/>
          <p:cNvSpPr txBox="1">
            <a:spLocks/>
          </p:cNvSpPr>
          <p:nvPr/>
        </p:nvSpPr>
        <p:spPr>
          <a:xfrm>
            <a:off x="5508625" y="1863725"/>
            <a:ext cx="4319588"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ru-RU" sz="2400" b="1" baseline="30000" dirty="0" smtClean="0">
                <a:solidFill>
                  <a:schemeClr val="bg1"/>
                </a:solidFill>
              </a:rPr>
              <a:t>Эксперимент</a:t>
            </a:r>
            <a:endParaRPr lang="ru-RU" sz="2400" b="1" baseline="30000" dirty="0">
              <a:solidFill>
                <a:schemeClr val="bg1"/>
              </a:solidFill>
            </a:endParaRPr>
          </a:p>
          <a:p>
            <a:pPr marL="0" indent="0" fontAlgn="auto">
              <a:spcAft>
                <a:spcPts val="0"/>
              </a:spcAft>
              <a:buFont typeface="Arial" pitchFamily="34" charset="0"/>
              <a:buNone/>
              <a:defRPr/>
            </a:pPr>
            <a:endParaRPr lang="ru-RU" sz="2400" b="1" baseline="30000" dirty="0">
              <a:solidFill>
                <a:schemeClr val="bg1"/>
              </a:solidFill>
            </a:endParaRPr>
          </a:p>
          <a:p>
            <a:pPr marL="0" indent="0" fontAlgn="auto">
              <a:spcAft>
                <a:spcPts val="0"/>
              </a:spcAft>
              <a:buFont typeface="Arial" pitchFamily="34" charset="0"/>
              <a:buNone/>
              <a:defRPr/>
            </a:pPr>
            <a:endParaRPr lang="ru-RU" sz="2400" b="1" baseline="30000" dirty="0">
              <a:solidFill>
                <a:schemeClr val="bg1"/>
              </a:solidFill>
              <a:latin typeface="+mj-lt"/>
            </a:endParaRPr>
          </a:p>
          <a:p>
            <a:pPr marL="0" indent="0" fontAlgn="auto">
              <a:spcAft>
                <a:spcPts val="0"/>
              </a:spcAft>
              <a:buFont typeface="Arial" pitchFamily="34" charset="0"/>
              <a:buNone/>
              <a:defRPr/>
            </a:pPr>
            <a:endParaRPr lang="ru-RU" sz="2000" b="1" baseline="30000" dirty="0">
              <a:solidFill>
                <a:schemeClr val="bg1"/>
              </a:solidFill>
              <a:latin typeface="Frutiger 45 Light"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2" name="4 Imagen" descr="Imagen1.jpg"/>
          <p:cNvPicPr>
            <a:picLocks noChangeAspect="1"/>
          </p:cNvPicPr>
          <p:nvPr/>
        </p:nvPicPr>
        <p:blipFill>
          <a:blip r:embed="rId2" cstate="print"/>
          <a:srcRect/>
          <a:stretch>
            <a:fillRect/>
          </a:stretch>
        </p:blipFill>
        <p:spPr bwMode="auto">
          <a:xfrm>
            <a:off x="0" y="9525"/>
            <a:ext cx="9144000" cy="6838950"/>
          </a:xfrm>
          <a:prstGeom prst="rect">
            <a:avLst/>
          </a:prstGeom>
          <a:noFill/>
          <a:ln w="9525">
            <a:noFill/>
            <a:miter lim="800000"/>
            <a:headEnd/>
            <a:tailEnd/>
          </a:ln>
        </p:spPr>
      </p:pic>
      <p:sp>
        <p:nvSpPr>
          <p:cNvPr id="43014" name="10 Rectángulo"/>
          <p:cNvSpPr>
            <a:spLocks noChangeArrowheads="1"/>
          </p:cNvSpPr>
          <p:nvPr/>
        </p:nvSpPr>
        <p:spPr bwMode="auto">
          <a:xfrm>
            <a:off x="1835150" y="2708275"/>
            <a:ext cx="6121226" cy="1077218"/>
          </a:xfrm>
          <a:prstGeom prst="rect">
            <a:avLst/>
          </a:prstGeom>
          <a:noFill/>
          <a:ln w="9525">
            <a:noFill/>
            <a:miter lim="800000"/>
            <a:headEnd/>
            <a:tailEnd/>
          </a:ln>
        </p:spPr>
        <p:txBody>
          <a:bodyPr wrap="square">
            <a:spAutoFit/>
          </a:bodyPr>
          <a:lstStyle/>
          <a:p>
            <a:r>
              <a:rPr lang="ru-RU" sz="1600" dirty="0">
                <a:latin typeface="+mj-lt"/>
              </a:rPr>
              <a:t>Повторите описанную процедуру, каждый раз увеличивая растяжение на 5 см - до 25 см. Сохраните полученный график.</a:t>
            </a:r>
          </a:p>
          <a:p>
            <a:pPr algn="just"/>
            <a:endParaRPr lang="ru-RU" sz="1600" dirty="0" smtClean="0">
              <a:latin typeface="+mj-lt"/>
            </a:endParaRPr>
          </a:p>
          <a:p>
            <a:pPr algn="just"/>
            <a:r>
              <a:rPr lang="ru-RU" sz="1600" dirty="0" smtClean="0">
                <a:latin typeface="+mj-lt"/>
              </a:rPr>
              <a:t>Сделайте </a:t>
            </a:r>
            <a:r>
              <a:rPr lang="ru-RU" sz="1600" dirty="0">
                <a:latin typeface="+mj-lt"/>
              </a:rPr>
              <a:t>то же самое со следующей пружиной.</a:t>
            </a:r>
          </a:p>
        </p:txBody>
      </p:sp>
      <p:pic>
        <p:nvPicPr>
          <p:cNvPr id="43015" name="Picture 7"/>
          <p:cNvPicPr>
            <a:picLocks noChangeAspect="1" noChangeArrowheads="1"/>
          </p:cNvPicPr>
          <p:nvPr/>
        </p:nvPicPr>
        <p:blipFill>
          <a:blip r:embed="rId3" cstate="print"/>
          <a:srcRect/>
          <a:stretch>
            <a:fillRect/>
          </a:stretch>
        </p:blipFill>
        <p:spPr bwMode="auto">
          <a:xfrm>
            <a:off x="1477963" y="2782888"/>
            <a:ext cx="285750" cy="285750"/>
          </a:xfrm>
          <a:prstGeom prst="rect">
            <a:avLst/>
          </a:prstGeom>
          <a:noFill/>
          <a:ln w="9525">
            <a:noFill/>
            <a:miter lim="800000"/>
            <a:headEnd/>
            <a:tailEnd/>
          </a:ln>
        </p:spPr>
      </p:pic>
      <p:pic>
        <p:nvPicPr>
          <p:cNvPr id="43016" name="Picture 2"/>
          <p:cNvPicPr>
            <a:picLocks noChangeAspect="1" noChangeArrowheads="1"/>
          </p:cNvPicPr>
          <p:nvPr/>
        </p:nvPicPr>
        <p:blipFill>
          <a:blip r:embed="rId4" cstate="print"/>
          <a:srcRect/>
          <a:stretch>
            <a:fillRect/>
          </a:stretch>
        </p:blipFill>
        <p:spPr bwMode="auto">
          <a:xfrm>
            <a:off x="1476375" y="3499221"/>
            <a:ext cx="285750" cy="285750"/>
          </a:xfrm>
          <a:prstGeom prst="rect">
            <a:avLst/>
          </a:prstGeom>
          <a:noFill/>
          <a:ln w="9525">
            <a:noFill/>
            <a:miter lim="800000"/>
            <a:headEnd/>
            <a:tailEnd/>
          </a:ln>
        </p:spPr>
      </p:pic>
      <p:sp>
        <p:nvSpPr>
          <p:cNvPr id="15" name="2 Subtítulo"/>
          <p:cNvSpPr txBox="1">
            <a:spLocks/>
          </p:cNvSpPr>
          <p:nvPr/>
        </p:nvSpPr>
        <p:spPr>
          <a:xfrm>
            <a:off x="5508625" y="1863725"/>
            <a:ext cx="3455863"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ru-RU" sz="2400" b="1" baseline="30000" dirty="0" smtClean="0">
                <a:solidFill>
                  <a:schemeClr val="bg1"/>
                </a:solidFill>
              </a:rPr>
              <a:t>Эксперимент</a:t>
            </a:r>
            <a:endParaRPr lang="ru-RU" sz="2400" b="1" baseline="30000" dirty="0">
              <a:solidFill>
                <a:schemeClr val="bg1"/>
              </a:solidFill>
            </a:endParaRPr>
          </a:p>
          <a:p>
            <a:pPr marL="0" indent="0" fontAlgn="auto">
              <a:spcAft>
                <a:spcPts val="0"/>
              </a:spcAft>
              <a:buFont typeface="Arial" pitchFamily="34" charset="0"/>
              <a:buNone/>
              <a:defRPr/>
            </a:pPr>
            <a:endParaRPr lang="ru-RU" sz="2400" b="1" baseline="30000" dirty="0">
              <a:solidFill>
                <a:schemeClr val="bg1"/>
              </a:solidFill>
            </a:endParaRPr>
          </a:p>
          <a:p>
            <a:pPr marL="0" indent="0" fontAlgn="auto">
              <a:spcAft>
                <a:spcPts val="0"/>
              </a:spcAft>
              <a:buFont typeface="Arial" pitchFamily="34" charset="0"/>
              <a:buNone/>
              <a:defRPr/>
            </a:pPr>
            <a:endParaRPr lang="ru-RU" sz="2400" b="1" baseline="30000" dirty="0">
              <a:solidFill>
                <a:schemeClr val="bg1"/>
              </a:solidFill>
              <a:latin typeface="+mj-lt"/>
            </a:endParaRPr>
          </a:p>
          <a:p>
            <a:pPr marL="0" indent="0" fontAlgn="auto">
              <a:spcAft>
                <a:spcPts val="0"/>
              </a:spcAft>
              <a:buFont typeface="Arial" pitchFamily="34" charset="0"/>
              <a:buNone/>
              <a:defRPr/>
            </a:pPr>
            <a:endParaRPr lang="ru-RU" sz="2000" b="1" baseline="30000" dirty="0">
              <a:solidFill>
                <a:schemeClr val="bg1"/>
              </a:solidFill>
              <a:latin typeface="Frutiger 45 Light" pitchFamily="34" charset="0"/>
            </a:endParaRPr>
          </a:p>
        </p:txBody>
      </p:sp>
      <p:sp>
        <p:nvSpPr>
          <p:cNvPr id="16"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ru-RU" sz="2400" b="1" baseline="30000" dirty="0" smtClean="0">
                <a:solidFill>
                  <a:schemeClr val="bg1"/>
                </a:solidFill>
                <a:latin typeface="Calibri" pitchFamily="34" charset="0"/>
              </a:rPr>
              <a:t>Закон Гука</a:t>
            </a:r>
            <a:endParaRPr lang="ru-RU" sz="2400" b="1" baseline="30000" dirty="0">
              <a:solidFill>
                <a:schemeClr val="bg1"/>
              </a:solidFill>
              <a:latin typeface="Calibri" pitchFamily="34" charset="0"/>
            </a:endParaRPr>
          </a:p>
        </p:txBody>
      </p:sp>
      <p:sp>
        <p:nvSpPr>
          <p:cNvPr id="19"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ru-RU" sz="1000" dirty="0">
                <a:solidFill>
                  <a:schemeClr val="bg1">
                    <a:lumMod val="50000"/>
                  </a:schemeClr>
                </a:solidFill>
                <a:latin typeface="+mj-lt"/>
              </a:rPr>
              <a:t>Проведение различных измерений для изучения растяжения пружин</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4034" name="14 CuadroTexto"/>
          <p:cNvSpPr txBox="1">
            <a:spLocks noChangeArrowheads="1"/>
          </p:cNvSpPr>
          <p:nvPr/>
        </p:nvSpPr>
        <p:spPr bwMode="auto">
          <a:xfrm>
            <a:off x="1692275" y="2492375"/>
            <a:ext cx="6264101" cy="1323439"/>
          </a:xfrm>
          <a:prstGeom prst="rect">
            <a:avLst/>
          </a:prstGeom>
          <a:noFill/>
          <a:ln w="9525">
            <a:noFill/>
            <a:miter lim="800000"/>
            <a:headEnd/>
            <a:tailEnd/>
          </a:ln>
        </p:spPr>
        <p:txBody>
          <a:bodyPr wrap="square">
            <a:spAutoFit/>
          </a:bodyPr>
          <a:lstStyle/>
          <a:p>
            <a:r>
              <a:rPr lang="ru-RU" sz="1600" dirty="0">
                <a:latin typeface="+mj-lt"/>
              </a:rPr>
              <a:t>На каждом графике, с помощью инструмента                , укажите отклонение пружины в </a:t>
            </a:r>
            <a:r>
              <a:rPr lang="ru-RU" sz="1600" dirty="0" smtClean="0">
                <a:latin typeface="+mj-lt"/>
              </a:rPr>
              <a:t>соответствующие моменты времени</a:t>
            </a:r>
            <a:r>
              <a:rPr lang="ru-RU" sz="1600" dirty="0"/>
              <a:t>.</a:t>
            </a:r>
          </a:p>
          <a:p>
            <a:endParaRPr lang="ru-RU" sz="1600" dirty="0">
              <a:latin typeface="Calibri" pitchFamily="34" charset="0"/>
            </a:endParaRPr>
          </a:p>
          <a:p>
            <a:r>
              <a:rPr lang="ru-RU" sz="1600" dirty="0">
                <a:latin typeface="+mj-lt"/>
              </a:rPr>
              <a:t>После этого, покажите значение силы в каждый момент исследования, нажав на кривую инструментом                        .</a:t>
            </a:r>
          </a:p>
        </p:txBody>
      </p:sp>
      <p:pic>
        <p:nvPicPr>
          <p:cNvPr id="44037" name="Picture 2"/>
          <p:cNvPicPr>
            <a:picLocks noChangeAspect="1" noChangeArrowheads="1"/>
          </p:cNvPicPr>
          <p:nvPr/>
        </p:nvPicPr>
        <p:blipFill>
          <a:blip r:embed="rId3" cstate="print"/>
          <a:srcRect/>
          <a:stretch>
            <a:fillRect/>
          </a:stretch>
        </p:blipFill>
        <p:spPr bwMode="auto">
          <a:xfrm>
            <a:off x="1331640" y="2514327"/>
            <a:ext cx="285750" cy="285750"/>
          </a:xfrm>
          <a:prstGeom prst="rect">
            <a:avLst/>
          </a:prstGeom>
          <a:noFill/>
          <a:ln w="9525">
            <a:noFill/>
            <a:miter lim="800000"/>
            <a:headEnd/>
            <a:tailEnd/>
          </a:ln>
        </p:spPr>
      </p:pic>
      <p:pic>
        <p:nvPicPr>
          <p:cNvPr id="44038" name="Picture 3"/>
          <p:cNvPicPr>
            <a:picLocks noChangeAspect="1" noChangeArrowheads="1"/>
          </p:cNvPicPr>
          <p:nvPr/>
        </p:nvPicPr>
        <p:blipFill>
          <a:blip r:embed="rId4" cstate="print"/>
          <a:srcRect/>
          <a:stretch>
            <a:fillRect/>
          </a:stretch>
        </p:blipFill>
        <p:spPr bwMode="auto">
          <a:xfrm>
            <a:off x="1331640" y="3307983"/>
            <a:ext cx="285750" cy="285750"/>
          </a:xfrm>
          <a:prstGeom prst="rect">
            <a:avLst/>
          </a:prstGeom>
          <a:noFill/>
          <a:ln w="9525">
            <a:noFill/>
            <a:miter lim="800000"/>
            <a:headEnd/>
            <a:tailEnd/>
          </a:ln>
        </p:spPr>
      </p:pic>
      <p:pic>
        <p:nvPicPr>
          <p:cNvPr id="44039" name="23 Imagen"/>
          <p:cNvPicPr>
            <a:picLocks noChangeAspect="1" noChangeArrowheads="1"/>
          </p:cNvPicPr>
          <p:nvPr/>
        </p:nvPicPr>
        <p:blipFill>
          <a:blip r:embed="rId5" cstate="print"/>
          <a:srcRect/>
          <a:stretch>
            <a:fillRect/>
          </a:stretch>
        </p:blipFill>
        <p:spPr bwMode="auto">
          <a:xfrm>
            <a:off x="6141838" y="3450858"/>
            <a:ext cx="346075" cy="331787"/>
          </a:xfrm>
          <a:prstGeom prst="rect">
            <a:avLst/>
          </a:prstGeom>
          <a:noFill/>
          <a:ln w="9525">
            <a:noFill/>
            <a:miter lim="800000"/>
            <a:headEnd/>
            <a:tailEnd/>
          </a:ln>
        </p:spPr>
      </p:pic>
      <p:sp>
        <p:nvSpPr>
          <p:cNvPr id="10"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ru-RU" sz="2400" b="1" baseline="30000" dirty="0" smtClean="0">
                <a:solidFill>
                  <a:schemeClr val="bg1"/>
                </a:solidFill>
                <a:latin typeface="Calibri" pitchFamily="34" charset="0"/>
              </a:rPr>
              <a:t>Закон Гука</a:t>
            </a:r>
            <a:endParaRPr lang="ru-RU" sz="2400" b="1" baseline="30000" dirty="0">
              <a:solidFill>
                <a:schemeClr val="bg1"/>
              </a:solidFill>
              <a:latin typeface="Calibri" pitchFamily="34" charset="0"/>
            </a:endParaRPr>
          </a:p>
        </p:txBody>
      </p:sp>
      <p:sp>
        <p:nvSpPr>
          <p:cNvPr id="11"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ru-RU" sz="1000" dirty="0">
                <a:solidFill>
                  <a:schemeClr val="bg1">
                    <a:lumMod val="50000"/>
                  </a:schemeClr>
                </a:solidFill>
                <a:latin typeface="+mj-lt"/>
              </a:rPr>
              <a:t>Проведение различных измерений для изучения растяжения пружин</a:t>
            </a:r>
          </a:p>
        </p:txBody>
      </p:sp>
      <p:pic>
        <p:nvPicPr>
          <p:cNvPr id="12" name="7 Imagen"/>
          <p:cNvPicPr>
            <a:picLocks noChangeAspect="1"/>
          </p:cNvPicPr>
          <p:nvPr/>
        </p:nvPicPr>
        <p:blipFill>
          <a:blip r:embed="rId6" cstate="print"/>
          <a:srcRect/>
          <a:stretch>
            <a:fillRect/>
          </a:stretch>
        </p:blipFill>
        <p:spPr bwMode="auto">
          <a:xfrm>
            <a:off x="5820965" y="2538139"/>
            <a:ext cx="371475" cy="352425"/>
          </a:xfrm>
          <a:prstGeom prst="rect">
            <a:avLst/>
          </a:prstGeom>
          <a:noFill/>
          <a:ln w="9525">
            <a:noFill/>
            <a:miter lim="800000"/>
            <a:headEnd/>
            <a:tailEnd/>
          </a:ln>
        </p:spPr>
      </p:pic>
      <p:sp>
        <p:nvSpPr>
          <p:cNvPr id="13" name="2 Subtítulo"/>
          <p:cNvSpPr txBox="1">
            <a:spLocks/>
          </p:cNvSpPr>
          <p:nvPr/>
        </p:nvSpPr>
        <p:spPr>
          <a:xfrm>
            <a:off x="5508625" y="1844675"/>
            <a:ext cx="3570288" cy="41433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ru-RU" sz="2400" b="1" baseline="30000" dirty="0" smtClean="0">
                <a:solidFill>
                  <a:schemeClr val="bg1"/>
                </a:solidFill>
              </a:rPr>
              <a:t>Результаты и анализ</a:t>
            </a:r>
            <a:endParaRPr lang="ru-RU" sz="2400" b="1" baseline="30000" dirty="0">
              <a:solidFill>
                <a:schemeClr val="bg1"/>
              </a:solidFill>
            </a:endParaRPr>
          </a:p>
          <a:p>
            <a:pPr marL="0" indent="0" fontAlgn="auto">
              <a:spcAft>
                <a:spcPts val="0"/>
              </a:spcAft>
              <a:buFont typeface="Arial" pitchFamily="34" charset="0"/>
              <a:buNone/>
              <a:defRPr/>
            </a:pPr>
            <a:endParaRPr lang="ru-RU" sz="2400" b="1" baseline="30000" dirty="0">
              <a:solidFill>
                <a:schemeClr val="bg1"/>
              </a:solidFill>
            </a:endParaRPr>
          </a:p>
          <a:p>
            <a:pPr marL="0" indent="0" fontAlgn="auto">
              <a:spcAft>
                <a:spcPts val="0"/>
              </a:spcAft>
              <a:buFont typeface="Arial" pitchFamily="34" charset="0"/>
              <a:buNone/>
              <a:defRPr/>
            </a:pPr>
            <a:endParaRPr lang="ru-RU" sz="2400" b="1" baseline="30000" dirty="0">
              <a:solidFill>
                <a:schemeClr val="bg1"/>
              </a:solidFill>
              <a:latin typeface="+mj-lt"/>
            </a:endParaRPr>
          </a:p>
          <a:p>
            <a:pPr marL="0" indent="0" fontAlgn="auto">
              <a:spcAft>
                <a:spcPts val="0"/>
              </a:spcAft>
              <a:buFont typeface="Arial" pitchFamily="34" charset="0"/>
              <a:buNone/>
              <a:defRPr/>
            </a:pPr>
            <a:endParaRPr lang="ru-RU" sz="2000" b="1" baseline="30000" dirty="0">
              <a:solidFill>
                <a:schemeClr val="bg1"/>
              </a:solidFill>
              <a:latin typeface="Frutiger 45 Light"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5058" name="6 Imagen"/>
          <p:cNvPicPr>
            <a:picLocks noChangeAspect="1"/>
          </p:cNvPicPr>
          <p:nvPr/>
        </p:nvPicPr>
        <p:blipFill>
          <a:blip r:embed="rId3" cstate="print"/>
          <a:srcRect/>
          <a:stretch>
            <a:fillRect/>
          </a:stretch>
        </p:blipFill>
        <p:spPr bwMode="auto">
          <a:xfrm>
            <a:off x="1617663" y="2708275"/>
            <a:ext cx="6267450" cy="576263"/>
          </a:xfrm>
          <a:prstGeom prst="rect">
            <a:avLst/>
          </a:prstGeom>
          <a:noFill/>
          <a:ln w="9525">
            <a:noFill/>
            <a:miter lim="800000"/>
            <a:headEnd/>
            <a:tailEnd/>
          </a:ln>
        </p:spPr>
      </p:pic>
      <p:pic>
        <p:nvPicPr>
          <p:cNvPr id="45059" name="1 Imagen"/>
          <p:cNvPicPr>
            <a:picLocks noChangeAspect="1"/>
          </p:cNvPicPr>
          <p:nvPr/>
        </p:nvPicPr>
        <p:blipFill>
          <a:blip r:embed="rId4" cstate="print"/>
          <a:srcRect/>
          <a:stretch>
            <a:fillRect/>
          </a:stretch>
        </p:blipFill>
        <p:spPr bwMode="auto">
          <a:xfrm>
            <a:off x="1339850" y="2636838"/>
            <a:ext cx="504825" cy="447675"/>
          </a:xfrm>
          <a:prstGeom prst="rect">
            <a:avLst/>
          </a:prstGeom>
          <a:noFill/>
          <a:ln w="9525">
            <a:noFill/>
            <a:miter lim="800000"/>
            <a:headEnd/>
            <a:tailEnd/>
          </a:ln>
        </p:spPr>
      </p:pic>
      <p:sp>
        <p:nvSpPr>
          <p:cNvPr id="45061" name="10 CuadroTexto"/>
          <p:cNvSpPr txBox="1">
            <a:spLocks noChangeArrowheads="1"/>
          </p:cNvSpPr>
          <p:nvPr/>
        </p:nvSpPr>
        <p:spPr bwMode="auto">
          <a:xfrm>
            <a:off x="1835150" y="2754968"/>
            <a:ext cx="5729288" cy="523220"/>
          </a:xfrm>
          <a:prstGeom prst="rect">
            <a:avLst/>
          </a:prstGeom>
          <a:noFill/>
          <a:ln w="9525">
            <a:noFill/>
            <a:miter lim="800000"/>
            <a:headEnd/>
            <a:tailEnd/>
          </a:ln>
        </p:spPr>
        <p:txBody>
          <a:bodyPr>
            <a:spAutoFit/>
          </a:bodyPr>
          <a:lstStyle/>
          <a:p>
            <a:r>
              <a:rPr lang="ru-RU" sz="1400" b="1" dirty="0">
                <a:latin typeface="+mj-lt"/>
              </a:rPr>
              <a:t>Взгляните на значения растяжения и силы на обоих графиках. Как они соотносятся с вашей начальной гипотезой?</a:t>
            </a:r>
          </a:p>
        </p:txBody>
      </p:sp>
      <p:pic>
        <p:nvPicPr>
          <p:cNvPr id="45062" name="17 Imagen"/>
          <p:cNvPicPr>
            <a:picLocks noChangeAspect="1"/>
          </p:cNvPicPr>
          <p:nvPr/>
        </p:nvPicPr>
        <p:blipFill>
          <a:blip r:embed="rId3" cstate="print"/>
          <a:srcRect/>
          <a:stretch>
            <a:fillRect/>
          </a:stretch>
        </p:blipFill>
        <p:spPr bwMode="auto">
          <a:xfrm>
            <a:off x="1627188" y="4724400"/>
            <a:ext cx="6267450" cy="649288"/>
          </a:xfrm>
          <a:prstGeom prst="rect">
            <a:avLst/>
          </a:prstGeom>
          <a:noFill/>
          <a:ln w="9525">
            <a:noFill/>
            <a:miter lim="800000"/>
            <a:headEnd/>
            <a:tailEnd/>
          </a:ln>
        </p:spPr>
      </p:pic>
      <p:pic>
        <p:nvPicPr>
          <p:cNvPr id="45063" name="18 Imagen"/>
          <p:cNvPicPr>
            <a:picLocks noChangeAspect="1"/>
          </p:cNvPicPr>
          <p:nvPr/>
        </p:nvPicPr>
        <p:blipFill>
          <a:blip r:embed="rId4" cstate="print"/>
          <a:srcRect/>
          <a:stretch>
            <a:fillRect/>
          </a:stretch>
        </p:blipFill>
        <p:spPr bwMode="auto">
          <a:xfrm>
            <a:off x="1349375" y="4652963"/>
            <a:ext cx="504825" cy="447675"/>
          </a:xfrm>
          <a:prstGeom prst="rect">
            <a:avLst/>
          </a:prstGeom>
          <a:noFill/>
          <a:ln w="9525">
            <a:noFill/>
            <a:miter lim="800000"/>
            <a:headEnd/>
            <a:tailEnd/>
          </a:ln>
        </p:spPr>
      </p:pic>
      <p:sp>
        <p:nvSpPr>
          <p:cNvPr id="45064" name="19 CuadroTexto"/>
          <p:cNvSpPr txBox="1">
            <a:spLocks noChangeArrowheads="1"/>
          </p:cNvSpPr>
          <p:nvPr/>
        </p:nvSpPr>
        <p:spPr bwMode="auto">
          <a:xfrm>
            <a:off x="1844675" y="4946749"/>
            <a:ext cx="5967413" cy="307777"/>
          </a:xfrm>
          <a:prstGeom prst="rect">
            <a:avLst/>
          </a:prstGeom>
          <a:noFill/>
          <a:ln w="9525">
            <a:noFill/>
            <a:miter lim="800000"/>
            <a:headEnd/>
            <a:tailEnd/>
          </a:ln>
        </p:spPr>
        <p:txBody>
          <a:bodyPr>
            <a:spAutoFit/>
          </a:bodyPr>
          <a:lstStyle/>
          <a:p>
            <a:r>
              <a:rPr lang="ru-RU" sz="1400" b="1" dirty="0">
                <a:latin typeface="+mj-lt"/>
              </a:rPr>
              <a:t>Какие различия можно найти между двумя полученными графиками?</a:t>
            </a:r>
          </a:p>
        </p:txBody>
      </p:sp>
      <p:pic>
        <p:nvPicPr>
          <p:cNvPr id="45065" name="20 Imagen"/>
          <p:cNvPicPr>
            <a:picLocks noChangeAspect="1"/>
          </p:cNvPicPr>
          <p:nvPr/>
        </p:nvPicPr>
        <p:blipFill>
          <a:blip r:embed="rId3" cstate="print"/>
          <a:srcRect/>
          <a:stretch>
            <a:fillRect/>
          </a:stretch>
        </p:blipFill>
        <p:spPr bwMode="auto">
          <a:xfrm>
            <a:off x="1609725" y="3716338"/>
            <a:ext cx="6267450" cy="576262"/>
          </a:xfrm>
          <a:prstGeom prst="rect">
            <a:avLst/>
          </a:prstGeom>
          <a:noFill/>
          <a:ln w="9525">
            <a:noFill/>
            <a:miter lim="800000"/>
            <a:headEnd/>
            <a:tailEnd/>
          </a:ln>
        </p:spPr>
      </p:pic>
      <p:pic>
        <p:nvPicPr>
          <p:cNvPr id="45066" name="21 Imagen"/>
          <p:cNvPicPr>
            <a:picLocks noChangeAspect="1"/>
          </p:cNvPicPr>
          <p:nvPr/>
        </p:nvPicPr>
        <p:blipFill>
          <a:blip r:embed="rId4" cstate="print"/>
          <a:srcRect/>
          <a:stretch>
            <a:fillRect/>
          </a:stretch>
        </p:blipFill>
        <p:spPr bwMode="auto">
          <a:xfrm>
            <a:off x="1331913" y="3644900"/>
            <a:ext cx="503237" cy="447675"/>
          </a:xfrm>
          <a:prstGeom prst="rect">
            <a:avLst/>
          </a:prstGeom>
          <a:noFill/>
          <a:ln w="9525">
            <a:noFill/>
            <a:miter lim="800000"/>
            <a:headEnd/>
            <a:tailEnd/>
          </a:ln>
        </p:spPr>
      </p:pic>
      <p:sp>
        <p:nvSpPr>
          <p:cNvPr id="45067" name="24 CuadroTexto"/>
          <p:cNvSpPr txBox="1">
            <a:spLocks noChangeArrowheads="1"/>
          </p:cNvSpPr>
          <p:nvPr/>
        </p:nvSpPr>
        <p:spPr bwMode="auto">
          <a:xfrm>
            <a:off x="1835150" y="3850580"/>
            <a:ext cx="3673475" cy="307777"/>
          </a:xfrm>
          <a:prstGeom prst="rect">
            <a:avLst/>
          </a:prstGeom>
          <a:noFill/>
          <a:ln w="9525">
            <a:noFill/>
            <a:miter lim="800000"/>
            <a:headEnd/>
            <a:tailEnd/>
          </a:ln>
        </p:spPr>
        <p:txBody>
          <a:bodyPr wrap="square">
            <a:spAutoFit/>
          </a:bodyPr>
          <a:lstStyle/>
          <a:p>
            <a:r>
              <a:rPr lang="ru-RU" sz="1400" b="1" dirty="0">
                <a:latin typeface="+mj-lt"/>
              </a:rPr>
              <a:t>Почему график имеет ступенчатый вид?</a:t>
            </a:r>
          </a:p>
        </p:txBody>
      </p:sp>
      <p:sp>
        <p:nvSpPr>
          <p:cNvPr id="14"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ru-RU" sz="2400" b="1" baseline="30000" dirty="0" smtClean="0">
                <a:solidFill>
                  <a:schemeClr val="bg1"/>
                </a:solidFill>
                <a:latin typeface="Calibri" pitchFamily="34" charset="0"/>
              </a:rPr>
              <a:t>Закон Гука</a:t>
            </a:r>
            <a:endParaRPr lang="ru-RU" sz="2400" b="1" baseline="30000" dirty="0">
              <a:solidFill>
                <a:schemeClr val="bg1"/>
              </a:solidFill>
              <a:latin typeface="Calibri" pitchFamily="34" charset="0"/>
            </a:endParaRPr>
          </a:p>
        </p:txBody>
      </p:sp>
      <p:sp>
        <p:nvSpPr>
          <p:cNvPr id="15"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ru-RU" sz="1000" dirty="0">
                <a:solidFill>
                  <a:schemeClr val="bg1">
                    <a:lumMod val="50000"/>
                  </a:schemeClr>
                </a:solidFill>
                <a:latin typeface="+mj-lt"/>
              </a:rPr>
              <a:t>Проведение различных измерений для изучения растяжения пружин</a:t>
            </a:r>
          </a:p>
        </p:txBody>
      </p:sp>
      <p:sp>
        <p:nvSpPr>
          <p:cNvPr id="16" name="2 Subtítulo"/>
          <p:cNvSpPr txBox="1">
            <a:spLocks/>
          </p:cNvSpPr>
          <p:nvPr/>
        </p:nvSpPr>
        <p:spPr>
          <a:xfrm>
            <a:off x="5508625" y="1844675"/>
            <a:ext cx="3570288" cy="41433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ru-RU" sz="2400" b="1" baseline="30000" dirty="0" smtClean="0">
                <a:solidFill>
                  <a:schemeClr val="bg1"/>
                </a:solidFill>
              </a:rPr>
              <a:t>Результаты и анализ</a:t>
            </a:r>
            <a:endParaRPr lang="ru-RU" sz="2400" b="1" baseline="30000" dirty="0">
              <a:solidFill>
                <a:schemeClr val="bg1"/>
              </a:solidFill>
            </a:endParaRPr>
          </a:p>
          <a:p>
            <a:pPr marL="0" indent="0" fontAlgn="auto">
              <a:spcAft>
                <a:spcPts val="0"/>
              </a:spcAft>
              <a:buFont typeface="Arial" pitchFamily="34" charset="0"/>
              <a:buNone/>
              <a:defRPr/>
            </a:pPr>
            <a:endParaRPr lang="ru-RU" sz="2400" b="1" baseline="30000" dirty="0">
              <a:solidFill>
                <a:schemeClr val="bg1"/>
              </a:solidFill>
            </a:endParaRPr>
          </a:p>
          <a:p>
            <a:pPr marL="0" indent="0" fontAlgn="auto">
              <a:spcAft>
                <a:spcPts val="0"/>
              </a:spcAft>
              <a:buFont typeface="Arial" pitchFamily="34" charset="0"/>
              <a:buNone/>
              <a:defRPr/>
            </a:pPr>
            <a:endParaRPr lang="ru-RU" sz="2400" b="1" baseline="30000" dirty="0">
              <a:solidFill>
                <a:schemeClr val="bg1"/>
              </a:solidFill>
              <a:latin typeface="+mj-lt"/>
            </a:endParaRPr>
          </a:p>
          <a:p>
            <a:pPr marL="0" indent="0" fontAlgn="auto">
              <a:spcAft>
                <a:spcPts val="0"/>
              </a:spcAft>
              <a:buFont typeface="Arial" pitchFamily="34" charset="0"/>
              <a:buNone/>
              <a:defRPr/>
            </a:pPr>
            <a:endParaRPr lang="ru-RU" sz="2000" b="1" baseline="30000" dirty="0">
              <a:solidFill>
                <a:schemeClr val="bg1"/>
              </a:solidFill>
              <a:latin typeface="Frutiger 45 Light"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7" name="2 Subtítulo"/>
          <p:cNvSpPr txBox="1">
            <a:spLocks/>
          </p:cNvSpPr>
          <p:nvPr/>
        </p:nvSpPr>
        <p:spPr>
          <a:xfrm>
            <a:off x="5508625" y="1844675"/>
            <a:ext cx="3570288" cy="41433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ru-RU" sz="2400" b="1" baseline="30000" dirty="0" smtClean="0">
                <a:solidFill>
                  <a:schemeClr val="bg1"/>
                </a:solidFill>
              </a:rPr>
              <a:t>Результаты и анализ</a:t>
            </a:r>
            <a:endParaRPr lang="ru-RU" sz="2400" b="1" baseline="30000" dirty="0">
              <a:solidFill>
                <a:schemeClr val="bg1"/>
              </a:solidFill>
            </a:endParaRPr>
          </a:p>
          <a:p>
            <a:pPr marL="0" indent="0" fontAlgn="auto">
              <a:spcAft>
                <a:spcPts val="0"/>
              </a:spcAft>
              <a:buFont typeface="Arial" pitchFamily="34" charset="0"/>
              <a:buNone/>
              <a:defRPr/>
            </a:pPr>
            <a:endParaRPr lang="ru-RU" sz="2400" b="1" baseline="30000" dirty="0">
              <a:solidFill>
                <a:schemeClr val="bg1"/>
              </a:solidFill>
            </a:endParaRPr>
          </a:p>
          <a:p>
            <a:pPr marL="0" indent="0" fontAlgn="auto">
              <a:spcAft>
                <a:spcPts val="0"/>
              </a:spcAft>
              <a:buFont typeface="Arial" pitchFamily="34" charset="0"/>
              <a:buNone/>
              <a:defRPr/>
            </a:pPr>
            <a:endParaRPr lang="ru-RU" sz="2400" b="1" baseline="30000" dirty="0">
              <a:solidFill>
                <a:schemeClr val="bg1"/>
              </a:solidFill>
              <a:latin typeface="+mj-lt"/>
            </a:endParaRPr>
          </a:p>
          <a:p>
            <a:pPr marL="0" indent="0" fontAlgn="auto">
              <a:spcAft>
                <a:spcPts val="0"/>
              </a:spcAft>
              <a:buFont typeface="Arial" pitchFamily="34" charset="0"/>
              <a:buNone/>
              <a:defRPr/>
            </a:pPr>
            <a:endParaRPr lang="ru-RU" sz="2000" b="1" baseline="30000" dirty="0">
              <a:solidFill>
                <a:schemeClr val="bg1"/>
              </a:solidFill>
              <a:latin typeface="Frutiger 45 Light" pitchFamily="34" charset="0"/>
            </a:endParaRPr>
          </a:p>
        </p:txBody>
      </p:sp>
      <p:sp>
        <p:nvSpPr>
          <p:cNvPr id="2" name="1 Rectángulo redondeado"/>
          <p:cNvSpPr/>
          <p:nvPr/>
        </p:nvSpPr>
        <p:spPr>
          <a:xfrm>
            <a:off x="1520825" y="2276475"/>
            <a:ext cx="6219825" cy="504825"/>
          </a:xfrm>
          <a:prstGeom prst="roundRect">
            <a:avLst/>
          </a:prstGeom>
          <a:ln>
            <a:solidFill>
              <a:srgbClr val="F7B047"/>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s-CL" dirty="0"/>
          </a:p>
        </p:txBody>
      </p:sp>
      <p:sp>
        <p:nvSpPr>
          <p:cNvPr id="46084" name="2 CuadroTexto"/>
          <p:cNvSpPr txBox="1">
            <a:spLocks noChangeArrowheads="1"/>
          </p:cNvSpPr>
          <p:nvPr/>
        </p:nvSpPr>
        <p:spPr bwMode="auto">
          <a:xfrm>
            <a:off x="1639094" y="2373308"/>
            <a:ext cx="5654675" cy="522288"/>
          </a:xfrm>
          <a:prstGeom prst="rect">
            <a:avLst/>
          </a:prstGeom>
          <a:noFill/>
          <a:ln w="9525">
            <a:noFill/>
            <a:miter lim="800000"/>
            <a:headEnd/>
            <a:tailEnd/>
          </a:ln>
        </p:spPr>
        <p:txBody>
          <a:bodyPr wrap="none">
            <a:spAutoFit/>
          </a:bodyPr>
          <a:lstStyle/>
          <a:p>
            <a:r>
              <a:rPr lang="ru-RU" sz="1400" b="1" dirty="0">
                <a:solidFill>
                  <a:srgbClr val="F7B047"/>
                </a:solidFill>
                <a:latin typeface="Calibri" pitchFamily="34" charset="0"/>
              </a:rPr>
              <a:t>График ниже должен быть аналогичен графику, полученному учащимися:</a:t>
            </a:r>
            <a:r>
              <a:rPr lang="ru-RU" dirty="0" smtClean="0"/>
              <a:t> </a:t>
            </a:r>
            <a:endParaRPr lang="ru-RU" sz="1400" dirty="0">
              <a:solidFill>
                <a:srgbClr val="F7B047"/>
              </a:solidFill>
              <a:latin typeface="Calibri" pitchFamily="34" charset="0"/>
            </a:endParaRPr>
          </a:p>
          <a:p>
            <a:endParaRPr lang="ru-RU" sz="1400" dirty="0">
              <a:latin typeface="Calibri" pitchFamily="34" charset="0"/>
            </a:endParaRPr>
          </a:p>
        </p:txBody>
      </p:sp>
      <p:sp>
        <p:nvSpPr>
          <p:cNvPr id="10"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ru-RU" sz="1000" dirty="0">
                <a:solidFill>
                  <a:schemeClr val="bg1">
                    <a:lumMod val="50000"/>
                  </a:schemeClr>
                </a:solidFill>
                <a:latin typeface="+mj-lt"/>
              </a:rPr>
              <a:t>Проведение различных измерений для изучения растяжения пружин</a:t>
            </a:r>
          </a:p>
        </p:txBody>
      </p:sp>
      <p:pic>
        <p:nvPicPr>
          <p:cNvPr id="1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5720" y="2928934"/>
            <a:ext cx="8599885" cy="356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ru-RU" sz="2400" b="1" baseline="30000" dirty="0" smtClean="0">
                <a:solidFill>
                  <a:schemeClr val="bg1"/>
                </a:solidFill>
                <a:latin typeface="Calibri" pitchFamily="34" charset="0"/>
              </a:rPr>
              <a:t>Закон Гука</a:t>
            </a:r>
            <a:endParaRPr lang="ru-RU" sz="2400" b="1" baseline="30000" dirty="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Subtítulo"/>
          <p:cNvSpPr txBox="1">
            <a:spLocks/>
          </p:cNvSpPr>
          <p:nvPr/>
        </p:nvSpPr>
        <p:spPr>
          <a:xfrm>
            <a:off x="5508625" y="1844675"/>
            <a:ext cx="3570288" cy="41433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ru-RU" sz="2400" b="1" baseline="30000" dirty="0" smtClean="0">
                <a:solidFill>
                  <a:schemeClr val="bg1"/>
                </a:solidFill>
              </a:rPr>
              <a:t>Результаты и анализ</a:t>
            </a:r>
            <a:endParaRPr lang="ru-RU" sz="2400" b="1" baseline="30000" dirty="0">
              <a:solidFill>
                <a:schemeClr val="bg1"/>
              </a:solidFill>
            </a:endParaRPr>
          </a:p>
          <a:p>
            <a:pPr marL="0" indent="0" fontAlgn="auto">
              <a:spcAft>
                <a:spcPts val="0"/>
              </a:spcAft>
              <a:buFont typeface="Arial" pitchFamily="34" charset="0"/>
              <a:buNone/>
              <a:defRPr/>
            </a:pPr>
            <a:endParaRPr lang="ru-RU" sz="2400" b="1" baseline="30000" dirty="0">
              <a:solidFill>
                <a:schemeClr val="bg1"/>
              </a:solidFill>
            </a:endParaRPr>
          </a:p>
          <a:p>
            <a:pPr marL="0" indent="0" fontAlgn="auto">
              <a:spcAft>
                <a:spcPts val="0"/>
              </a:spcAft>
              <a:buFont typeface="Arial" pitchFamily="34" charset="0"/>
              <a:buNone/>
              <a:defRPr/>
            </a:pPr>
            <a:endParaRPr lang="ru-RU" sz="2400" b="1" baseline="30000" dirty="0">
              <a:solidFill>
                <a:schemeClr val="bg1"/>
              </a:solidFill>
              <a:latin typeface="+mj-lt"/>
            </a:endParaRPr>
          </a:p>
          <a:p>
            <a:pPr marL="0" indent="0" fontAlgn="auto">
              <a:spcAft>
                <a:spcPts val="0"/>
              </a:spcAft>
              <a:buFont typeface="Arial" pitchFamily="34" charset="0"/>
              <a:buNone/>
              <a:defRPr/>
            </a:pPr>
            <a:endParaRPr lang="ru-RU" sz="2000" b="1" baseline="30000" dirty="0">
              <a:solidFill>
                <a:schemeClr val="bg1"/>
              </a:solidFill>
              <a:latin typeface="Frutiger 45 Light" pitchFamily="34" charset="0"/>
            </a:endParaRPr>
          </a:p>
        </p:txBody>
      </p:sp>
      <p:sp>
        <p:nvSpPr>
          <p:cNvPr id="2" name="1 Rectángulo redondeado"/>
          <p:cNvSpPr/>
          <p:nvPr/>
        </p:nvSpPr>
        <p:spPr>
          <a:xfrm>
            <a:off x="1520825" y="2276475"/>
            <a:ext cx="6219825" cy="504825"/>
          </a:xfrm>
          <a:prstGeom prst="roundRect">
            <a:avLst/>
          </a:prstGeom>
          <a:ln>
            <a:solidFill>
              <a:srgbClr val="F7B047"/>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s-CL" dirty="0"/>
          </a:p>
        </p:txBody>
      </p:sp>
      <p:sp>
        <p:nvSpPr>
          <p:cNvPr id="53252" name="2 CuadroTexto"/>
          <p:cNvSpPr txBox="1">
            <a:spLocks noChangeArrowheads="1"/>
          </p:cNvSpPr>
          <p:nvPr/>
        </p:nvSpPr>
        <p:spPr bwMode="auto">
          <a:xfrm>
            <a:off x="1803399" y="2349500"/>
            <a:ext cx="5654675" cy="522288"/>
          </a:xfrm>
          <a:prstGeom prst="rect">
            <a:avLst/>
          </a:prstGeom>
          <a:noFill/>
          <a:ln w="9525">
            <a:noFill/>
            <a:miter lim="800000"/>
            <a:headEnd/>
            <a:tailEnd/>
          </a:ln>
        </p:spPr>
        <p:txBody>
          <a:bodyPr wrap="none">
            <a:spAutoFit/>
          </a:bodyPr>
          <a:lstStyle/>
          <a:p>
            <a:r>
              <a:rPr lang="ru-RU" sz="1400" b="1" dirty="0">
                <a:solidFill>
                  <a:srgbClr val="F7B047"/>
                </a:solidFill>
                <a:latin typeface="Calibri" pitchFamily="34" charset="0"/>
              </a:rPr>
              <a:t>График ниже должен быть аналогичен графику, полученному учащимися:</a:t>
            </a:r>
            <a:r>
              <a:rPr lang="ru-RU" dirty="0" smtClean="0"/>
              <a:t> </a:t>
            </a:r>
            <a:endParaRPr lang="ru-RU" sz="1400" dirty="0">
              <a:solidFill>
                <a:srgbClr val="F7B047"/>
              </a:solidFill>
              <a:latin typeface="Calibri" pitchFamily="34" charset="0"/>
            </a:endParaRPr>
          </a:p>
          <a:p>
            <a:endParaRPr lang="ru-RU" sz="1400" dirty="0">
              <a:latin typeface="Calibri" pitchFamily="34" charset="0"/>
            </a:endParaRPr>
          </a:p>
        </p:txBody>
      </p:sp>
      <p:sp>
        <p:nvSpPr>
          <p:cNvPr id="8"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ru-RU" sz="1000" dirty="0">
                <a:solidFill>
                  <a:schemeClr val="bg1">
                    <a:lumMod val="50000"/>
                  </a:schemeClr>
                </a:solidFill>
                <a:latin typeface="+mj-lt"/>
              </a:rPr>
              <a:t>Проведение различных измерений для изучения растяжения пружин</a:t>
            </a:r>
          </a:p>
        </p:txBody>
      </p:sp>
      <p:pic>
        <p:nvPicPr>
          <p:cNvPr id="1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9" y="2924175"/>
            <a:ext cx="8625900" cy="3469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ru-RU" sz="2400" b="1" baseline="30000" dirty="0" smtClean="0">
                <a:solidFill>
                  <a:schemeClr val="bg1"/>
                </a:solidFill>
                <a:latin typeface="Calibri" pitchFamily="34" charset="0"/>
              </a:rPr>
              <a:t>Закон Гука</a:t>
            </a:r>
            <a:endParaRPr lang="ru-RU" sz="2400" b="1" baseline="30000" dirty="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5" name="9 Imagen"/>
          <p:cNvPicPr>
            <a:picLocks noChangeAspect="1"/>
          </p:cNvPicPr>
          <p:nvPr/>
        </p:nvPicPr>
        <p:blipFill>
          <a:blip r:embed="rId2" cstate="print"/>
          <a:srcRect/>
          <a:stretch>
            <a:fillRect/>
          </a:stretch>
        </p:blipFill>
        <p:spPr bwMode="auto">
          <a:xfrm>
            <a:off x="1312863" y="4610100"/>
            <a:ext cx="6267450" cy="1417638"/>
          </a:xfrm>
          <a:prstGeom prst="rect">
            <a:avLst/>
          </a:prstGeom>
          <a:noFill/>
          <a:ln w="9525">
            <a:noFill/>
            <a:miter lim="800000"/>
            <a:headEnd/>
            <a:tailEnd/>
          </a:ln>
        </p:spPr>
      </p:pic>
      <p:pic>
        <p:nvPicPr>
          <p:cNvPr id="47106" name="16 Imagen"/>
          <p:cNvPicPr>
            <a:picLocks noChangeAspect="1"/>
          </p:cNvPicPr>
          <p:nvPr/>
        </p:nvPicPr>
        <p:blipFill>
          <a:blip r:embed="rId3" cstate="print"/>
          <a:srcRect b="5208"/>
          <a:stretch>
            <a:fillRect/>
          </a:stretch>
        </p:blipFill>
        <p:spPr bwMode="auto">
          <a:xfrm>
            <a:off x="1030288" y="4452938"/>
            <a:ext cx="6629400" cy="415925"/>
          </a:xfrm>
          <a:prstGeom prst="rect">
            <a:avLst/>
          </a:prstGeom>
          <a:noFill/>
          <a:ln w="9525">
            <a:noFill/>
            <a:miter lim="800000"/>
            <a:headEnd/>
            <a:tailEnd/>
          </a:ln>
        </p:spPr>
      </p:pic>
      <p:sp>
        <p:nvSpPr>
          <p:cNvPr id="6" name="2 Subtítulo"/>
          <p:cNvSpPr txBox="1">
            <a:spLocks/>
          </p:cNvSpPr>
          <p:nvPr/>
        </p:nvSpPr>
        <p:spPr>
          <a:xfrm>
            <a:off x="5651500" y="1844675"/>
            <a:ext cx="3571875" cy="41433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ru-RU" sz="2400" b="1" baseline="30000" dirty="0" smtClean="0">
                <a:solidFill>
                  <a:schemeClr val="bg1"/>
                </a:solidFill>
              </a:rPr>
              <a:t>Заключение</a:t>
            </a:r>
            <a:endParaRPr lang="ru-RU" sz="2400" b="1" baseline="30000" dirty="0">
              <a:solidFill>
                <a:schemeClr val="bg1"/>
              </a:solidFill>
            </a:endParaRPr>
          </a:p>
          <a:p>
            <a:pPr marL="0" indent="0" fontAlgn="auto">
              <a:spcAft>
                <a:spcPts val="0"/>
              </a:spcAft>
              <a:buFont typeface="Arial" pitchFamily="34" charset="0"/>
              <a:buNone/>
              <a:defRPr/>
            </a:pPr>
            <a:endParaRPr lang="ru-RU" sz="2400" b="1" baseline="30000" dirty="0">
              <a:solidFill>
                <a:schemeClr val="bg1"/>
              </a:solidFill>
            </a:endParaRPr>
          </a:p>
          <a:p>
            <a:pPr marL="0" indent="0" fontAlgn="auto">
              <a:spcAft>
                <a:spcPts val="0"/>
              </a:spcAft>
              <a:buFont typeface="Arial" pitchFamily="34" charset="0"/>
              <a:buNone/>
              <a:defRPr/>
            </a:pPr>
            <a:endParaRPr lang="ru-RU" sz="2400" b="1" baseline="30000" dirty="0">
              <a:solidFill>
                <a:schemeClr val="bg1"/>
              </a:solidFill>
              <a:latin typeface="+mj-lt"/>
            </a:endParaRPr>
          </a:p>
          <a:p>
            <a:pPr marL="0" indent="0" fontAlgn="auto">
              <a:spcAft>
                <a:spcPts val="0"/>
              </a:spcAft>
              <a:buFont typeface="Arial" pitchFamily="34" charset="0"/>
              <a:buNone/>
              <a:defRPr/>
            </a:pPr>
            <a:endParaRPr lang="ru-RU" sz="2000" b="1" baseline="30000" dirty="0">
              <a:solidFill>
                <a:schemeClr val="bg1"/>
              </a:solidFill>
              <a:latin typeface="Frutiger 45 Light" pitchFamily="34" charset="0"/>
            </a:endParaRPr>
          </a:p>
        </p:txBody>
      </p:sp>
      <p:sp>
        <p:nvSpPr>
          <p:cNvPr id="47108" name="8 CuadroTexto"/>
          <p:cNvSpPr txBox="1">
            <a:spLocks noChangeArrowheads="1"/>
          </p:cNvSpPr>
          <p:nvPr/>
        </p:nvSpPr>
        <p:spPr bwMode="auto">
          <a:xfrm>
            <a:off x="1530350" y="4508500"/>
            <a:ext cx="6048375" cy="1384995"/>
          </a:xfrm>
          <a:prstGeom prst="rect">
            <a:avLst/>
          </a:prstGeom>
          <a:noFill/>
          <a:ln w="9525">
            <a:noFill/>
            <a:miter lim="800000"/>
            <a:headEnd/>
            <a:tailEnd/>
          </a:ln>
        </p:spPr>
        <p:txBody>
          <a:bodyPr>
            <a:spAutoFit/>
          </a:bodyPr>
          <a:lstStyle/>
          <a:p>
            <a:r>
              <a:rPr lang="ru-RU" sz="1400" b="1" dirty="0">
                <a:latin typeface="+mj-lt"/>
              </a:rPr>
              <a:t> В каком диапазоне деформаций обе пружины создают одинаковую силу?</a:t>
            </a:r>
          </a:p>
          <a:p>
            <a:endParaRPr lang="ru-RU" sz="1400" b="1" dirty="0">
              <a:latin typeface="Calibri" pitchFamily="34" charset="0"/>
            </a:endParaRPr>
          </a:p>
          <a:p>
            <a:r>
              <a:rPr lang="ru-RU" sz="1400" dirty="0">
                <a:latin typeface="+mj-lt"/>
              </a:rPr>
              <a:t>Наблюдая график, учащиеся должны понять, что иногда обе пружины создавали одинаковую силу. Это  тоже связано с удлинением. В ответе должен фигурировать диапазон, так как информация собиралась дискретно.</a:t>
            </a:r>
          </a:p>
        </p:txBody>
      </p:sp>
      <p:pic>
        <p:nvPicPr>
          <p:cNvPr id="47111" name="10 Imagen"/>
          <p:cNvPicPr>
            <a:picLocks noChangeAspect="1"/>
          </p:cNvPicPr>
          <p:nvPr/>
        </p:nvPicPr>
        <p:blipFill>
          <a:blip r:embed="rId2" cstate="print"/>
          <a:srcRect/>
          <a:stretch>
            <a:fillRect/>
          </a:stretch>
        </p:blipFill>
        <p:spPr bwMode="auto">
          <a:xfrm>
            <a:off x="1330325" y="2681238"/>
            <a:ext cx="6267450" cy="1563688"/>
          </a:xfrm>
          <a:prstGeom prst="rect">
            <a:avLst/>
          </a:prstGeom>
          <a:noFill/>
          <a:ln w="9525">
            <a:noFill/>
            <a:miter lim="800000"/>
            <a:headEnd/>
            <a:tailEnd/>
          </a:ln>
        </p:spPr>
      </p:pic>
      <p:sp>
        <p:nvSpPr>
          <p:cNvPr id="16" name="15 Rectángulo redondeado"/>
          <p:cNvSpPr/>
          <p:nvPr/>
        </p:nvSpPr>
        <p:spPr>
          <a:xfrm>
            <a:off x="1331913" y="2692350"/>
            <a:ext cx="6264275" cy="6000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CL" dirty="0"/>
          </a:p>
        </p:txBody>
      </p:sp>
      <p:pic>
        <p:nvPicPr>
          <p:cNvPr id="47113" name="16 Imagen"/>
          <p:cNvPicPr>
            <a:picLocks noChangeAspect="1"/>
          </p:cNvPicPr>
          <p:nvPr/>
        </p:nvPicPr>
        <p:blipFill>
          <a:blip r:embed="rId3" cstate="print"/>
          <a:srcRect b="5208"/>
          <a:stretch>
            <a:fillRect/>
          </a:stretch>
        </p:blipFill>
        <p:spPr bwMode="auto">
          <a:xfrm>
            <a:off x="1042988" y="2420888"/>
            <a:ext cx="6629400" cy="415925"/>
          </a:xfrm>
          <a:prstGeom prst="rect">
            <a:avLst/>
          </a:prstGeom>
          <a:noFill/>
          <a:ln w="9525">
            <a:noFill/>
            <a:miter lim="800000"/>
            <a:headEnd/>
            <a:tailEnd/>
          </a:ln>
        </p:spPr>
      </p:pic>
      <p:sp>
        <p:nvSpPr>
          <p:cNvPr id="47114" name="17 CuadroTexto"/>
          <p:cNvSpPr txBox="1">
            <a:spLocks noChangeArrowheads="1"/>
          </p:cNvSpPr>
          <p:nvPr/>
        </p:nvSpPr>
        <p:spPr bwMode="auto">
          <a:xfrm>
            <a:off x="1500166" y="2522434"/>
            <a:ext cx="6048375" cy="1892826"/>
          </a:xfrm>
          <a:prstGeom prst="rect">
            <a:avLst/>
          </a:prstGeom>
          <a:noFill/>
          <a:ln w="9525">
            <a:noFill/>
            <a:miter lim="800000"/>
            <a:headEnd/>
            <a:tailEnd/>
          </a:ln>
        </p:spPr>
        <p:txBody>
          <a:bodyPr>
            <a:spAutoFit/>
          </a:bodyPr>
          <a:lstStyle/>
          <a:p>
            <a:r>
              <a:rPr lang="ru-RU" sz="1300" b="1" dirty="0">
                <a:latin typeface="+mj-lt"/>
              </a:rPr>
              <a:t>Для каждой пружины рассчитайте отношение силы к удлинению. Вычислите среднее значение в каждом случае. Для какой из пружин оно больше</a:t>
            </a:r>
            <a:r>
              <a:rPr lang="ru-RU" sz="1300" b="1">
                <a:latin typeface="+mj-lt"/>
              </a:rPr>
              <a:t>? </a:t>
            </a:r>
            <a:r>
              <a:rPr lang="en-US" sz="1300" b="1" smtClean="0">
                <a:latin typeface="+mj-lt"/>
              </a:rPr>
              <a:t/>
            </a:r>
            <a:br>
              <a:rPr lang="en-US" sz="1300" b="1" smtClean="0">
                <a:latin typeface="+mj-lt"/>
              </a:rPr>
            </a:br>
            <a:r>
              <a:rPr lang="ru-RU" sz="1300" b="1" smtClean="0">
                <a:latin typeface="+mj-lt"/>
              </a:rPr>
              <a:t>О </a:t>
            </a:r>
            <a:r>
              <a:rPr lang="ru-RU" sz="1300" b="1" dirty="0">
                <a:latin typeface="+mj-lt"/>
              </a:rPr>
              <a:t>чем говорит этот показатель?</a:t>
            </a:r>
          </a:p>
          <a:p>
            <a:endParaRPr lang="ru-RU" sz="1000" dirty="0">
              <a:latin typeface="Calibri" pitchFamily="34" charset="0"/>
            </a:endParaRPr>
          </a:p>
          <a:p>
            <a:r>
              <a:rPr lang="ru-RU" sz="1300" dirty="0">
                <a:latin typeface="+mj-lt"/>
              </a:rPr>
              <a:t>Учащиеся должны определить, что коэффициент упругости, то есть отношение силы к удлинению, показывает, как пружина будет вести себя при изменении длины. Они должны сделать вывод, что чем выше коэффициент упругости, тем больше сила, направленная на восстановление формы.</a:t>
            </a:r>
          </a:p>
          <a:p>
            <a:pPr algn="just"/>
            <a:endParaRPr lang="ru-RU" sz="1300" dirty="0">
              <a:latin typeface="Calibri" pitchFamily="34" charset="0"/>
            </a:endParaRPr>
          </a:p>
        </p:txBody>
      </p:sp>
      <p:sp>
        <p:nvSpPr>
          <p:cNvPr id="13"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ru-RU" sz="2400" b="1" baseline="30000" dirty="0" smtClean="0">
                <a:solidFill>
                  <a:schemeClr val="bg1"/>
                </a:solidFill>
                <a:latin typeface="Calibri" pitchFamily="34" charset="0"/>
              </a:rPr>
              <a:t>Закон Гука</a:t>
            </a:r>
            <a:endParaRPr lang="ru-RU" sz="2400" b="1" baseline="30000" dirty="0">
              <a:solidFill>
                <a:schemeClr val="bg1"/>
              </a:solidFill>
              <a:latin typeface="Calibri" pitchFamily="34" charset="0"/>
            </a:endParaRPr>
          </a:p>
        </p:txBody>
      </p:sp>
      <p:sp>
        <p:nvSpPr>
          <p:cNvPr id="14"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ru-RU" sz="1000" dirty="0">
                <a:solidFill>
                  <a:schemeClr val="bg1">
                    <a:lumMod val="50000"/>
                  </a:schemeClr>
                </a:solidFill>
                <a:latin typeface="+mj-lt"/>
              </a:rPr>
              <a:t>Проведение различных измерений для изучения растяжения пружин</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8130" name="7 Imagen"/>
          <p:cNvPicPr>
            <a:picLocks noChangeAspect="1"/>
          </p:cNvPicPr>
          <p:nvPr/>
        </p:nvPicPr>
        <p:blipFill>
          <a:blip r:embed="rId3" cstate="print"/>
          <a:srcRect/>
          <a:stretch>
            <a:fillRect/>
          </a:stretch>
        </p:blipFill>
        <p:spPr bwMode="auto">
          <a:xfrm>
            <a:off x="1595562" y="2618184"/>
            <a:ext cx="6267450" cy="1900237"/>
          </a:xfrm>
          <a:prstGeom prst="rect">
            <a:avLst/>
          </a:prstGeom>
          <a:noFill/>
          <a:ln w="9525">
            <a:noFill/>
            <a:miter lim="800000"/>
            <a:headEnd/>
            <a:tailEnd/>
          </a:ln>
        </p:spPr>
      </p:pic>
      <p:sp>
        <p:nvSpPr>
          <p:cNvPr id="4" name="2 Subtítulo"/>
          <p:cNvSpPr txBox="1">
            <a:spLocks/>
          </p:cNvSpPr>
          <p:nvPr/>
        </p:nvSpPr>
        <p:spPr>
          <a:xfrm>
            <a:off x="5651500" y="1844675"/>
            <a:ext cx="3571875" cy="41433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ru-RU" sz="2400" b="1" baseline="30000" dirty="0" smtClean="0">
                <a:solidFill>
                  <a:schemeClr val="bg1"/>
                </a:solidFill>
              </a:rPr>
              <a:t>Дальнейшее применение</a:t>
            </a:r>
            <a:endParaRPr lang="ru-RU" sz="2400" b="1" baseline="30000" dirty="0">
              <a:solidFill>
                <a:schemeClr val="bg1"/>
              </a:solidFill>
            </a:endParaRPr>
          </a:p>
          <a:p>
            <a:pPr marL="0" indent="0" fontAlgn="auto">
              <a:spcAft>
                <a:spcPts val="0"/>
              </a:spcAft>
              <a:buFont typeface="Arial" pitchFamily="34" charset="0"/>
              <a:buNone/>
              <a:defRPr/>
            </a:pPr>
            <a:endParaRPr lang="ru-RU" sz="2400" b="1" baseline="30000" dirty="0">
              <a:solidFill>
                <a:schemeClr val="bg1"/>
              </a:solidFill>
              <a:latin typeface="+mj-lt"/>
            </a:endParaRPr>
          </a:p>
          <a:p>
            <a:pPr marL="0" indent="0" fontAlgn="auto">
              <a:spcAft>
                <a:spcPts val="0"/>
              </a:spcAft>
              <a:buFont typeface="Arial" pitchFamily="34" charset="0"/>
              <a:buNone/>
              <a:defRPr/>
            </a:pPr>
            <a:endParaRPr lang="ru-RU" sz="2000" b="1" baseline="30000" dirty="0">
              <a:solidFill>
                <a:schemeClr val="bg1"/>
              </a:solidFill>
              <a:latin typeface="Frutiger 45 Light" pitchFamily="34" charset="0"/>
            </a:endParaRPr>
          </a:p>
        </p:txBody>
      </p:sp>
      <p:pic>
        <p:nvPicPr>
          <p:cNvPr id="48132" name="12 Imagen"/>
          <p:cNvPicPr>
            <a:picLocks noChangeAspect="1"/>
          </p:cNvPicPr>
          <p:nvPr/>
        </p:nvPicPr>
        <p:blipFill>
          <a:blip r:embed="rId3" cstate="print"/>
          <a:srcRect/>
          <a:stretch>
            <a:fillRect/>
          </a:stretch>
        </p:blipFill>
        <p:spPr bwMode="auto">
          <a:xfrm>
            <a:off x="1595562" y="4921646"/>
            <a:ext cx="6267450" cy="1396578"/>
          </a:xfrm>
          <a:prstGeom prst="rect">
            <a:avLst/>
          </a:prstGeom>
          <a:noFill/>
          <a:ln w="9525">
            <a:noFill/>
            <a:miter lim="800000"/>
            <a:headEnd/>
            <a:tailEnd/>
          </a:ln>
        </p:spPr>
      </p:pic>
      <p:pic>
        <p:nvPicPr>
          <p:cNvPr id="48133" name="13 Imagen"/>
          <p:cNvPicPr>
            <a:picLocks noChangeAspect="1"/>
          </p:cNvPicPr>
          <p:nvPr/>
        </p:nvPicPr>
        <p:blipFill>
          <a:blip r:embed="rId4" cstate="print"/>
          <a:srcRect/>
          <a:stretch>
            <a:fillRect/>
          </a:stretch>
        </p:blipFill>
        <p:spPr bwMode="auto">
          <a:xfrm>
            <a:off x="1319337" y="4580334"/>
            <a:ext cx="6543675" cy="657225"/>
          </a:xfrm>
          <a:prstGeom prst="rect">
            <a:avLst/>
          </a:prstGeom>
          <a:noFill/>
          <a:ln w="9525">
            <a:noFill/>
            <a:miter lim="800000"/>
            <a:headEnd/>
            <a:tailEnd/>
          </a:ln>
        </p:spPr>
      </p:pic>
      <p:sp>
        <p:nvSpPr>
          <p:cNvPr id="23" name="22 Rectángulo"/>
          <p:cNvSpPr/>
          <p:nvPr/>
        </p:nvSpPr>
        <p:spPr>
          <a:xfrm>
            <a:off x="1595562" y="2718196"/>
            <a:ext cx="6264275" cy="2873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CL" dirty="0"/>
          </a:p>
        </p:txBody>
      </p:sp>
      <p:pic>
        <p:nvPicPr>
          <p:cNvPr id="48134" name="19 Imagen"/>
          <p:cNvPicPr>
            <a:picLocks noChangeAspect="1"/>
          </p:cNvPicPr>
          <p:nvPr/>
        </p:nvPicPr>
        <p:blipFill>
          <a:blip r:embed="rId4" cstate="print"/>
          <a:srcRect/>
          <a:stretch>
            <a:fillRect/>
          </a:stretch>
        </p:blipFill>
        <p:spPr bwMode="auto">
          <a:xfrm>
            <a:off x="1319337" y="2276872"/>
            <a:ext cx="6543675" cy="584994"/>
          </a:xfrm>
          <a:prstGeom prst="rect">
            <a:avLst/>
          </a:prstGeom>
          <a:noFill/>
          <a:ln w="9525">
            <a:noFill/>
            <a:miter lim="800000"/>
            <a:headEnd/>
            <a:tailEnd/>
          </a:ln>
        </p:spPr>
      </p:pic>
      <p:sp>
        <p:nvSpPr>
          <p:cNvPr id="48136" name="23 CuadroTexto"/>
          <p:cNvSpPr txBox="1">
            <a:spLocks noChangeArrowheads="1"/>
          </p:cNvSpPr>
          <p:nvPr/>
        </p:nvSpPr>
        <p:spPr bwMode="auto">
          <a:xfrm>
            <a:off x="1763837" y="2348880"/>
            <a:ext cx="6192539" cy="2000548"/>
          </a:xfrm>
          <a:prstGeom prst="rect">
            <a:avLst/>
          </a:prstGeom>
          <a:noFill/>
          <a:ln w="9525">
            <a:noFill/>
            <a:miter lim="800000"/>
            <a:headEnd/>
            <a:tailEnd/>
          </a:ln>
        </p:spPr>
        <p:txBody>
          <a:bodyPr wrap="square">
            <a:spAutoFit/>
          </a:bodyPr>
          <a:lstStyle/>
          <a:p>
            <a:r>
              <a:rPr lang="ru-RU" sz="1400" b="1" dirty="0">
                <a:latin typeface="+mj-lt"/>
              </a:rPr>
              <a:t>Полезно ли это знать при прыжках на "тарзанке</a:t>
            </a:r>
            <a:r>
              <a:rPr lang="ru-RU" sz="1400" b="1">
                <a:latin typeface="+mj-lt"/>
              </a:rPr>
              <a:t>"? </a:t>
            </a:r>
            <a:r>
              <a:rPr lang="en-US" sz="1400" b="1" smtClean="0">
                <a:latin typeface="+mj-lt"/>
              </a:rPr>
              <a:t/>
            </a:r>
            <a:br>
              <a:rPr lang="en-US" sz="1400" b="1" smtClean="0">
                <a:latin typeface="+mj-lt"/>
              </a:rPr>
            </a:br>
            <a:r>
              <a:rPr lang="ru-RU" sz="1400" b="1" smtClean="0">
                <a:latin typeface="+mj-lt"/>
              </a:rPr>
              <a:t>Проведите </a:t>
            </a:r>
            <a:r>
              <a:rPr lang="ru-RU" sz="1400" b="1" dirty="0">
                <a:latin typeface="+mj-lt"/>
              </a:rPr>
              <a:t>исследование, чтобы ответить.</a:t>
            </a:r>
          </a:p>
          <a:p>
            <a:pPr algn="just"/>
            <a:endParaRPr lang="ru-RU" sz="1050" dirty="0" smtClean="0">
              <a:latin typeface="Calibri" pitchFamily="34" charset="0"/>
            </a:endParaRPr>
          </a:p>
          <a:p>
            <a:r>
              <a:rPr lang="ru-RU" sz="1400" dirty="0">
                <a:latin typeface="+mj-lt"/>
              </a:rPr>
              <a:t>Учащиеся должны определить, что при прыжках на "тарзанке" рост и вес влияют на безопасность. Поэтому важно рассчитать силу, создаваемую канатом при растяжении. Учитель может помочь установить, что это есть проявление закона сохранения механической энергии, отметив, что скорость падения человека и вес влияют на удлинение каната "тарзанки", и введя таким образом понятие энергии упругости.</a:t>
            </a:r>
          </a:p>
        </p:txBody>
      </p:sp>
      <p:sp>
        <p:nvSpPr>
          <p:cNvPr id="13"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ru-RU" sz="2400" b="1" baseline="30000" dirty="0" smtClean="0">
                <a:solidFill>
                  <a:schemeClr val="bg1"/>
                </a:solidFill>
                <a:latin typeface="Calibri" pitchFamily="34" charset="0"/>
              </a:rPr>
              <a:t>Закон Гука</a:t>
            </a:r>
            <a:endParaRPr lang="ru-RU" sz="2400" b="1" baseline="30000" dirty="0">
              <a:solidFill>
                <a:schemeClr val="bg1"/>
              </a:solidFill>
              <a:latin typeface="Calibri" pitchFamily="34" charset="0"/>
            </a:endParaRPr>
          </a:p>
        </p:txBody>
      </p:sp>
      <p:sp>
        <p:nvSpPr>
          <p:cNvPr id="14"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ru-RU" sz="1000" dirty="0">
                <a:solidFill>
                  <a:schemeClr val="bg1">
                    <a:lumMod val="50000"/>
                  </a:schemeClr>
                </a:solidFill>
                <a:latin typeface="+mj-lt"/>
              </a:rPr>
              <a:t>Проведение различных измерений для изучения растяжения пружин</a:t>
            </a:r>
          </a:p>
        </p:txBody>
      </p:sp>
      <p:sp>
        <p:nvSpPr>
          <p:cNvPr id="15" name="26 CuadroTexto"/>
          <p:cNvSpPr txBox="1">
            <a:spLocks noChangeArrowheads="1"/>
          </p:cNvSpPr>
          <p:nvPr/>
        </p:nvSpPr>
        <p:spPr bwMode="auto">
          <a:xfrm>
            <a:off x="1803450" y="4717205"/>
            <a:ext cx="6051550" cy="1569660"/>
          </a:xfrm>
          <a:prstGeom prst="rect">
            <a:avLst/>
          </a:prstGeom>
          <a:noFill/>
          <a:ln w="9525">
            <a:noFill/>
            <a:miter lim="800000"/>
            <a:headEnd/>
            <a:tailEnd/>
          </a:ln>
        </p:spPr>
        <p:txBody>
          <a:bodyPr wrap="square">
            <a:spAutoFit/>
          </a:bodyPr>
          <a:lstStyle/>
          <a:p>
            <a:r>
              <a:rPr lang="ru-RU" sz="1400" b="1" dirty="0">
                <a:latin typeface="+mj-lt"/>
              </a:rPr>
              <a:t>Зная коэффициент, можно ли определить силу, приложенную к пружине, и удлинение? Для подтверждения ответа нарисуйте график силы.</a:t>
            </a:r>
          </a:p>
          <a:p>
            <a:endParaRPr lang="ru-RU" sz="1050" b="1" dirty="0">
              <a:latin typeface="Calibri" pitchFamily="34" charset="0"/>
            </a:endParaRPr>
          </a:p>
          <a:p>
            <a:r>
              <a:rPr lang="ru-RU" sz="1400" dirty="0">
                <a:latin typeface="+mj-lt"/>
              </a:rPr>
              <a:t>Учащиеся должны обосновать свой ответ с помощью графика, который показывает, что приложенная сила и сила пружины равны по модулю. Таким образом, воспользовавшись Законом Гука, они могут прийти к выводу, что пружину можно использовать в качестве динамометра.</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 name="4 Rectángulo redondeado"/>
          <p:cNvSpPr/>
          <p:nvPr/>
        </p:nvSpPr>
        <p:spPr>
          <a:xfrm>
            <a:off x="1403350" y="2636838"/>
            <a:ext cx="6005513" cy="1223962"/>
          </a:xfrm>
          <a:prstGeom prst="roundRect">
            <a:avLst/>
          </a:prstGeom>
          <a:solidFill>
            <a:schemeClr val="accent5">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fontAlgn="auto">
              <a:spcBef>
                <a:spcPts val="0"/>
              </a:spcBef>
              <a:spcAft>
                <a:spcPts val="0"/>
              </a:spcAft>
              <a:defRPr/>
            </a:pPr>
            <a:endParaRPr lang="es-CL" dirty="0"/>
          </a:p>
        </p:txBody>
      </p:sp>
      <p:sp>
        <p:nvSpPr>
          <p:cNvPr id="14339"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ru-RU" sz="2400" b="1" baseline="30000" dirty="0" smtClean="0">
                <a:solidFill>
                  <a:schemeClr val="bg1"/>
                </a:solidFill>
                <a:latin typeface="Calibri" pitchFamily="34" charset="0"/>
              </a:rPr>
              <a:t>Закон Гука</a:t>
            </a:r>
            <a:endParaRPr lang="ru-RU" sz="2400" b="1" baseline="30000" dirty="0">
              <a:solidFill>
                <a:schemeClr val="bg1"/>
              </a:solidFill>
              <a:latin typeface="Calibri" pitchFamily="34" charset="0"/>
            </a:endParaRPr>
          </a:p>
        </p:txBody>
      </p:sp>
      <p:sp>
        <p:nvSpPr>
          <p:cNvPr id="4" name="2 Subtítulo"/>
          <p:cNvSpPr txBox="1">
            <a:spLocks/>
          </p:cNvSpPr>
          <p:nvPr/>
        </p:nvSpPr>
        <p:spPr>
          <a:xfrm>
            <a:off x="5508104"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ru-RU" sz="2400" b="1" baseline="30000" dirty="0" smtClean="0">
                <a:solidFill>
                  <a:schemeClr val="bg1"/>
                </a:solidFill>
                <a:latin typeface="+mj-lt"/>
              </a:rPr>
              <a:t>Цель</a:t>
            </a:r>
            <a:endParaRPr lang="ru-RU" sz="2400" b="1" baseline="30000" dirty="0">
              <a:solidFill>
                <a:schemeClr val="bg1"/>
              </a:solidFill>
              <a:latin typeface="+mj-lt"/>
            </a:endParaRPr>
          </a:p>
          <a:p>
            <a:pPr marL="0" indent="0" fontAlgn="auto">
              <a:spcAft>
                <a:spcPts val="0"/>
              </a:spcAft>
              <a:buFont typeface="Arial" pitchFamily="34" charset="0"/>
              <a:buNone/>
              <a:defRPr/>
            </a:pPr>
            <a:endParaRPr lang="ru-RU" sz="2000" baseline="30000" dirty="0">
              <a:solidFill>
                <a:schemeClr val="bg1"/>
              </a:solidFill>
              <a:latin typeface="Frutiger 45 Light" pitchFamily="34" charset="0"/>
            </a:endParaRPr>
          </a:p>
        </p:txBody>
      </p:sp>
      <p:sp>
        <p:nvSpPr>
          <p:cNvPr id="14342" name="2 CuadroTexto"/>
          <p:cNvSpPr txBox="1">
            <a:spLocks noChangeArrowheads="1"/>
          </p:cNvSpPr>
          <p:nvPr/>
        </p:nvSpPr>
        <p:spPr bwMode="auto">
          <a:xfrm>
            <a:off x="1619250" y="2708275"/>
            <a:ext cx="5694363" cy="1077218"/>
          </a:xfrm>
          <a:prstGeom prst="rect">
            <a:avLst/>
          </a:prstGeom>
          <a:noFill/>
          <a:ln w="9525">
            <a:noFill/>
            <a:miter lim="800000"/>
            <a:headEnd/>
            <a:tailEnd/>
          </a:ln>
        </p:spPr>
        <p:txBody>
          <a:bodyPr>
            <a:spAutoFit/>
          </a:bodyPr>
          <a:lstStyle/>
          <a:p>
            <a:pPr algn="just"/>
            <a:r>
              <a:rPr lang="ru-RU" sz="1600" dirty="0">
                <a:solidFill>
                  <a:schemeClr val="bg1"/>
                </a:solidFill>
                <a:latin typeface="+mj-lt"/>
              </a:rPr>
              <a:t>Цель данной работы - исследовать изменение длины пружины, связанной с ней физической величины и возможных практических применений. Учащиеся выработают гипотезу и проверят ее с помощью датчика силы Dymo Labidisc.</a:t>
            </a:r>
          </a:p>
        </p:txBody>
      </p:sp>
      <p:sp>
        <p:nvSpPr>
          <p:cNvPr id="9"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ru-RU" sz="1000" dirty="0">
                <a:solidFill>
                  <a:schemeClr val="bg1">
                    <a:lumMod val="50000"/>
                  </a:schemeClr>
                </a:solidFill>
                <a:latin typeface="+mj-lt"/>
              </a:rPr>
              <a:t>Проведение различных измерений для изучения растяжения пружин</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3 CuadroTexto"/>
          <p:cNvSpPr txBox="1">
            <a:spLocks noChangeArrowheads="1"/>
          </p:cNvSpPr>
          <p:nvPr/>
        </p:nvSpPr>
        <p:spPr bwMode="auto">
          <a:xfrm>
            <a:off x="1346200" y="2693988"/>
            <a:ext cx="6538913" cy="1600438"/>
          </a:xfrm>
          <a:prstGeom prst="rect">
            <a:avLst/>
          </a:prstGeom>
          <a:noFill/>
          <a:ln w="9525">
            <a:noFill/>
            <a:miter lim="800000"/>
            <a:headEnd/>
            <a:tailEnd/>
          </a:ln>
        </p:spPr>
        <p:txBody>
          <a:bodyPr>
            <a:spAutoFit/>
          </a:bodyPr>
          <a:lstStyle/>
          <a:p>
            <a:r>
              <a:rPr lang="ru-RU" sz="1400" dirty="0" smtClean="0">
                <a:latin typeface="+mj-lt"/>
              </a:rPr>
              <a:t>Человек постоянно придумывает и создает новые механизмы и предметы. Для этого надо знать свойства материалов, например упругость. Упругими свойствами обладают многие материалы, которые встречаются нам в повседневной жизни. В частности, растягиваться и сжиматься могут пружины. Они используются во многих бытовых приборах.</a:t>
            </a:r>
            <a:r>
              <a:rPr lang="ru-RU" sz="1400" dirty="0" smtClean="0">
                <a:solidFill>
                  <a:srgbClr val="FF0000"/>
                </a:solidFill>
                <a:latin typeface="+mj-lt"/>
              </a:rPr>
              <a:t> </a:t>
            </a:r>
          </a:p>
          <a:p>
            <a:endParaRPr lang="ru-RU" sz="1400" dirty="0" smtClean="0">
              <a:solidFill>
                <a:srgbClr val="FF0000"/>
              </a:solidFill>
              <a:latin typeface="+mj-lt"/>
            </a:endParaRPr>
          </a:p>
          <a:p>
            <a:endParaRPr lang="ru-RU" sz="1400" dirty="0">
              <a:solidFill>
                <a:srgbClr val="FF0000"/>
              </a:solidFill>
              <a:latin typeface="+mj-lt"/>
            </a:endParaRPr>
          </a:p>
        </p:txBody>
      </p:sp>
      <p:sp>
        <p:nvSpPr>
          <p:cNvPr id="19" name="2 Subtítulo"/>
          <p:cNvSpPr txBox="1">
            <a:spLocks/>
          </p:cNvSpPr>
          <p:nvPr/>
        </p:nvSpPr>
        <p:spPr>
          <a:xfrm>
            <a:off x="5508104"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ru-RU" sz="2400" b="1" baseline="30000" dirty="0" smtClean="0">
                <a:solidFill>
                  <a:schemeClr val="bg1"/>
                </a:solidFill>
                <a:latin typeface="+mj-lt"/>
              </a:rPr>
              <a:t>Введение и теория</a:t>
            </a:r>
          </a:p>
          <a:p>
            <a:pPr marL="0" indent="0" fontAlgn="auto">
              <a:spcAft>
                <a:spcPts val="0"/>
              </a:spcAft>
              <a:buFont typeface="Arial" pitchFamily="34" charset="0"/>
              <a:buNone/>
              <a:defRPr/>
            </a:pPr>
            <a:endParaRPr lang="ru-RU" sz="2000" baseline="30000" dirty="0">
              <a:solidFill>
                <a:schemeClr val="bg1"/>
              </a:solidFill>
              <a:latin typeface="Frutiger 45 Light" pitchFamily="34" charset="0"/>
            </a:endParaRPr>
          </a:p>
        </p:txBody>
      </p:sp>
      <p:pic>
        <p:nvPicPr>
          <p:cNvPr id="15364" name="5 Imagen"/>
          <p:cNvPicPr>
            <a:picLocks noChangeAspect="1"/>
          </p:cNvPicPr>
          <p:nvPr/>
        </p:nvPicPr>
        <p:blipFill>
          <a:blip r:embed="rId2" cstate="print"/>
          <a:srcRect/>
          <a:stretch>
            <a:fillRect/>
          </a:stretch>
        </p:blipFill>
        <p:spPr bwMode="auto">
          <a:xfrm>
            <a:off x="1544638" y="4722813"/>
            <a:ext cx="6123706" cy="361950"/>
          </a:xfrm>
          <a:prstGeom prst="rect">
            <a:avLst/>
          </a:prstGeom>
          <a:noFill/>
          <a:ln w="9525">
            <a:noFill/>
            <a:miter lim="800000"/>
            <a:headEnd/>
            <a:tailEnd/>
          </a:ln>
        </p:spPr>
      </p:pic>
      <p:pic>
        <p:nvPicPr>
          <p:cNvPr id="15365" name="8 Imagen"/>
          <p:cNvPicPr>
            <a:picLocks noChangeAspect="1"/>
          </p:cNvPicPr>
          <p:nvPr/>
        </p:nvPicPr>
        <p:blipFill>
          <a:blip r:embed="rId3" cstate="print"/>
          <a:srcRect/>
          <a:stretch>
            <a:fillRect/>
          </a:stretch>
        </p:blipFill>
        <p:spPr bwMode="auto">
          <a:xfrm>
            <a:off x="1330325" y="4581525"/>
            <a:ext cx="428625" cy="438150"/>
          </a:xfrm>
          <a:prstGeom prst="rect">
            <a:avLst/>
          </a:prstGeom>
          <a:noFill/>
          <a:ln w="9525">
            <a:noFill/>
            <a:miter lim="800000"/>
            <a:headEnd/>
            <a:tailEnd/>
          </a:ln>
        </p:spPr>
      </p:pic>
      <p:sp>
        <p:nvSpPr>
          <p:cNvPr id="15366" name="9 CuadroTexto"/>
          <p:cNvSpPr txBox="1">
            <a:spLocks noChangeArrowheads="1"/>
          </p:cNvSpPr>
          <p:nvPr/>
        </p:nvSpPr>
        <p:spPr bwMode="auto">
          <a:xfrm>
            <a:off x="1763713" y="4724400"/>
            <a:ext cx="4734309" cy="307777"/>
          </a:xfrm>
          <a:prstGeom prst="rect">
            <a:avLst/>
          </a:prstGeom>
          <a:noFill/>
          <a:ln w="9525">
            <a:noFill/>
            <a:miter lim="800000"/>
            <a:headEnd/>
            <a:tailEnd/>
          </a:ln>
        </p:spPr>
        <p:txBody>
          <a:bodyPr wrap="none">
            <a:spAutoFit/>
          </a:bodyPr>
          <a:lstStyle/>
          <a:p>
            <a:r>
              <a:rPr lang="ru-RU" sz="1400" b="1" dirty="0">
                <a:latin typeface="+mj-lt"/>
              </a:rPr>
              <a:t>Какая главная особенность указывает на упругость материала?</a:t>
            </a:r>
          </a:p>
        </p:txBody>
      </p:sp>
      <p:sp>
        <p:nvSpPr>
          <p:cNvPr id="9"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ru-RU" sz="2400" b="1" baseline="30000" dirty="0" smtClean="0">
                <a:solidFill>
                  <a:schemeClr val="bg1"/>
                </a:solidFill>
                <a:latin typeface="Calibri" pitchFamily="34" charset="0"/>
              </a:rPr>
              <a:t>Закон Гука</a:t>
            </a:r>
            <a:endParaRPr lang="ru-RU" sz="2400" b="1" baseline="30000" dirty="0">
              <a:solidFill>
                <a:schemeClr val="bg1"/>
              </a:solidFill>
              <a:latin typeface="Calibri" pitchFamily="34" charset="0"/>
            </a:endParaRPr>
          </a:p>
        </p:txBody>
      </p:sp>
      <p:sp>
        <p:nvSpPr>
          <p:cNvPr id="10"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ru-RU" sz="1000" dirty="0">
                <a:solidFill>
                  <a:schemeClr val="bg1">
                    <a:lumMod val="50000"/>
                  </a:schemeClr>
                </a:solidFill>
                <a:latin typeface="+mj-lt"/>
              </a:rPr>
              <a:t>Проведение различных измерений для изучения растяжения пружин</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13 Imagen"/>
          <p:cNvPicPr>
            <a:picLocks noChangeAspect="1"/>
          </p:cNvPicPr>
          <p:nvPr/>
        </p:nvPicPr>
        <p:blipFill>
          <a:blip r:embed="rId2" cstate="print"/>
          <a:srcRect/>
          <a:stretch>
            <a:fillRect/>
          </a:stretch>
        </p:blipFill>
        <p:spPr bwMode="auto">
          <a:xfrm>
            <a:off x="1690688" y="2922588"/>
            <a:ext cx="6267450" cy="650875"/>
          </a:xfrm>
          <a:prstGeom prst="rect">
            <a:avLst/>
          </a:prstGeom>
          <a:noFill/>
          <a:ln w="9525">
            <a:noFill/>
            <a:miter lim="800000"/>
            <a:headEnd/>
            <a:tailEnd/>
          </a:ln>
        </p:spPr>
      </p:pic>
      <p:pic>
        <p:nvPicPr>
          <p:cNvPr id="16386" name="14 Imagen"/>
          <p:cNvPicPr>
            <a:picLocks noChangeAspect="1"/>
          </p:cNvPicPr>
          <p:nvPr/>
        </p:nvPicPr>
        <p:blipFill>
          <a:blip r:embed="rId3" cstate="print"/>
          <a:srcRect/>
          <a:stretch>
            <a:fillRect/>
          </a:stretch>
        </p:blipFill>
        <p:spPr bwMode="auto">
          <a:xfrm>
            <a:off x="1476375" y="2779713"/>
            <a:ext cx="428625" cy="438150"/>
          </a:xfrm>
          <a:prstGeom prst="rect">
            <a:avLst/>
          </a:prstGeom>
          <a:noFill/>
          <a:ln w="9525">
            <a:noFill/>
            <a:miter lim="800000"/>
            <a:headEnd/>
            <a:tailEnd/>
          </a:ln>
        </p:spPr>
      </p:pic>
      <p:pic>
        <p:nvPicPr>
          <p:cNvPr id="16388" name="17 Imagen"/>
          <p:cNvPicPr>
            <a:picLocks noChangeAspect="1"/>
          </p:cNvPicPr>
          <p:nvPr/>
        </p:nvPicPr>
        <p:blipFill>
          <a:blip r:embed="rId2" cstate="print"/>
          <a:srcRect/>
          <a:stretch>
            <a:fillRect/>
          </a:stretch>
        </p:blipFill>
        <p:spPr bwMode="auto">
          <a:xfrm>
            <a:off x="1690688" y="4648200"/>
            <a:ext cx="6267450" cy="436563"/>
          </a:xfrm>
          <a:prstGeom prst="rect">
            <a:avLst/>
          </a:prstGeom>
          <a:noFill/>
          <a:ln w="9525">
            <a:noFill/>
            <a:miter lim="800000"/>
            <a:headEnd/>
            <a:tailEnd/>
          </a:ln>
        </p:spPr>
      </p:pic>
      <p:pic>
        <p:nvPicPr>
          <p:cNvPr id="16389" name="18 Imagen"/>
          <p:cNvPicPr>
            <a:picLocks noChangeAspect="1"/>
          </p:cNvPicPr>
          <p:nvPr/>
        </p:nvPicPr>
        <p:blipFill>
          <a:blip r:embed="rId3" cstate="print"/>
          <a:srcRect/>
          <a:stretch>
            <a:fillRect/>
          </a:stretch>
        </p:blipFill>
        <p:spPr bwMode="auto">
          <a:xfrm>
            <a:off x="1476375" y="4506913"/>
            <a:ext cx="428625" cy="438150"/>
          </a:xfrm>
          <a:prstGeom prst="rect">
            <a:avLst/>
          </a:prstGeom>
          <a:noFill/>
          <a:ln w="9525">
            <a:noFill/>
            <a:miter lim="800000"/>
            <a:headEnd/>
            <a:tailEnd/>
          </a:ln>
        </p:spPr>
      </p:pic>
      <p:sp>
        <p:nvSpPr>
          <p:cNvPr id="16390" name="19 CuadroTexto"/>
          <p:cNvSpPr txBox="1">
            <a:spLocks noChangeArrowheads="1"/>
          </p:cNvSpPr>
          <p:nvPr/>
        </p:nvSpPr>
        <p:spPr bwMode="auto">
          <a:xfrm>
            <a:off x="1835150" y="4722813"/>
            <a:ext cx="6121400" cy="307777"/>
          </a:xfrm>
          <a:prstGeom prst="rect">
            <a:avLst/>
          </a:prstGeom>
          <a:noFill/>
          <a:ln w="9525">
            <a:noFill/>
            <a:miter lim="800000"/>
            <a:headEnd/>
            <a:tailEnd/>
          </a:ln>
        </p:spPr>
        <p:txBody>
          <a:bodyPr>
            <a:spAutoFit/>
          </a:bodyPr>
          <a:lstStyle/>
          <a:p>
            <a:r>
              <a:rPr lang="ru-RU" sz="1400" b="1" dirty="0">
                <a:latin typeface="+mj-lt"/>
              </a:rPr>
              <a:t>Какие параметры при этом нужно определить?</a:t>
            </a:r>
          </a:p>
        </p:txBody>
      </p:sp>
      <p:sp>
        <p:nvSpPr>
          <p:cNvPr id="23" name="2 Subtítulo"/>
          <p:cNvSpPr txBox="1">
            <a:spLocks/>
          </p:cNvSpPr>
          <p:nvPr/>
        </p:nvSpPr>
        <p:spPr>
          <a:xfrm>
            <a:off x="5508104"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ru-RU" sz="2400" b="1" baseline="30000" dirty="0" smtClean="0">
                <a:solidFill>
                  <a:schemeClr val="bg1"/>
                </a:solidFill>
                <a:latin typeface="+mj-lt"/>
              </a:rPr>
              <a:t>Введение и теория</a:t>
            </a:r>
          </a:p>
          <a:p>
            <a:pPr marL="0" indent="0" fontAlgn="auto">
              <a:spcAft>
                <a:spcPts val="0"/>
              </a:spcAft>
              <a:buFont typeface="Arial" pitchFamily="34" charset="0"/>
              <a:buNone/>
              <a:defRPr/>
            </a:pPr>
            <a:endParaRPr lang="ru-RU" sz="2000" baseline="30000" dirty="0">
              <a:solidFill>
                <a:schemeClr val="bg1"/>
              </a:solidFill>
              <a:latin typeface="Frutiger 45 Light" pitchFamily="34" charset="0"/>
            </a:endParaRPr>
          </a:p>
        </p:txBody>
      </p:sp>
      <p:sp>
        <p:nvSpPr>
          <p:cNvPr id="16392" name="24 CuadroTexto"/>
          <p:cNvSpPr txBox="1">
            <a:spLocks noChangeArrowheads="1"/>
          </p:cNvSpPr>
          <p:nvPr/>
        </p:nvSpPr>
        <p:spPr bwMode="auto">
          <a:xfrm>
            <a:off x="1835150" y="2997200"/>
            <a:ext cx="6049963" cy="523220"/>
          </a:xfrm>
          <a:prstGeom prst="rect">
            <a:avLst/>
          </a:prstGeom>
          <a:noFill/>
          <a:ln w="9525">
            <a:noFill/>
            <a:miter lim="800000"/>
            <a:headEnd/>
            <a:tailEnd/>
          </a:ln>
        </p:spPr>
        <p:txBody>
          <a:bodyPr>
            <a:spAutoFit/>
          </a:bodyPr>
          <a:lstStyle/>
          <a:p>
            <a:r>
              <a:rPr lang="ru-RU" sz="1400" b="1" dirty="0">
                <a:latin typeface="+mj-lt"/>
              </a:rPr>
              <a:t>Что нужно сделать, чтобы наблюдать упругие свойства объекта?</a:t>
            </a:r>
          </a:p>
        </p:txBody>
      </p:sp>
      <p:sp>
        <p:nvSpPr>
          <p:cNvPr id="11"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ru-RU" sz="2400" b="1" baseline="30000" dirty="0" smtClean="0">
                <a:solidFill>
                  <a:schemeClr val="bg1"/>
                </a:solidFill>
                <a:latin typeface="Calibri" pitchFamily="34" charset="0"/>
              </a:rPr>
              <a:t>Закон Гука</a:t>
            </a:r>
            <a:endParaRPr lang="ru-RU" sz="2400" b="1" baseline="30000" dirty="0">
              <a:solidFill>
                <a:schemeClr val="bg1"/>
              </a:solidFill>
              <a:latin typeface="Calibri" pitchFamily="34" charset="0"/>
            </a:endParaRPr>
          </a:p>
        </p:txBody>
      </p:sp>
      <p:sp>
        <p:nvSpPr>
          <p:cNvPr id="12"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ru-RU" sz="1000" dirty="0">
                <a:solidFill>
                  <a:schemeClr val="bg1">
                    <a:lumMod val="50000"/>
                  </a:schemeClr>
                </a:solidFill>
                <a:latin typeface="+mj-lt"/>
              </a:rPr>
              <a:t>Проведение различных измерений для изучения растяжения пружин</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811" name="8 Imagen"/>
          <p:cNvPicPr>
            <a:picLocks noChangeAspect="1"/>
          </p:cNvPicPr>
          <p:nvPr/>
        </p:nvPicPr>
        <p:blipFill>
          <a:blip r:embed="rId3" cstate="print"/>
          <a:srcRect/>
          <a:stretch>
            <a:fillRect/>
          </a:stretch>
        </p:blipFill>
        <p:spPr bwMode="auto">
          <a:xfrm>
            <a:off x="1411288" y="2420938"/>
            <a:ext cx="2800350" cy="323850"/>
          </a:xfrm>
          <a:prstGeom prst="rect">
            <a:avLst/>
          </a:prstGeom>
          <a:noFill/>
          <a:ln w="9525">
            <a:noFill/>
            <a:miter lim="800000"/>
            <a:headEnd/>
            <a:tailEnd/>
          </a:ln>
        </p:spPr>
      </p:pic>
      <p:sp>
        <p:nvSpPr>
          <p:cNvPr id="10" name="2 Subtítulo"/>
          <p:cNvSpPr txBox="1">
            <a:spLocks/>
          </p:cNvSpPr>
          <p:nvPr/>
        </p:nvSpPr>
        <p:spPr>
          <a:xfrm>
            <a:off x="1555750" y="2509838"/>
            <a:ext cx="1497013" cy="36036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ru-RU" sz="2400" b="1" baseline="30000" dirty="0" smtClean="0">
                <a:solidFill>
                  <a:schemeClr val="bg1"/>
                </a:solidFill>
                <a:latin typeface="+mj-lt"/>
              </a:rPr>
              <a:t>Теория </a:t>
            </a:r>
            <a:endParaRPr lang="ru-RU" sz="2400" b="1" baseline="30000" dirty="0">
              <a:solidFill>
                <a:schemeClr val="bg1"/>
              </a:solidFill>
              <a:latin typeface="+mj-lt"/>
            </a:endParaRPr>
          </a:p>
        </p:txBody>
      </p:sp>
      <p:sp>
        <p:nvSpPr>
          <p:cNvPr id="33813" name="11 CuadroTexto"/>
          <p:cNvSpPr txBox="1">
            <a:spLocks noChangeArrowheads="1"/>
          </p:cNvSpPr>
          <p:nvPr/>
        </p:nvSpPr>
        <p:spPr bwMode="auto">
          <a:xfrm>
            <a:off x="1476375" y="2997200"/>
            <a:ext cx="6192838" cy="1600438"/>
          </a:xfrm>
          <a:prstGeom prst="rect">
            <a:avLst/>
          </a:prstGeom>
          <a:noFill/>
          <a:ln w="9525">
            <a:noFill/>
            <a:miter lim="800000"/>
            <a:headEnd/>
            <a:tailEnd/>
          </a:ln>
        </p:spPr>
        <p:txBody>
          <a:bodyPr>
            <a:spAutoFit/>
          </a:bodyPr>
          <a:lstStyle/>
          <a:p>
            <a:pPr algn="just"/>
            <a:r>
              <a:rPr lang="ru-RU" sz="1400" dirty="0">
                <a:latin typeface="+mj-lt"/>
              </a:rPr>
              <a:t>Можно опытным путем доказать, что сила упругости пружины прямо пропорциональна изменению длины. Это соотношение соблюдается только до определенного изменения длины, которое называется пределом текучести. При превышении такого предела, деформация может стать постоянной, или может наступить разрушение. Сила упругости противодействует изменению, поэтому в уравнении присутствует знак минус:</a:t>
            </a:r>
          </a:p>
          <a:p>
            <a:endParaRPr lang="ru-RU" sz="1400" dirty="0">
              <a:latin typeface="Calibri" pitchFamily="34" charset="0"/>
            </a:endParaRPr>
          </a:p>
        </p:txBody>
      </p:sp>
      <p:sp>
        <p:nvSpPr>
          <p:cNvPr id="16" name="2 Subtítulo"/>
          <p:cNvSpPr txBox="1">
            <a:spLocks/>
          </p:cNvSpPr>
          <p:nvPr/>
        </p:nvSpPr>
        <p:spPr>
          <a:xfrm>
            <a:off x="5508104"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ru-RU" sz="2400" b="1" baseline="30000" dirty="0" smtClean="0">
                <a:solidFill>
                  <a:schemeClr val="bg1"/>
                </a:solidFill>
                <a:latin typeface="+mj-lt"/>
              </a:rPr>
              <a:t>Введение и теория</a:t>
            </a:r>
          </a:p>
          <a:p>
            <a:pPr marL="0" indent="0" fontAlgn="auto">
              <a:spcAft>
                <a:spcPts val="0"/>
              </a:spcAft>
              <a:buFont typeface="Arial" pitchFamily="34" charset="0"/>
              <a:buNone/>
              <a:defRPr/>
            </a:pPr>
            <a:endParaRPr lang="ru-RU" sz="2000" baseline="30000" dirty="0">
              <a:solidFill>
                <a:schemeClr val="bg1"/>
              </a:solidFill>
              <a:latin typeface="Frutiger 45 Light" pitchFamily="34" charset="0"/>
            </a:endParaRPr>
          </a:p>
        </p:txBody>
      </p:sp>
      <p:sp>
        <p:nvSpPr>
          <p:cNvPr id="33816" name="Text Box 8"/>
          <p:cNvSpPr txBox="1">
            <a:spLocks noChangeArrowheads="1"/>
          </p:cNvSpPr>
          <p:nvPr/>
        </p:nvSpPr>
        <p:spPr bwMode="auto">
          <a:xfrm>
            <a:off x="5568950" y="5294313"/>
            <a:ext cx="1444446" cy="342900"/>
          </a:xfrm>
          <a:prstGeom prst="rect">
            <a:avLst/>
          </a:prstGeom>
          <a:noFill/>
          <a:ln w="9525">
            <a:noFill/>
            <a:miter lim="800000"/>
            <a:headEnd/>
            <a:tailEnd/>
          </a:ln>
        </p:spPr>
        <p:txBody>
          <a:bodyPr/>
          <a:lstStyle/>
          <a:p>
            <a:r>
              <a:rPr lang="ru-RU" sz="1200" dirty="0">
                <a:latin typeface="+mj-lt"/>
              </a:rPr>
              <a:t>Растяжение</a:t>
            </a:r>
            <a:endParaRPr lang="ru-RU" dirty="0">
              <a:latin typeface="+mj-lt"/>
            </a:endParaRPr>
          </a:p>
        </p:txBody>
      </p:sp>
      <p:sp>
        <p:nvSpPr>
          <p:cNvPr id="33817" name="Line 9"/>
          <p:cNvSpPr>
            <a:spLocks noChangeShapeType="1"/>
          </p:cNvSpPr>
          <p:nvPr/>
        </p:nvSpPr>
        <p:spPr bwMode="auto">
          <a:xfrm flipV="1">
            <a:off x="4378325" y="5165725"/>
            <a:ext cx="284163" cy="495300"/>
          </a:xfrm>
          <a:prstGeom prst="line">
            <a:avLst/>
          </a:prstGeom>
          <a:noFill/>
          <a:ln w="9525">
            <a:solidFill>
              <a:srgbClr val="000000"/>
            </a:solidFill>
            <a:round/>
            <a:headEnd/>
            <a:tailEnd type="triangle" w="med" len="med"/>
          </a:ln>
        </p:spPr>
        <p:txBody>
          <a:bodyPr/>
          <a:lstStyle/>
          <a:p>
            <a:endParaRPr lang="en-US" dirty="0"/>
          </a:p>
        </p:txBody>
      </p:sp>
      <p:sp>
        <p:nvSpPr>
          <p:cNvPr id="33818" name="Text Box 10"/>
          <p:cNvSpPr txBox="1">
            <a:spLocks noChangeArrowheads="1"/>
          </p:cNvSpPr>
          <p:nvPr/>
        </p:nvSpPr>
        <p:spPr bwMode="auto">
          <a:xfrm>
            <a:off x="3633788" y="5661025"/>
            <a:ext cx="1276350" cy="457200"/>
          </a:xfrm>
          <a:prstGeom prst="rect">
            <a:avLst/>
          </a:prstGeom>
          <a:noFill/>
          <a:ln w="9525">
            <a:noFill/>
            <a:miter lim="800000"/>
            <a:headEnd/>
            <a:tailEnd/>
          </a:ln>
        </p:spPr>
        <p:txBody>
          <a:bodyPr/>
          <a:lstStyle/>
          <a:p>
            <a:pPr algn="ctr"/>
            <a:r>
              <a:rPr lang="ru-RU" sz="1200" dirty="0">
                <a:latin typeface="+mj-lt"/>
              </a:rPr>
              <a:t>Коэффициент упругости</a:t>
            </a:r>
          </a:p>
        </p:txBody>
      </p:sp>
      <p:sp>
        <p:nvSpPr>
          <p:cNvPr id="33819" name="Text Box 11"/>
          <p:cNvSpPr txBox="1">
            <a:spLocks noChangeArrowheads="1"/>
          </p:cNvSpPr>
          <p:nvPr/>
        </p:nvSpPr>
        <p:spPr bwMode="auto">
          <a:xfrm>
            <a:off x="2483768" y="4973638"/>
            <a:ext cx="1150020" cy="457200"/>
          </a:xfrm>
          <a:prstGeom prst="rect">
            <a:avLst/>
          </a:prstGeom>
          <a:noFill/>
          <a:ln w="9525">
            <a:noFill/>
            <a:miter lim="800000"/>
            <a:headEnd/>
            <a:tailEnd/>
          </a:ln>
        </p:spPr>
        <p:txBody>
          <a:bodyPr/>
          <a:lstStyle/>
          <a:p>
            <a:pPr algn="ctr"/>
            <a:r>
              <a:rPr lang="ru-RU" sz="1200" dirty="0">
                <a:latin typeface="+mj-lt"/>
              </a:rPr>
              <a:t>Сила упругости</a:t>
            </a:r>
          </a:p>
        </p:txBody>
      </p:sp>
      <p:sp>
        <p:nvSpPr>
          <p:cNvPr id="33820" name="Line 12"/>
          <p:cNvSpPr>
            <a:spLocks noChangeShapeType="1"/>
          </p:cNvSpPr>
          <p:nvPr/>
        </p:nvSpPr>
        <p:spPr bwMode="auto">
          <a:xfrm flipV="1">
            <a:off x="3481388" y="4940300"/>
            <a:ext cx="342900" cy="114300"/>
          </a:xfrm>
          <a:prstGeom prst="line">
            <a:avLst/>
          </a:prstGeom>
          <a:noFill/>
          <a:ln w="9525">
            <a:solidFill>
              <a:srgbClr val="000000"/>
            </a:solidFill>
            <a:round/>
            <a:headEnd/>
            <a:tailEnd type="triangle" w="med" len="med"/>
          </a:ln>
        </p:spPr>
        <p:txBody>
          <a:bodyPr/>
          <a:lstStyle/>
          <a:p>
            <a:endParaRPr lang="en-US" dirty="0"/>
          </a:p>
        </p:txBody>
      </p:sp>
      <p:sp>
        <p:nvSpPr>
          <p:cNvPr id="33821" name="Line 13"/>
          <p:cNvSpPr>
            <a:spLocks noChangeShapeType="1"/>
          </p:cNvSpPr>
          <p:nvPr/>
        </p:nvSpPr>
        <p:spPr bwMode="auto">
          <a:xfrm flipH="1" flipV="1">
            <a:off x="5208588" y="5156200"/>
            <a:ext cx="360362" cy="215900"/>
          </a:xfrm>
          <a:prstGeom prst="line">
            <a:avLst/>
          </a:prstGeom>
          <a:noFill/>
          <a:ln w="9525">
            <a:solidFill>
              <a:srgbClr val="000000"/>
            </a:solidFill>
            <a:round/>
            <a:headEnd/>
            <a:tailEnd type="triangle" w="med" len="med"/>
          </a:ln>
        </p:spPr>
        <p:txBody>
          <a:bodyPr/>
          <a:lstStyle/>
          <a:p>
            <a:endParaRPr lang="en-US" dirty="0"/>
          </a:p>
        </p:txBody>
      </p:sp>
      <p:sp>
        <p:nvSpPr>
          <p:cNvPr id="33822" name="Rectangle 1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dirty="0"/>
          </a:p>
        </p:txBody>
      </p:sp>
      <p:sp>
        <p:nvSpPr>
          <p:cNvPr id="33823" name="Rectangle 16"/>
          <p:cNvSpPr>
            <a:spLocks noChangeArrowheads="1"/>
          </p:cNvSpPr>
          <p:nvPr/>
        </p:nvSpPr>
        <p:spPr bwMode="auto">
          <a:xfrm>
            <a:off x="0" y="3314700"/>
            <a:ext cx="9144000" cy="0"/>
          </a:xfrm>
          <a:prstGeom prst="rect">
            <a:avLst/>
          </a:prstGeom>
          <a:noFill/>
          <a:ln w="9525">
            <a:noFill/>
            <a:miter lim="800000"/>
            <a:headEnd/>
            <a:tailEnd/>
          </a:ln>
        </p:spPr>
        <p:txBody>
          <a:bodyPr wrap="none" anchor="ctr">
            <a:spAutoFit/>
          </a:bodyPr>
          <a:lstStyle/>
          <a:p>
            <a:endParaRPr lang="en-US" dirty="0"/>
          </a:p>
        </p:txBody>
      </p:sp>
      <p:sp>
        <p:nvSpPr>
          <p:cNvPr id="33824" name="Rectangle 17"/>
          <p:cNvSpPr>
            <a:spLocks noChangeArrowheads="1"/>
          </p:cNvSpPr>
          <p:nvPr/>
        </p:nvSpPr>
        <p:spPr bwMode="auto">
          <a:xfrm>
            <a:off x="0" y="3338513"/>
            <a:ext cx="9144000" cy="0"/>
          </a:xfrm>
          <a:prstGeom prst="rect">
            <a:avLst/>
          </a:prstGeom>
          <a:noFill/>
          <a:ln w="9525">
            <a:noFill/>
            <a:miter lim="800000"/>
            <a:headEnd/>
            <a:tailEnd/>
          </a:ln>
        </p:spPr>
        <p:txBody>
          <a:bodyPr wrap="none" anchor="ctr">
            <a:spAutoFit/>
          </a:bodyPr>
          <a:lstStyle/>
          <a:p>
            <a:endParaRPr lang="en-US" dirty="0"/>
          </a:p>
        </p:txBody>
      </p:sp>
      <p:graphicFrame>
        <p:nvGraphicFramePr>
          <p:cNvPr id="33810" name="Object 18"/>
          <p:cNvGraphicFramePr>
            <a:graphicFrameLocks noChangeAspect="1"/>
          </p:cNvGraphicFramePr>
          <p:nvPr/>
        </p:nvGraphicFramePr>
        <p:xfrm>
          <a:off x="3779838" y="4724400"/>
          <a:ext cx="1584325" cy="449263"/>
        </p:xfrm>
        <a:graphic>
          <a:graphicData uri="http://schemas.openxmlformats.org/presentationml/2006/ole">
            <mc:AlternateContent xmlns:mc="http://schemas.openxmlformats.org/markup-compatibility/2006">
              <mc:Choice xmlns:v="urn:schemas-microsoft-com:vml" Requires="v">
                <p:oleObj spid="_x0000_s33826" name="Ecuación" r:id="rId4" imgW="634449" imgH="177646" progId="Equation.3">
                  <p:embed/>
                </p:oleObj>
              </mc:Choice>
              <mc:Fallback>
                <p:oleObj name="Ecuación" r:id="rId4" imgW="634449" imgH="177646" progId="Equation.3">
                  <p:embed/>
                  <p:pic>
                    <p:nvPicPr>
                      <p:cNvPr id="0" name="Picture 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9838" y="4724400"/>
                        <a:ext cx="1584325" cy="449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ru-RU" sz="2400" b="1" baseline="30000" dirty="0" smtClean="0">
                <a:solidFill>
                  <a:schemeClr val="bg1"/>
                </a:solidFill>
                <a:latin typeface="Calibri" pitchFamily="34" charset="0"/>
              </a:rPr>
              <a:t>Закон Гука</a:t>
            </a:r>
            <a:endParaRPr lang="ru-RU" sz="2400" b="1" baseline="30000" dirty="0">
              <a:solidFill>
                <a:schemeClr val="bg1"/>
              </a:solidFill>
              <a:latin typeface="Calibri" pitchFamily="34" charset="0"/>
            </a:endParaRPr>
          </a:p>
        </p:txBody>
      </p:sp>
      <p:sp>
        <p:nvSpPr>
          <p:cNvPr id="19"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ru-RU" sz="1000" dirty="0">
                <a:solidFill>
                  <a:schemeClr val="bg1">
                    <a:lumMod val="50000"/>
                  </a:schemeClr>
                </a:solidFill>
                <a:latin typeface="+mj-lt"/>
              </a:rPr>
              <a:t>Проведение различных измерений для изучения растяжения пружин</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66" name="11 CuadroTexto"/>
          <p:cNvSpPr txBox="1">
            <a:spLocks noChangeArrowheads="1"/>
          </p:cNvSpPr>
          <p:nvPr/>
        </p:nvSpPr>
        <p:spPr bwMode="auto">
          <a:xfrm>
            <a:off x="1403350" y="2565400"/>
            <a:ext cx="6337002" cy="954107"/>
          </a:xfrm>
          <a:prstGeom prst="rect">
            <a:avLst/>
          </a:prstGeom>
          <a:noFill/>
          <a:ln w="9525">
            <a:noFill/>
            <a:miter lim="800000"/>
            <a:headEnd/>
            <a:tailEnd/>
          </a:ln>
        </p:spPr>
        <p:txBody>
          <a:bodyPr wrap="square">
            <a:spAutoFit/>
          </a:bodyPr>
          <a:lstStyle/>
          <a:p>
            <a:pPr algn="just"/>
            <a:r>
              <a:rPr lang="ru-RU" sz="1400" dirty="0">
                <a:latin typeface="+mj-lt"/>
              </a:rPr>
              <a:t>Упругие свойства каждого объекта индивидуальны, поэтому коэффициент k различен. Растяжение может быть отрицательным (сжатие) или положительным. Помимо пружин, есть и другие упругие материалы, которые после деформации стремятся восстановить исходную форму.</a:t>
            </a:r>
            <a:endParaRPr lang="ru-RU" sz="1200" dirty="0">
              <a:latin typeface="+mj-lt"/>
            </a:endParaRPr>
          </a:p>
        </p:txBody>
      </p:sp>
      <p:sp>
        <p:nvSpPr>
          <p:cNvPr id="16" name="2 Subtítulo"/>
          <p:cNvSpPr txBox="1">
            <a:spLocks/>
          </p:cNvSpPr>
          <p:nvPr/>
        </p:nvSpPr>
        <p:spPr>
          <a:xfrm>
            <a:off x="5508104"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ru-RU" sz="2400" b="1" baseline="30000" dirty="0" smtClean="0">
                <a:solidFill>
                  <a:schemeClr val="bg1"/>
                </a:solidFill>
                <a:latin typeface="+mj-lt"/>
              </a:rPr>
              <a:t>Введение и теория</a:t>
            </a:r>
          </a:p>
          <a:p>
            <a:pPr marL="0" indent="0" fontAlgn="auto">
              <a:spcAft>
                <a:spcPts val="0"/>
              </a:spcAft>
              <a:buFont typeface="Arial" pitchFamily="34" charset="0"/>
              <a:buNone/>
              <a:defRPr/>
            </a:pPr>
            <a:endParaRPr lang="ru-RU" sz="2000" baseline="30000" dirty="0">
              <a:solidFill>
                <a:schemeClr val="bg1"/>
              </a:solidFill>
              <a:latin typeface="Frutiger 45 Light" pitchFamily="34" charset="0"/>
            </a:endParaRPr>
          </a:p>
        </p:txBody>
      </p:sp>
      <p:sp>
        <p:nvSpPr>
          <p:cNvPr id="35869" name="Rectangle 1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dirty="0"/>
          </a:p>
        </p:txBody>
      </p:sp>
      <p:sp>
        <p:nvSpPr>
          <p:cNvPr id="35870" name="Rectangle 16"/>
          <p:cNvSpPr>
            <a:spLocks noChangeArrowheads="1"/>
          </p:cNvSpPr>
          <p:nvPr/>
        </p:nvSpPr>
        <p:spPr bwMode="auto">
          <a:xfrm>
            <a:off x="0" y="3314700"/>
            <a:ext cx="9144000" cy="0"/>
          </a:xfrm>
          <a:prstGeom prst="rect">
            <a:avLst/>
          </a:prstGeom>
          <a:noFill/>
          <a:ln w="9525">
            <a:noFill/>
            <a:miter lim="800000"/>
            <a:headEnd/>
            <a:tailEnd/>
          </a:ln>
        </p:spPr>
        <p:txBody>
          <a:bodyPr wrap="none" anchor="ctr">
            <a:spAutoFit/>
          </a:bodyPr>
          <a:lstStyle/>
          <a:p>
            <a:endParaRPr lang="en-US" dirty="0"/>
          </a:p>
        </p:txBody>
      </p:sp>
      <p:sp>
        <p:nvSpPr>
          <p:cNvPr id="35871" name="Rectangle 2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dirty="0"/>
          </a:p>
        </p:txBody>
      </p:sp>
      <p:sp>
        <p:nvSpPr>
          <p:cNvPr id="35872" name="Rectangle 2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dirty="0"/>
          </a:p>
        </p:txBody>
      </p:sp>
      <p:graphicFrame>
        <p:nvGraphicFramePr>
          <p:cNvPr id="35865" name="Object 25"/>
          <p:cNvGraphicFramePr>
            <a:graphicFrameLocks noChangeAspect="1"/>
          </p:cNvGraphicFramePr>
          <p:nvPr/>
        </p:nvGraphicFramePr>
        <p:xfrm>
          <a:off x="2124075" y="4149725"/>
          <a:ext cx="1223963" cy="377825"/>
        </p:xfrm>
        <a:graphic>
          <a:graphicData uri="http://schemas.openxmlformats.org/presentationml/2006/ole">
            <mc:AlternateContent xmlns:mc="http://schemas.openxmlformats.org/markup-compatibility/2006">
              <mc:Choice xmlns:v="urn:schemas-microsoft-com:vml" Requires="v">
                <p:oleObj spid="_x0000_s35881" name="Ecuación" r:id="rId3" imgW="774364" imgH="241195" progId="Equation.3">
                  <p:embed/>
                </p:oleObj>
              </mc:Choice>
              <mc:Fallback>
                <p:oleObj name="Ecuación" r:id="rId3" imgW="774364" imgH="241195" progId="Equation.3">
                  <p:embed/>
                  <p:pic>
                    <p:nvPicPr>
                      <p:cNvPr id="0" name="Picture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4075" y="4149725"/>
                        <a:ext cx="1223963"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5873" name="Group 155"/>
          <p:cNvGrpSpPr>
            <a:grpSpLocks/>
          </p:cNvGrpSpPr>
          <p:nvPr/>
        </p:nvGrpSpPr>
        <p:grpSpPr bwMode="auto">
          <a:xfrm>
            <a:off x="3492500" y="4868863"/>
            <a:ext cx="874713" cy="1173162"/>
            <a:chOff x="2478" y="2284"/>
            <a:chExt cx="912" cy="1522"/>
          </a:xfrm>
        </p:grpSpPr>
        <p:sp>
          <p:nvSpPr>
            <p:cNvPr id="35949" name="Oval 29"/>
            <p:cNvSpPr>
              <a:spLocks noChangeArrowheads="1"/>
            </p:cNvSpPr>
            <p:nvPr/>
          </p:nvSpPr>
          <p:spPr bwMode="auto">
            <a:xfrm>
              <a:off x="2699" y="2341"/>
              <a:ext cx="680" cy="181"/>
            </a:xfrm>
            <a:prstGeom prst="ellipse">
              <a:avLst/>
            </a:prstGeom>
            <a:noFill/>
            <a:ln w="9525">
              <a:solidFill>
                <a:schemeClr val="tx1"/>
              </a:solidFill>
              <a:round/>
              <a:headEnd/>
              <a:tailEnd/>
            </a:ln>
          </p:spPr>
          <p:txBody>
            <a:bodyPr wrap="none" anchor="ctr"/>
            <a:lstStyle/>
            <a:p>
              <a:endParaRPr lang="en-US" dirty="0"/>
            </a:p>
          </p:txBody>
        </p:sp>
        <p:sp>
          <p:nvSpPr>
            <p:cNvPr id="35950" name="Freeform 37"/>
            <p:cNvSpPr>
              <a:spLocks/>
            </p:cNvSpPr>
            <p:nvPr/>
          </p:nvSpPr>
          <p:spPr bwMode="auto">
            <a:xfrm>
              <a:off x="2724" y="2409"/>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51" name="Freeform 38"/>
            <p:cNvSpPr>
              <a:spLocks/>
            </p:cNvSpPr>
            <p:nvPr/>
          </p:nvSpPr>
          <p:spPr bwMode="auto">
            <a:xfrm>
              <a:off x="2709" y="2284"/>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52" name="Oval 68"/>
            <p:cNvSpPr>
              <a:spLocks noChangeArrowheads="1"/>
            </p:cNvSpPr>
            <p:nvPr/>
          </p:nvSpPr>
          <p:spPr bwMode="auto">
            <a:xfrm>
              <a:off x="2693" y="2395"/>
              <a:ext cx="680" cy="181"/>
            </a:xfrm>
            <a:prstGeom prst="ellipse">
              <a:avLst/>
            </a:prstGeom>
            <a:noFill/>
            <a:ln w="9525">
              <a:solidFill>
                <a:schemeClr val="tx1"/>
              </a:solidFill>
              <a:round/>
              <a:headEnd/>
              <a:tailEnd/>
            </a:ln>
          </p:spPr>
          <p:txBody>
            <a:bodyPr wrap="none" anchor="ctr"/>
            <a:lstStyle/>
            <a:p>
              <a:endParaRPr lang="en-US" dirty="0"/>
            </a:p>
          </p:txBody>
        </p:sp>
        <p:sp>
          <p:nvSpPr>
            <p:cNvPr id="35953" name="Freeform 69"/>
            <p:cNvSpPr>
              <a:spLocks/>
            </p:cNvSpPr>
            <p:nvPr/>
          </p:nvSpPr>
          <p:spPr bwMode="auto">
            <a:xfrm>
              <a:off x="2718" y="2463"/>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54" name="Freeform 70"/>
            <p:cNvSpPr>
              <a:spLocks/>
            </p:cNvSpPr>
            <p:nvPr/>
          </p:nvSpPr>
          <p:spPr bwMode="auto">
            <a:xfrm>
              <a:off x="2703" y="2338"/>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55" name="Oval 71"/>
            <p:cNvSpPr>
              <a:spLocks noChangeArrowheads="1"/>
            </p:cNvSpPr>
            <p:nvPr/>
          </p:nvSpPr>
          <p:spPr bwMode="auto">
            <a:xfrm>
              <a:off x="2688" y="2444"/>
              <a:ext cx="680" cy="181"/>
            </a:xfrm>
            <a:prstGeom prst="ellipse">
              <a:avLst/>
            </a:prstGeom>
            <a:noFill/>
            <a:ln w="9525">
              <a:solidFill>
                <a:schemeClr val="tx1"/>
              </a:solidFill>
              <a:round/>
              <a:headEnd/>
              <a:tailEnd/>
            </a:ln>
          </p:spPr>
          <p:txBody>
            <a:bodyPr wrap="none" anchor="ctr"/>
            <a:lstStyle/>
            <a:p>
              <a:endParaRPr lang="en-US" dirty="0"/>
            </a:p>
          </p:txBody>
        </p:sp>
        <p:sp>
          <p:nvSpPr>
            <p:cNvPr id="35956" name="Freeform 72"/>
            <p:cNvSpPr>
              <a:spLocks/>
            </p:cNvSpPr>
            <p:nvPr/>
          </p:nvSpPr>
          <p:spPr bwMode="auto">
            <a:xfrm>
              <a:off x="2713" y="2512"/>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57" name="Freeform 73"/>
            <p:cNvSpPr>
              <a:spLocks/>
            </p:cNvSpPr>
            <p:nvPr/>
          </p:nvSpPr>
          <p:spPr bwMode="auto">
            <a:xfrm>
              <a:off x="2698" y="2387"/>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58" name="Oval 74"/>
            <p:cNvSpPr>
              <a:spLocks noChangeArrowheads="1"/>
            </p:cNvSpPr>
            <p:nvPr/>
          </p:nvSpPr>
          <p:spPr bwMode="auto">
            <a:xfrm>
              <a:off x="2674" y="2498"/>
              <a:ext cx="680" cy="181"/>
            </a:xfrm>
            <a:prstGeom prst="ellipse">
              <a:avLst/>
            </a:prstGeom>
            <a:noFill/>
            <a:ln w="9525">
              <a:solidFill>
                <a:schemeClr val="tx1"/>
              </a:solidFill>
              <a:round/>
              <a:headEnd/>
              <a:tailEnd/>
            </a:ln>
          </p:spPr>
          <p:txBody>
            <a:bodyPr wrap="none" anchor="ctr"/>
            <a:lstStyle/>
            <a:p>
              <a:endParaRPr lang="en-US" dirty="0"/>
            </a:p>
          </p:txBody>
        </p:sp>
        <p:sp>
          <p:nvSpPr>
            <p:cNvPr id="35959" name="Freeform 75"/>
            <p:cNvSpPr>
              <a:spLocks/>
            </p:cNvSpPr>
            <p:nvPr/>
          </p:nvSpPr>
          <p:spPr bwMode="auto">
            <a:xfrm>
              <a:off x="2699" y="2566"/>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60" name="Freeform 76"/>
            <p:cNvSpPr>
              <a:spLocks/>
            </p:cNvSpPr>
            <p:nvPr/>
          </p:nvSpPr>
          <p:spPr bwMode="auto">
            <a:xfrm>
              <a:off x="2684" y="2441"/>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61" name="Oval 77"/>
            <p:cNvSpPr>
              <a:spLocks noChangeArrowheads="1"/>
            </p:cNvSpPr>
            <p:nvPr/>
          </p:nvSpPr>
          <p:spPr bwMode="auto">
            <a:xfrm>
              <a:off x="2668" y="2554"/>
              <a:ext cx="680" cy="181"/>
            </a:xfrm>
            <a:prstGeom prst="ellipse">
              <a:avLst/>
            </a:prstGeom>
            <a:noFill/>
            <a:ln w="9525">
              <a:solidFill>
                <a:schemeClr val="tx1"/>
              </a:solidFill>
              <a:round/>
              <a:headEnd/>
              <a:tailEnd/>
            </a:ln>
          </p:spPr>
          <p:txBody>
            <a:bodyPr wrap="none" anchor="ctr"/>
            <a:lstStyle/>
            <a:p>
              <a:endParaRPr lang="en-US" dirty="0"/>
            </a:p>
          </p:txBody>
        </p:sp>
        <p:sp>
          <p:nvSpPr>
            <p:cNvPr id="35962" name="Freeform 78"/>
            <p:cNvSpPr>
              <a:spLocks/>
            </p:cNvSpPr>
            <p:nvPr/>
          </p:nvSpPr>
          <p:spPr bwMode="auto">
            <a:xfrm>
              <a:off x="2693" y="2622"/>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63" name="Freeform 79"/>
            <p:cNvSpPr>
              <a:spLocks/>
            </p:cNvSpPr>
            <p:nvPr/>
          </p:nvSpPr>
          <p:spPr bwMode="auto">
            <a:xfrm>
              <a:off x="2678" y="2497"/>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64" name="Oval 80"/>
            <p:cNvSpPr>
              <a:spLocks noChangeArrowheads="1"/>
            </p:cNvSpPr>
            <p:nvPr/>
          </p:nvSpPr>
          <p:spPr bwMode="auto">
            <a:xfrm>
              <a:off x="2653" y="2619"/>
              <a:ext cx="680" cy="181"/>
            </a:xfrm>
            <a:prstGeom prst="ellipse">
              <a:avLst/>
            </a:prstGeom>
            <a:noFill/>
            <a:ln w="9525">
              <a:solidFill>
                <a:schemeClr val="tx1"/>
              </a:solidFill>
              <a:round/>
              <a:headEnd/>
              <a:tailEnd/>
            </a:ln>
          </p:spPr>
          <p:txBody>
            <a:bodyPr wrap="none" anchor="ctr"/>
            <a:lstStyle/>
            <a:p>
              <a:endParaRPr lang="en-US" dirty="0"/>
            </a:p>
          </p:txBody>
        </p:sp>
        <p:sp>
          <p:nvSpPr>
            <p:cNvPr id="35965" name="Freeform 81"/>
            <p:cNvSpPr>
              <a:spLocks/>
            </p:cNvSpPr>
            <p:nvPr/>
          </p:nvSpPr>
          <p:spPr bwMode="auto">
            <a:xfrm>
              <a:off x="2678" y="2687"/>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66" name="Freeform 82"/>
            <p:cNvSpPr>
              <a:spLocks/>
            </p:cNvSpPr>
            <p:nvPr/>
          </p:nvSpPr>
          <p:spPr bwMode="auto">
            <a:xfrm>
              <a:off x="2663" y="2562"/>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67" name="Oval 83"/>
            <p:cNvSpPr>
              <a:spLocks noChangeArrowheads="1"/>
            </p:cNvSpPr>
            <p:nvPr/>
          </p:nvSpPr>
          <p:spPr bwMode="auto">
            <a:xfrm>
              <a:off x="2642" y="2678"/>
              <a:ext cx="680" cy="181"/>
            </a:xfrm>
            <a:prstGeom prst="ellipse">
              <a:avLst/>
            </a:prstGeom>
            <a:noFill/>
            <a:ln w="9525">
              <a:solidFill>
                <a:schemeClr val="tx1"/>
              </a:solidFill>
              <a:round/>
              <a:headEnd/>
              <a:tailEnd/>
            </a:ln>
          </p:spPr>
          <p:txBody>
            <a:bodyPr wrap="none" anchor="ctr"/>
            <a:lstStyle/>
            <a:p>
              <a:endParaRPr lang="en-US" dirty="0"/>
            </a:p>
          </p:txBody>
        </p:sp>
        <p:sp>
          <p:nvSpPr>
            <p:cNvPr id="35968" name="Freeform 84"/>
            <p:cNvSpPr>
              <a:spLocks/>
            </p:cNvSpPr>
            <p:nvPr/>
          </p:nvSpPr>
          <p:spPr bwMode="auto">
            <a:xfrm>
              <a:off x="2667" y="2746"/>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69" name="Freeform 85"/>
            <p:cNvSpPr>
              <a:spLocks/>
            </p:cNvSpPr>
            <p:nvPr/>
          </p:nvSpPr>
          <p:spPr bwMode="auto">
            <a:xfrm>
              <a:off x="2652" y="2621"/>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70" name="Oval 86"/>
            <p:cNvSpPr>
              <a:spLocks noChangeArrowheads="1"/>
            </p:cNvSpPr>
            <p:nvPr/>
          </p:nvSpPr>
          <p:spPr bwMode="auto">
            <a:xfrm>
              <a:off x="2636" y="2732"/>
              <a:ext cx="680" cy="181"/>
            </a:xfrm>
            <a:prstGeom prst="ellipse">
              <a:avLst/>
            </a:prstGeom>
            <a:noFill/>
            <a:ln w="9525">
              <a:solidFill>
                <a:schemeClr val="tx1"/>
              </a:solidFill>
              <a:round/>
              <a:headEnd/>
              <a:tailEnd/>
            </a:ln>
          </p:spPr>
          <p:txBody>
            <a:bodyPr wrap="none" anchor="ctr"/>
            <a:lstStyle/>
            <a:p>
              <a:endParaRPr lang="en-US" dirty="0"/>
            </a:p>
          </p:txBody>
        </p:sp>
        <p:sp>
          <p:nvSpPr>
            <p:cNvPr id="35971" name="Freeform 87"/>
            <p:cNvSpPr>
              <a:spLocks/>
            </p:cNvSpPr>
            <p:nvPr/>
          </p:nvSpPr>
          <p:spPr bwMode="auto">
            <a:xfrm>
              <a:off x="2661" y="2800"/>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72" name="Freeform 88"/>
            <p:cNvSpPr>
              <a:spLocks/>
            </p:cNvSpPr>
            <p:nvPr/>
          </p:nvSpPr>
          <p:spPr bwMode="auto">
            <a:xfrm>
              <a:off x="2646" y="2675"/>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73" name="Oval 89"/>
            <p:cNvSpPr>
              <a:spLocks noChangeArrowheads="1"/>
            </p:cNvSpPr>
            <p:nvPr/>
          </p:nvSpPr>
          <p:spPr bwMode="auto">
            <a:xfrm>
              <a:off x="2631" y="2781"/>
              <a:ext cx="680" cy="181"/>
            </a:xfrm>
            <a:prstGeom prst="ellipse">
              <a:avLst/>
            </a:prstGeom>
            <a:noFill/>
            <a:ln w="9525">
              <a:solidFill>
                <a:schemeClr val="tx1"/>
              </a:solidFill>
              <a:round/>
              <a:headEnd/>
              <a:tailEnd/>
            </a:ln>
          </p:spPr>
          <p:txBody>
            <a:bodyPr wrap="none" anchor="ctr"/>
            <a:lstStyle/>
            <a:p>
              <a:endParaRPr lang="en-US" dirty="0"/>
            </a:p>
          </p:txBody>
        </p:sp>
        <p:sp>
          <p:nvSpPr>
            <p:cNvPr id="35974" name="Freeform 90"/>
            <p:cNvSpPr>
              <a:spLocks/>
            </p:cNvSpPr>
            <p:nvPr/>
          </p:nvSpPr>
          <p:spPr bwMode="auto">
            <a:xfrm>
              <a:off x="2656" y="2849"/>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75" name="Freeform 91"/>
            <p:cNvSpPr>
              <a:spLocks/>
            </p:cNvSpPr>
            <p:nvPr/>
          </p:nvSpPr>
          <p:spPr bwMode="auto">
            <a:xfrm>
              <a:off x="2641" y="2724"/>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76" name="Oval 92"/>
            <p:cNvSpPr>
              <a:spLocks noChangeArrowheads="1"/>
            </p:cNvSpPr>
            <p:nvPr/>
          </p:nvSpPr>
          <p:spPr bwMode="auto">
            <a:xfrm>
              <a:off x="2617" y="2835"/>
              <a:ext cx="680" cy="181"/>
            </a:xfrm>
            <a:prstGeom prst="ellipse">
              <a:avLst/>
            </a:prstGeom>
            <a:noFill/>
            <a:ln w="9525">
              <a:solidFill>
                <a:schemeClr val="tx1"/>
              </a:solidFill>
              <a:round/>
              <a:headEnd/>
              <a:tailEnd/>
            </a:ln>
          </p:spPr>
          <p:txBody>
            <a:bodyPr wrap="none" anchor="ctr"/>
            <a:lstStyle/>
            <a:p>
              <a:endParaRPr lang="en-US" dirty="0"/>
            </a:p>
          </p:txBody>
        </p:sp>
        <p:sp>
          <p:nvSpPr>
            <p:cNvPr id="35977" name="Freeform 93"/>
            <p:cNvSpPr>
              <a:spLocks/>
            </p:cNvSpPr>
            <p:nvPr/>
          </p:nvSpPr>
          <p:spPr bwMode="auto">
            <a:xfrm>
              <a:off x="2642" y="2903"/>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78" name="Freeform 94"/>
            <p:cNvSpPr>
              <a:spLocks/>
            </p:cNvSpPr>
            <p:nvPr/>
          </p:nvSpPr>
          <p:spPr bwMode="auto">
            <a:xfrm>
              <a:off x="2627" y="2778"/>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79" name="Oval 95"/>
            <p:cNvSpPr>
              <a:spLocks noChangeArrowheads="1"/>
            </p:cNvSpPr>
            <p:nvPr/>
          </p:nvSpPr>
          <p:spPr bwMode="auto">
            <a:xfrm>
              <a:off x="2611" y="2891"/>
              <a:ext cx="680" cy="181"/>
            </a:xfrm>
            <a:prstGeom prst="ellipse">
              <a:avLst/>
            </a:prstGeom>
            <a:noFill/>
            <a:ln w="9525">
              <a:solidFill>
                <a:schemeClr val="tx1"/>
              </a:solidFill>
              <a:round/>
              <a:headEnd/>
              <a:tailEnd/>
            </a:ln>
          </p:spPr>
          <p:txBody>
            <a:bodyPr wrap="none" anchor="ctr"/>
            <a:lstStyle/>
            <a:p>
              <a:endParaRPr lang="en-US" dirty="0"/>
            </a:p>
          </p:txBody>
        </p:sp>
        <p:sp>
          <p:nvSpPr>
            <p:cNvPr id="35980" name="Freeform 96"/>
            <p:cNvSpPr>
              <a:spLocks/>
            </p:cNvSpPr>
            <p:nvPr/>
          </p:nvSpPr>
          <p:spPr bwMode="auto">
            <a:xfrm>
              <a:off x="2636" y="2959"/>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81" name="Freeform 97"/>
            <p:cNvSpPr>
              <a:spLocks/>
            </p:cNvSpPr>
            <p:nvPr/>
          </p:nvSpPr>
          <p:spPr bwMode="auto">
            <a:xfrm>
              <a:off x="2621" y="2834"/>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82" name="Oval 98"/>
            <p:cNvSpPr>
              <a:spLocks noChangeArrowheads="1"/>
            </p:cNvSpPr>
            <p:nvPr/>
          </p:nvSpPr>
          <p:spPr bwMode="auto">
            <a:xfrm>
              <a:off x="2596" y="2956"/>
              <a:ext cx="680" cy="181"/>
            </a:xfrm>
            <a:prstGeom prst="ellipse">
              <a:avLst/>
            </a:prstGeom>
            <a:noFill/>
            <a:ln w="9525">
              <a:solidFill>
                <a:schemeClr val="tx1"/>
              </a:solidFill>
              <a:round/>
              <a:headEnd/>
              <a:tailEnd/>
            </a:ln>
          </p:spPr>
          <p:txBody>
            <a:bodyPr wrap="none" anchor="ctr"/>
            <a:lstStyle/>
            <a:p>
              <a:endParaRPr lang="en-US" dirty="0"/>
            </a:p>
          </p:txBody>
        </p:sp>
        <p:sp>
          <p:nvSpPr>
            <p:cNvPr id="35983" name="Freeform 99"/>
            <p:cNvSpPr>
              <a:spLocks/>
            </p:cNvSpPr>
            <p:nvPr/>
          </p:nvSpPr>
          <p:spPr bwMode="auto">
            <a:xfrm>
              <a:off x="2621" y="3024"/>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84" name="Freeform 100"/>
            <p:cNvSpPr>
              <a:spLocks/>
            </p:cNvSpPr>
            <p:nvPr/>
          </p:nvSpPr>
          <p:spPr bwMode="auto">
            <a:xfrm>
              <a:off x="2606" y="2899"/>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85" name="Oval 119"/>
            <p:cNvSpPr>
              <a:spLocks noChangeArrowheads="1"/>
            </p:cNvSpPr>
            <p:nvPr/>
          </p:nvSpPr>
          <p:spPr bwMode="auto">
            <a:xfrm>
              <a:off x="2581" y="3010"/>
              <a:ext cx="680" cy="181"/>
            </a:xfrm>
            <a:prstGeom prst="ellipse">
              <a:avLst/>
            </a:prstGeom>
            <a:noFill/>
            <a:ln w="9525">
              <a:solidFill>
                <a:schemeClr val="tx1"/>
              </a:solidFill>
              <a:round/>
              <a:headEnd/>
              <a:tailEnd/>
            </a:ln>
          </p:spPr>
          <p:txBody>
            <a:bodyPr wrap="none" anchor="ctr"/>
            <a:lstStyle/>
            <a:p>
              <a:endParaRPr lang="en-US" dirty="0"/>
            </a:p>
          </p:txBody>
        </p:sp>
        <p:sp>
          <p:nvSpPr>
            <p:cNvPr id="35986" name="Freeform 120"/>
            <p:cNvSpPr>
              <a:spLocks/>
            </p:cNvSpPr>
            <p:nvPr/>
          </p:nvSpPr>
          <p:spPr bwMode="auto">
            <a:xfrm>
              <a:off x="2606" y="3078"/>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87" name="Freeform 121"/>
            <p:cNvSpPr>
              <a:spLocks/>
            </p:cNvSpPr>
            <p:nvPr/>
          </p:nvSpPr>
          <p:spPr bwMode="auto">
            <a:xfrm>
              <a:off x="2591" y="2953"/>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88" name="Oval 122"/>
            <p:cNvSpPr>
              <a:spLocks noChangeArrowheads="1"/>
            </p:cNvSpPr>
            <p:nvPr/>
          </p:nvSpPr>
          <p:spPr bwMode="auto">
            <a:xfrm>
              <a:off x="2575" y="3064"/>
              <a:ext cx="680" cy="181"/>
            </a:xfrm>
            <a:prstGeom prst="ellipse">
              <a:avLst/>
            </a:prstGeom>
            <a:noFill/>
            <a:ln w="9525">
              <a:solidFill>
                <a:schemeClr val="tx1"/>
              </a:solidFill>
              <a:round/>
              <a:headEnd/>
              <a:tailEnd/>
            </a:ln>
          </p:spPr>
          <p:txBody>
            <a:bodyPr wrap="none" anchor="ctr"/>
            <a:lstStyle/>
            <a:p>
              <a:endParaRPr lang="en-US" dirty="0"/>
            </a:p>
          </p:txBody>
        </p:sp>
        <p:sp>
          <p:nvSpPr>
            <p:cNvPr id="35989" name="Freeform 123"/>
            <p:cNvSpPr>
              <a:spLocks/>
            </p:cNvSpPr>
            <p:nvPr/>
          </p:nvSpPr>
          <p:spPr bwMode="auto">
            <a:xfrm>
              <a:off x="2600" y="3132"/>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90" name="Freeform 124"/>
            <p:cNvSpPr>
              <a:spLocks/>
            </p:cNvSpPr>
            <p:nvPr/>
          </p:nvSpPr>
          <p:spPr bwMode="auto">
            <a:xfrm>
              <a:off x="2585" y="3007"/>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91" name="Oval 125"/>
            <p:cNvSpPr>
              <a:spLocks noChangeArrowheads="1"/>
            </p:cNvSpPr>
            <p:nvPr/>
          </p:nvSpPr>
          <p:spPr bwMode="auto">
            <a:xfrm>
              <a:off x="2570" y="3113"/>
              <a:ext cx="680" cy="181"/>
            </a:xfrm>
            <a:prstGeom prst="ellipse">
              <a:avLst/>
            </a:prstGeom>
            <a:noFill/>
            <a:ln w="9525">
              <a:solidFill>
                <a:schemeClr val="tx1"/>
              </a:solidFill>
              <a:round/>
              <a:headEnd/>
              <a:tailEnd/>
            </a:ln>
          </p:spPr>
          <p:txBody>
            <a:bodyPr wrap="none" anchor="ctr"/>
            <a:lstStyle/>
            <a:p>
              <a:endParaRPr lang="en-US" dirty="0"/>
            </a:p>
          </p:txBody>
        </p:sp>
        <p:sp>
          <p:nvSpPr>
            <p:cNvPr id="35992" name="Freeform 126"/>
            <p:cNvSpPr>
              <a:spLocks/>
            </p:cNvSpPr>
            <p:nvPr/>
          </p:nvSpPr>
          <p:spPr bwMode="auto">
            <a:xfrm>
              <a:off x="2595" y="3181"/>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93" name="Freeform 127"/>
            <p:cNvSpPr>
              <a:spLocks/>
            </p:cNvSpPr>
            <p:nvPr/>
          </p:nvSpPr>
          <p:spPr bwMode="auto">
            <a:xfrm>
              <a:off x="2580" y="3056"/>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94" name="Oval 128"/>
            <p:cNvSpPr>
              <a:spLocks noChangeArrowheads="1"/>
            </p:cNvSpPr>
            <p:nvPr/>
          </p:nvSpPr>
          <p:spPr bwMode="auto">
            <a:xfrm>
              <a:off x="2556" y="3167"/>
              <a:ext cx="680" cy="181"/>
            </a:xfrm>
            <a:prstGeom prst="ellipse">
              <a:avLst/>
            </a:prstGeom>
            <a:noFill/>
            <a:ln w="9525">
              <a:solidFill>
                <a:schemeClr val="tx1"/>
              </a:solidFill>
              <a:round/>
              <a:headEnd/>
              <a:tailEnd/>
            </a:ln>
          </p:spPr>
          <p:txBody>
            <a:bodyPr wrap="none" anchor="ctr"/>
            <a:lstStyle/>
            <a:p>
              <a:endParaRPr lang="en-US" dirty="0"/>
            </a:p>
          </p:txBody>
        </p:sp>
        <p:sp>
          <p:nvSpPr>
            <p:cNvPr id="35995" name="Freeform 129"/>
            <p:cNvSpPr>
              <a:spLocks/>
            </p:cNvSpPr>
            <p:nvPr/>
          </p:nvSpPr>
          <p:spPr bwMode="auto">
            <a:xfrm>
              <a:off x="2581" y="3235"/>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96" name="Freeform 130"/>
            <p:cNvSpPr>
              <a:spLocks/>
            </p:cNvSpPr>
            <p:nvPr/>
          </p:nvSpPr>
          <p:spPr bwMode="auto">
            <a:xfrm>
              <a:off x="2566" y="3110"/>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97" name="Oval 131"/>
            <p:cNvSpPr>
              <a:spLocks noChangeArrowheads="1"/>
            </p:cNvSpPr>
            <p:nvPr/>
          </p:nvSpPr>
          <p:spPr bwMode="auto">
            <a:xfrm>
              <a:off x="2550" y="3223"/>
              <a:ext cx="680" cy="181"/>
            </a:xfrm>
            <a:prstGeom prst="ellipse">
              <a:avLst/>
            </a:prstGeom>
            <a:noFill/>
            <a:ln w="9525">
              <a:solidFill>
                <a:schemeClr val="tx1"/>
              </a:solidFill>
              <a:round/>
              <a:headEnd/>
              <a:tailEnd/>
            </a:ln>
          </p:spPr>
          <p:txBody>
            <a:bodyPr wrap="none" anchor="ctr"/>
            <a:lstStyle/>
            <a:p>
              <a:endParaRPr lang="en-US" dirty="0"/>
            </a:p>
          </p:txBody>
        </p:sp>
        <p:sp>
          <p:nvSpPr>
            <p:cNvPr id="35998" name="Freeform 132"/>
            <p:cNvSpPr>
              <a:spLocks/>
            </p:cNvSpPr>
            <p:nvPr/>
          </p:nvSpPr>
          <p:spPr bwMode="auto">
            <a:xfrm>
              <a:off x="2575" y="3291"/>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99" name="Freeform 133"/>
            <p:cNvSpPr>
              <a:spLocks/>
            </p:cNvSpPr>
            <p:nvPr/>
          </p:nvSpPr>
          <p:spPr bwMode="auto">
            <a:xfrm>
              <a:off x="2560" y="3166"/>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6000" name="Oval 134"/>
            <p:cNvSpPr>
              <a:spLocks noChangeArrowheads="1"/>
            </p:cNvSpPr>
            <p:nvPr/>
          </p:nvSpPr>
          <p:spPr bwMode="auto">
            <a:xfrm>
              <a:off x="2535" y="3288"/>
              <a:ext cx="680" cy="181"/>
            </a:xfrm>
            <a:prstGeom prst="ellipse">
              <a:avLst/>
            </a:prstGeom>
            <a:noFill/>
            <a:ln w="9525">
              <a:solidFill>
                <a:schemeClr val="tx1"/>
              </a:solidFill>
              <a:round/>
              <a:headEnd/>
              <a:tailEnd/>
            </a:ln>
          </p:spPr>
          <p:txBody>
            <a:bodyPr wrap="none" anchor="ctr"/>
            <a:lstStyle/>
            <a:p>
              <a:endParaRPr lang="en-US" dirty="0"/>
            </a:p>
          </p:txBody>
        </p:sp>
        <p:sp>
          <p:nvSpPr>
            <p:cNvPr id="36001" name="Freeform 135"/>
            <p:cNvSpPr>
              <a:spLocks/>
            </p:cNvSpPr>
            <p:nvPr/>
          </p:nvSpPr>
          <p:spPr bwMode="auto">
            <a:xfrm>
              <a:off x="2560" y="3356"/>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6002" name="Freeform 136"/>
            <p:cNvSpPr>
              <a:spLocks/>
            </p:cNvSpPr>
            <p:nvPr/>
          </p:nvSpPr>
          <p:spPr bwMode="auto">
            <a:xfrm>
              <a:off x="2545" y="3231"/>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6003" name="Oval 137"/>
            <p:cNvSpPr>
              <a:spLocks noChangeArrowheads="1"/>
            </p:cNvSpPr>
            <p:nvPr/>
          </p:nvSpPr>
          <p:spPr bwMode="auto">
            <a:xfrm>
              <a:off x="2524" y="3347"/>
              <a:ext cx="680" cy="181"/>
            </a:xfrm>
            <a:prstGeom prst="ellipse">
              <a:avLst/>
            </a:prstGeom>
            <a:noFill/>
            <a:ln w="9525">
              <a:solidFill>
                <a:schemeClr val="tx1"/>
              </a:solidFill>
              <a:round/>
              <a:headEnd/>
              <a:tailEnd/>
            </a:ln>
          </p:spPr>
          <p:txBody>
            <a:bodyPr wrap="none" anchor="ctr"/>
            <a:lstStyle/>
            <a:p>
              <a:endParaRPr lang="en-US" dirty="0"/>
            </a:p>
          </p:txBody>
        </p:sp>
        <p:sp>
          <p:nvSpPr>
            <p:cNvPr id="36004" name="Freeform 138"/>
            <p:cNvSpPr>
              <a:spLocks/>
            </p:cNvSpPr>
            <p:nvPr/>
          </p:nvSpPr>
          <p:spPr bwMode="auto">
            <a:xfrm>
              <a:off x="2549" y="3415"/>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6005" name="Freeform 139"/>
            <p:cNvSpPr>
              <a:spLocks/>
            </p:cNvSpPr>
            <p:nvPr/>
          </p:nvSpPr>
          <p:spPr bwMode="auto">
            <a:xfrm>
              <a:off x="2534" y="3290"/>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6006" name="Oval 140"/>
            <p:cNvSpPr>
              <a:spLocks noChangeArrowheads="1"/>
            </p:cNvSpPr>
            <p:nvPr/>
          </p:nvSpPr>
          <p:spPr bwMode="auto">
            <a:xfrm>
              <a:off x="2518" y="3401"/>
              <a:ext cx="680" cy="181"/>
            </a:xfrm>
            <a:prstGeom prst="ellipse">
              <a:avLst/>
            </a:prstGeom>
            <a:noFill/>
            <a:ln w="9525">
              <a:solidFill>
                <a:schemeClr val="tx1"/>
              </a:solidFill>
              <a:round/>
              <a:headEnd/>
              <a:tailEnd/>
            </a:ln>
          </p:spPr>
          <p:txBody>
            <a:bodyPr wrap="none" anchor="ctr"/>
            <a:lstStyle/>
            <a:p>
              <a:endParaRPr lang="en-US" dirty="0"/>
            </a:p>
          </p:txBody>
        </p:sp>
        <p:sp>
          <p:nvSpPr>
            <p:cNvPr id="36007" name="Freeform 141"/>
            <p:cNvSpPr>
              <a:spLocks/>
            </p:cNvSpPr>
            <p:nvPr/>
          </p:nvSpPr>
          <p:spPr bwMode="auto">
            <a:xfrm>
              <a:off x="2543" y="3469"/>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6008" name="Freeform 142"/>
            <p:cNvSpPr>
              <a:spLocks/>
            </p:cNvSpPr>
            <p:nvPr/>
          </p:nvSpPr>
          <p:spPr bwMode="auto">
            <a:xfrm>
              <a:off x="2528" y="3344"/>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6009" name="Oval 143"/>
            <p:cNvSpPr>
              <a:spLocks noChangeArrowheads="1"/>
            </p:cNvSpPr>
            <p:nvPr/>
          </p:nvSpPr>
          <p:spPr bwMode="auto">
            <a:xfrm>
              <a:off x="2513" y="3450"/>
              <a:ext cx="680" cy="181"/>
            </a:xfrm>
            <a:prstGeom prst="ellipse">
              <a:avLst/>
            </a:prstGeom>
            <a:noFill/>
            <a:ln w="9525">
              <a:solidFill>
                <a:schemeClr val="tx1"/>
              </a:solidFill>
              <a:round/>
              <a:headEnd/>
              <a:tailEnd/>
            </a:ln>
          </p:spPr>
          <p:txBody>
            <a:bodyPr wrap="none" anchor="ctr"/>
            <a:lstStyle/>
            <a:p>
              <a:endParaRPr lang="en-US" dirty="0"/>
            </a:p>
          </p:txBody>
        </p:sp>
        <p:sp>
          <p:nvSpPr>
            <p:cNvPr id="36010" name="Freeform 144"/>
            <p:cNvSpPr>
              <a:spLocks/>
            </p:cNvSpPr>
            <p:nvPr/>
          </p:nvSpPr>
          <p:spPr bwMode="auto">
            <a:xfrm>
              <a:off x="2538" y="3518"/>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6011" name="Freeform 145"/>
            <p:cNvSpPr>
              <a:spLocks/>
            </p:cNvSpPr>
            <p:nvPr/>
          </p:nvSpPr>
          <p:spPr bwMode="auto">
            <a:xfrm>
              <a:off x="2523" y="3393"/>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6012" name="Oval 146"/>
            <p:cNvSpPr>
              <a:spLocks noChangeArrowheads="1"/>
            </p:cNvSpPr>
            <p:nvPr/>
          </p:nvSpPr>
          <p:spPr bwMode="auto">
            <a:xfrm>
              <a:off x="2499" y="3504"/>
              <a:ext cx="680" cy="181"/>
            </a:xfrm>
            <a:prstGeom prst="ellipse">
              <a:avLst/>
            </a:prstGeom>
            <a:noFill/>
            <a:ln w="9525">
              <a:solidFill>
                <a:schemeClr val="tx1"/>
              </a:solidFill>
              <a:round/>
              <a:headEnd/>
              <a:tailEnd/>
            </a:ln>
          </p:spPr>
          <p:txBody>
            <a:bodyPr wrap="none" anchor="ctr"/>
            <a:lstStyle/>
            <a:p>
              <a:endParaRPr lang="en-US" dirty="0"/>
            </a:p>
          </p:txBody>
        </p:sp>
        <p:sp>
          <p:nvSpPr>
            <p:cNvPr id="36013" name="Freeform 147"/>
            <p:cNvSpPr>
              <a:spLocks/>
            </p:cNvSpPr>
            <p:nvPr/>
          </p:nvSpPr>
          <p:spPr bwMode="auto">
            <a:xfrm>
              <a:off x="2524" y="3572"/>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6014" name="Freeform 148"/>
            <p:cNvSpPr>
              <a:spLocks/>
            </p:cNvSpPr>
            <p:nvPr/>
          </p:nvSpPr>
          <p:spPr bwMode="auto">
            <a:xfrm>
              <a:off x="2509" y="3447"/>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6015" name="Oval 149"/>
            <p:cNvSpPr>
              <a:spLocks noChangeArrowheads="1"/>
            </p:cNvSpPr>
            <p:nvPr/>
          </p:nvSpPr>
          <p:spPr bwMode="auto">
            <a:xfrm>
              <a:off x="2493" y="3560"/>
              <a:ext cx="680" cy="181"/>
            </a:xfrm>
            <a:prstGeom prst="ellipse">
              <a:avLst/>
            </a:prstGeom>
            <a:noFill/>
            <a:ln w="9525">
              <a:solidFill>
                <a:schemeClr val="tx1"/>
              </a:solidFill>
              <a:round/>
              <a:headEnd/>
              <a:tailEnd/>
            </a:ln>
          </p:spPr>
          <p:txBody>
            <a:bodyPr wrap="none" anchor="ctr"/>
            <a:lstStyle/>
            <a:p>
              <a:endParaRPr lang="en-US" dirty="0"/>
            </a:p>
          </p:txBody>
        </p:sp>
        <p:sp>
          <p:nvSpPr>
            <p:cNvPr id="36016" name="Freeform 150"/>
            <p:cNvSpPr>
              <a:spLocks/>
            </p:cNvSpPr>
            <p:nvPr/>
          </p:nvSpPr>
          <p:spPr bwMode="auto">
            <a:xfrm>
              <a:off x="2518" y="3628"/>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6017" name="Freeform 151"/>
            <p:cNvSpPr>
              <a:spLocks/>
            </p:cNvSpPr>
            <p:nvPr/>
          </p:nvSpPr>
          <p:spPr bwMode="auto">
            <a:xfrm>
              <a:off x="2503" y="3503"/>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6018" name="Oval 152"/>
            <p:cNvSpPr>
              <a:spLocks noChangeArrowheads="1"/>
            </p:cNvSpPr>
            <p:nvPr/>
          </p:nvSpPr>
          <p:spPr bwMode="auto">
            <a:xfrm>
              <a:off x="2478" y="3625"/>
              <a:ext cx="680" cy="181"/>
            </a:xfrm>
            <a:prstGeom prst="ellipse">
              <a:avLst/>
            </a:prstGeom>
            <a:noFill/>
            <a:ln w="9525">
              <a:solidFill>
                <a:schemeClr val="tx1"/>
              </a:solidFill>
              <a:round/>
              <a:headEnd/>
              <a:tailEnd/>
            </a:ln>
          </p:spPr>
          <p:txBody>
            <a:bodyPr wrap="none" anchor="ctr"/>
            <a:lstStyle/>
            <a:p>
              <a:endParaRPr lang="en-US" dirty="0"/>
            </a:p>
          </p:txBody>
        </p:sp>
        <p:sp>
          <p:nvSpPr>
            <p:cNvPr id="36019" name="Freeform 153"/>
            <p:cNvSpPr>
              <a:spLocks/>
            </p:cNvSpPr>
            <p:nvPr/>
          </p:nvSpPr>
          <p:spPr bwMode="auto">
            <a:xfrm>
              <a:off x="2503" y="3693"/>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6020" name="Freeform 154"/>
            <p:cNvSpPr>
              <a:spLocks/>
            </p:cNvSpPr>
            <p:nvPr/>
          </p:nvSpPr>
          <p:spPr bwMode="auto">
            <a:xfrm>
              <a:off x="2488" y="3568"/>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grpSp>
      <p:grpSp>
        <p:nvGrpSpPr>
          <p:cNvPr id="35874" name="Group 192"/>
          <p:cNvGrpSpPr>
            <a:grpSpLocks/>
          </p:cNvGrpSpPr>
          <p:nvPr/>
        </p:nvGrpSpPr>
        <p:grpSpPr bwMode="auto">
          <a:xfrm>
            <a:off x="4572000" y="4149725"/>
            <a:ext cx="874713" cy="1965325"/>
            <a:chOff x="2478" y="2284"/>
            <a:chExt cx="912" cy="1522"/>
          </a:xfrm>
        </p:grpSpPr>
        <p:sp>
          <p:nvSpPr>
            <p:cNvPr id="35877" name="Oval 193"/>
            <p:cNvSpPr>
              <a:spLocks noChangeArrowheads="1"/>
            </p:cNvSpPr>
            <p:nvPr/>
          </p:nvSpPr>
          <p:spPr bwMode="auto">
            <a:xfrm>
              <a:off x="2699" y="2341"/>
              <a:ext cx="680" cy="181"/>
            </a:xfrm>
            <a:prstGeom prst="ellipse">
              <a:avLst/>
            </a:prstGeom>
            <a:noFill/>
            <a:ln w="9525">
              <a:solidFill>
                <a:schemeClr val="tx1"/>
              </a:solidFill>
              <a:round/>
              <a:headEnd/>
              <a:tailEnd/>
            </a:ln>
          </p:spPr>
          <p:txBody>
            <a:bodyPr wrap="none" anchor="ctr"/>
            <a:lstStyle/>
            <a:p>
              <a:endParaRPr lang="en-US" dirty="0"/>
            </a:p>
          </p:txBody>
        </p:sp>
        <p:sp>
          <p:nvSpPr>
            <p:cNvPr id="35878" name="Freeform 194"/>
            <p:cNvSpPr>
              <a:spLocks/>
            </p:cNvSpPr>
            <p:nvPr/>
          </p:nvSpPr>
          <p:spPr bwMode="auto">
            <a:xfrm>
              <a:off x="2724" y="2409"/>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879" name="Freeform 195"/>
            <p:cNvSpPr>
              <a:spLocks/>
            </p:cNvSpPr>
            <p:nvPr/>
          </p:nvSpPr>
          <p:spPr bwMode="auto">
            <a:xfrm>
              <a:off x="2709" y="2284"/>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880" name="Oval 196"/>
            <p:cNvSpPr>
              <a:spLocks noChangeArrowheads="1"/>
            </p:cNvSpPr>
            <p:nvPr/>
          </p:nvSpPr>
          <p:spPr bwMode="auto">
            <a:xfrm>
              <a:off x="2693" y="2395"/>
              <a:ext cx="680" cy="181"/>
            </a:xfrm>
            <a:prstGeom prst="ellipse">
              <a:avLst/>
            </a:prstGeom>
            <a:noFill/>
            <a:ln w="9525">
              <a:solidFill>
                <a:schemeClr val="tx1"/>
              </a:solidFill>
              <a:round/>
              <a:headEnd/>
              <a:tailEnd/>
            </a:ln>
          </p:spPr>
          <p:txBody>
            <a:bodyPr wrap="none" anchor="ctr"/>
            <a:lstStyle/>
            <a:p>
              <a:endParaRPr lang="en-US" dirty="0"/>
            </a:p>
          </p:txBody>
        </p:sp>
        <p:sp>
          <p:nvSpPr>
            <p:cNvPr id="35881" name="Freeform 197"/>
            <p:cNvSpPr>
              <a:spLocks/>
            </p:cNvSpPr>
            <p:nvPr/>
          </p:nvSpPr>
          <p:spPr bwMode="auto">
            <a:xfrm>
              <a:off x="2718" y="2463"/>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882" name="Freeform 198"/>
            <p:cNvSpPr>
              <a:spLocks/>
            </p:cNvSpPr>
            <p:nvPr/>
          </p:nvSpPr>
          <p:spPr bwMode="auto">
            <a:xfrm>
              <a:off x="2703" y="2338"/>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883" name="Oval 199"/>
            <p:cNvSpPr>
              <a:spLocks noChangeArrowheads="1"/>
            </p:cNvSpPr>
            <p:nvPr/>
          </p:nvSpPr>
          <p:spPr bwMode="auto">
            <a:xfrm>
              <a:off x="2688" y="2444"/>
              <a:ext cx="680" cy="181"/>
            </a:xfrm>
            <a:prstGeom prst="ellipse">
              <a:avLst/>
            </a:prstGeom>
            <a:noFill/>
            <a:ln w="9525">
              <a:solidFill>
                <a:schemeClr val="tx1"/>
              </a:solidFill>
              <a:round/>
              <a:headEnd/>
              <a:tailEnd/>
            </a:ln>
          </p:spPr>
          <p:txBody>
            <a:bodyPr wrap="none" anchor="ctr"/>
            <a:lstStyle/>
            <a:p>
              <a:endParaRPr lang="en-US" dirty="0"/>
            </a:p>
          </p:txBody>
        </p:sp>
        <p:sp>
          <p:nvSpPr>
            <p:cNvPr id="35884" name="Freeform 200"/>
            <p:cNvSpPr>
              <a:spLocks/>
            </p:cNvSpPr>
            <p:nvPr/>
          </p:nvSpPr>
          <p:spPr bwMode="auto">
            <a:xfrm>
              <a:off x="2713" y="2512"/>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885" name="Freeform 201"/>
            <p:cNvSpPr>
              <a:spLocks/>
            </p:cNvSpPr>
            <p:nvPr/>
          </p:nvSpPr>
          <p:spPr bwMode="auto">
            <a:xfrm>
              <a:off x="2698" y="2387"/>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886" name="Oval 202"/>
            <p:cNvSpPr>
              <a:spLocks noChangeArrowheads="1"/>
            </p:cNvSpPr>
            <p:nvPr/>
          </p:nvSpPr>
          <p:spPr bwMode="auto">
            <a:xfrm>
              <a:off x="2674" y="2498"/>
              <a:ext cx="680" cy="181"/>
            </a:xfrm>
            <a:prstGeom prst="ellipse">
              <a:avLst/>
            </a:prstGeom>
            <a:noFill/>
            <a:ln w="9525">
              <a:solidFill>
                <a:schemeClr val="tx1"/>
              </a:solidFill>
              <a:round/>
              <a:headEnd/>
              <a:tailEnd/>
            </a:ln>
          </p:spPr>
          <p:txBody>
            <a:bodyPr wrap="none" anchor="ctr"/>
            <a:lstStyle/>
            <a:p>
              <a:endParaRPr lang="en-US" dirty="0"/>
            </a:p>
          </p:txBody>
        </p:sp>
        <p:sp>
          <p:nvSpPr>
            <p:cNvPr id="35887" name="Freeform 203"/>
            <p:cNvSpPr>
              <a:spLocks/>
            </p:cNvSpPr>
            <p:nvPr/>
          </p:nvSpPr>
          <p:spPr bwMode="auto">
            <a:xfrm>
              <a:off x="2699" y="2566"/>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888" name="Freeform 204"/>
            <p:cNvSpPr>
              <a:spLocks/>
            </p:cNvSpPr>
            <p:nvPr/>
          </p:nvSpPr>
          <p:spPr bwMode="auto">
            <a:xfrm>
              <a:off x="2684" y="2441"/>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889" name="Oval 205"/>
            <p:cNvSpPr>
              <a:spLocks noChangeArrowheads="1"/>
            </p:cNvSpPr>
            <p:nvPr/>
          </p:nvSpPr>
          <p:spPr bwMode="auto">
            <a:xfrm>
              <a:off x="2668" y="2554"/>
              <a:ext cx="680" cy="181"/>
            </a:xfrm>
            <a:prstGeom prst="ellipse">
              <a:avLst/>
            </a:prstGeom>
            <a:noFill/>
            <a:ln w="9525">
              <a:solidFill>
                <a:schemeClr val="tx1"/>
              </a:solidFill>
              <a:round/>
              <a:headEnd/>
              <a:tailEnd/>
            </a:ln>
          </p:spPr>
          <p:txBody>
            <a:bodyPr wrap="none" anchor="ctr"/>
            <a:lstStyle/>
            <a:p>
              <a:endParaRPr lang="en-US" dirty="0"/>
            </a:p>
          </p:txBody>
        </p:sp>
        <p:sp>
          <p:nvSpPr>
            <p:cNvPr id="35890" name="Freeform 206"/>
            <p:cNvSpPr>
              <a:spLocks/>
            </p:cNvSpPr>
            <p:nvPr/>
          </p:nvSpPr>
          <p:spPr bwMode="auto">
            <a:xfrm>
              <a:off x="2693" y="2622"/>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891" name="Freeform 207"/>
            <p:cNvSpPr>
              <a:spLocks/>
            </p:cNvSpPr>
            <p:nvPr/>
          </p:nvSpPr>
          <p:spPr bwMode="auto">
            <a:xfrm>
              <a:off x="2678" y="2497"/>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892" name="Oval 208"/>
            <p:cNvSpPr>
              <a:spLocks noChangeArrowheads="1"/>
            </p:cNvSpPr>
            <p:nvPr/>
          </p:nvSpPr>
          <p:spPr bwMode="auto">
            <a:xfrm>
              <a:off x="2653" y="2619"/>
              <a:ext cx="680" cy="181"/>
            </a:xfrm>
            <a:prstGeom prst="ellipse">
              <a:avLst/>
            </a:prstGeom>
            <a:noFill/>
            <a:ln w="9525">
              <a:solidFill>
                <a:schemeClr val="tx1"/>
              </a:solidFill>
              <a:round/>
              <a:headEnd/>
              <a:tailEnd/>
            </a:ln>
          </p:spPr>
          <p:txBody>
            <a:bodyPr wrap="none" anchor="ctr"/>
            <a:lstStyle/>
            <a:p>
              <a:endParaRPr lang="en-US" dirty="0"/>
            </a:p>
          </p:txBody>
        </p:sp>
        <p:sp>
          <p:nvSpPr>
            <p:cNvPr id="35893" name="Freeform 209"/>
            <p:cNvSpPr>
              <a:spLocks/>
            </p:cNvSpPr>
            <p:nvPr/>
          </p:nvSpPr>
          <p:spPr bwMode="auto">
            <a:xfrm>
              <a:off x="2678" y="2687"/>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894" name="Freeform 210"/>
            <p:cNvSpPr>
              <a:spLocks/>
            </p:cNvSpPr>
            <p:nvPr/>
          </p:nvSpPr>
          <p:spPr bwMode="auto">
            <a:xfrm>
              <a:off x="2663" y="2562"/>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895" name="Oval 211"/>
            <p:cNvSpPr>
              <a:spLocks noChangeArrowheads="1"/>
            </p:cNvSpPr>
            <p:nvPr/>
          </p:nvSpPr>
          <p:spPr bwMode="auto">
            <a:xfrm>
              <a:off x="2642" y="2678"/>
              <a:ext cx="680" cy="181"/>
            </a:xfrm>
            <a:prstGeom prst="ellipse">
              <a:avLst/>
            </a:prstGeom>
            <a:noFill/>
            <a:ln w="9525">
              <a:solidFill>
                <a:schemeClr val="tx1"/>
              </a:solidFill>
              <a:round/>
              <a:headEnd/>
              <a:tailEnd/>
            </a:ln>
          </p:spPr>
          <p:txBody>
            <a:bodyPr wrap="none" anchor="ctr"/>
            <a:lstStyle/>
            <a:p>
              <a:endParaRPr lang="en-US" dirty="0"/>
            </a:p>
          </p:txBody>
        </p:sp>
        <p:sp>
          <p:nvSpPr>
            <p:cNvPr id="35896" name="Freeform 212"/>
            <p:cNvSpPr>
              <a:spLocks/>
            </p:cNvSpPr>
            <p:nvPr/>
          </p:nvSpPr>
          <p:spPr bwMode="auto">
            <a:xfrm>
              <a:off x="2667" y="2746"/>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897" name="Freeform 213"/>
            <p:cNvSpPr>
              <a:spLocks/>
            </p:cNvSpPr>
            <p:nvPr/>
          </p:nvSpPr>
          <p:spPr bwMode="auto">
            <a:xfrm>
              <a:off x="2652" y="2621"/>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898" name="Oval 214"/>
            <p:cNvSpPr>
              <a:spLocks noChangeArrowheads="1"/>
            </p:cNvSpPr>
            <p:nvPr/>
          </p:nvSpPr>
          <p:spPr bwMode="auto">
            <a:xfrm>
              <a:off x="2636" y="2732"/>
              <a:ext cx="680" cy="181"/>
            </a:xfrm>
            <a:prstGeom prst="ellipse">
              <a:avLst/>
            </a:prstGeom>
            <a:noFill/>
            <a:ln w="9525">
              <a:solidFill>
                <a:schemeClr val="tx1"/>
              </a:solidFill>
              <a:round/>
              <a:headEnd/>
              <a:tailEnd/>
            </a:ln>
          </p:spPr>
          <p:txBody>
            <a:bodyPr wrap="none" anchor="ctr"/>
            <a:lstStyle/>
            <a:p>
              <a:endParaRPr lang="en-US" dirty="0"/>
            </a:p>
          </p:txBody>
        </p:sp>
        <p:sp>
          <p:nvSpPr>
            <p:cNvPr id="35899" name="Freeform 215"/>
            <p:cNvSpPr>
              <a:spLocks/>
            </p:cNvSpPr>
            <p:nvPr/>
          </p:nvSpPr>
          <p:spPr bwMode="auto">
            <a:xfrm>
              <a:off x="2661" y="2800"/>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00" name="Freeform 216"/>
            <p:cNvSpPr>
              <a:spLocks/>
            </p:cNvSpPr>
            <p:nvPr/>
          </p:nvSpPr>
          <p:spPr bwMode="auto">
            <a:xfrm>
              <a:off x="2646" y="2675"/>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01" name="Oval 217"/>
            <p:cNvSpPr>
              <a:spLocks noChangeArrowheads="1"/>
            </p:cNvSpPr>
            <p:nvPr/>
          </p:nvSpPr>
          <p:spPr bwMode="auto">
            <a:xfrm>
              <a:off x="2631" y="2781"/>
              <a:ext cx="680" cy="181"/>
            </a:xfrm>
            <a:prstGeom prst="ellipse">
              <a:avLst/>
            </a:prstGeom>
            <a:noFill/>
            <a:ln w="9525">
              <a:solidFill>
                <a:schemeClr val="tx1"/>
              </a:solidFill>
              <a:round/>
              <a:headEnd/>
              <a:tailEnd/>
            </a:ln>
          </p:spPr>
          <p:txBody>
            <a:bodyPr wrap="none" anchor="ctr"/>
            <a:lstStyle/>
            <a:p>
              <a:endParaRPr lang="en-US" dirty="0"/>
            </a:p>
          </p:txBody>
        </p:sp>
        <p:sp>
          <p:nvSpPr>
            <p:cNvPr id="35902" name="Freeform 218"/>
            <p:cNvSpPr>
              <a:spLocks/>
            </p:cNvSpPr>
            <p:nvPr/>
          </p:nvSpPr>
          <p:spPr bwMode="auto">
            <a:xfrm>
              <a:off x="2656" y="2849"/>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03" name="Freeform 219"/>
            <p:cNvSpPr>
              <a:spLocks/>
            </p:cNvSpPr>
            <p:nvPr/>
          </p:nvSpPr>
          <p:spPr bwMode="auto">
            <a:xfrm>
              <a:off x="2641" y="2724"/>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04" name="Oval 220"/>
            <p:cNvSpPr>
              <a:spLocks noChangeArrowheads="1"/>
            </p:cNvSpPr>
            <p:nvPr/>
          </p:nvSpPr>
          <p:spPr bwMode="auto">
            <a:xfrm>
              <a:off x="2617" y="2835"/>
              <a:ext cx="680" cy="181"/>
            </a:xfrm>
            <a:prstGeom prst="ellipse">
              <a:avLst/>
            </a:prstGeom>
            <a:noFill/>
            <a:ln w="9525">
              <a:solidFill>
                <a:schemeClr val="tx1"/>
              </a:solidFill>
              <a:round/>
              <a:headEnd/>
              <a:tailEnd/>
            </a:ln>
          </p:spPr>
          <p:txBody>
            <a:bodyPr wrap="none" anchor="ctr"/>
            <a:lstStyle/>
            <a:p>
              <a:endParaRPr lang="en-US" dirty="0"/>
            </a:p>
          </p:txBody>
        </p:sp>
        <p:sp>
          <p:nvSpPr>
            <p:cNvPr id="35905" name="Freeform 221"/>
            <p:cNvSpPr>
              <a:spLocks/>
            </p:cNvSpPr>
            <p:nvPr/>
          </p:nvSpPr>
          <p:spPr bwMode="auto">
            <a:xfrm>
              <a:off x="2642" y="2903"/>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06" name="Freeform 222"/>
            <p:cNvSpPr>
              <a:spLocks/>
            </p:cNvSpPr>
            <p:nvPr/>
          </p:nvSpPr>
          <p:spPr bwMode="auto">
            <a:xfrm>
              <a:off x="2627" y="2778"/>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07" name="Oval 223"/>
            <p:cNvSpPr>
              <a:spLocks noChangeArrowheads="1"/>
            </p:cNvSpPr>
            <p:nvPr/>
          </p:nvSpPr>
          <p:spPr bwMode="auto">
            <a:xfrm>
              <a:off x="2611" y="2891"/>
              <a:ext cx="680" cy="181"/>
            </a:xfrm>
            <a:prstGeom prst="ellipse">
              <a:avLst/>
            </a:prstGeom>
            <a:noFill/>
            <a:ln w="9525">
              <a:solidFill>
                <a:schemeClr val="tx1"/>
              </a:solidFill>
              <a:round/>
              <a:headEnd/>
              <a:tailEnd/>
            </a:ln>
          </p:spPr>
          <p:txBody>
            <a:bodyPr wrap="none" anchor="ctr"/>
            <a:lstStyle/>
            <a:p>
              <a:endParaRPr lang="en-US" dirty="0"/>
            </a:p>
          </p:txBody>
        </p:sp>
        <p:sp>
          <p:nvSpPr>
            <p:cNvPr id="35908" name="Freeform 224"/>
            <p:cNvSpPr>
              <a:spLocks/>
            </p:cNvSpPr>
            <p:nvPr/>
          </p:nvSpPr>
          <p:spPr bwMode="auto">
            <a:xfrm>
              <a:off x="2636" y="2959"/>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09" name="Freeform 225"/>
            <p:cNvSpPr>
              <a:spLocks/>
            </p:cNvSpPr>
            <p:nvPr/>
          </p:nvSpPr>
          <p:spPr bwMode="auto">
            <a:xfrm>
              <a:off x="2621" y="2834"/>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10" name="Oval 226"/>
            <p:cNvSpPr>
              <a:spLocks noChangeArrowheads="1"/>
            </p:cNvSpPr>
            <p:nvPr/>
          </p:nvSpPr>
          <p:spPr bwMode="auto">
            <a:xfrm>
              <a:off x="2596" y="2956"/>
              <a:ext cx="680" cy="181"/>
            </a:xfrm>
            <a:prstGeom prst="ellipse">
              <a:avLst/>
            </a:prstGeom>
            <a:noFill/>
            <a:ln w="9525">
              <a:solidFill>
                <a:schemeClr val="tx1"/>
              </a:solidFill>
              <a:round/>
              <a:headEnd/>
              <a:tailEnd/>
            </a:ln>
          </p:spPr>
          <p:txBody>
            <a:bodyPr wrap="none" anchor="ctr"/>
            <a:lstStyle/>
            <a:p>
              <a:endParaRPr lang="en-US" dirty="0"/>
            </a:p>
          </p:txBody>
        </p:sp>
        <p:sp>
          <p:nvSpPr>
            <p:cNvPr id="35911" name="Freeform 227"/>
            <p:cNvSpPr>
              <a:spLocks/>
            </p:cNvSpPr>
            <p:nvPr/>
          </p:nvSpPr>
          <p:spPr bwMode="auto">
            <a:xfrm>
              <a:off x="2621" y="3024"/>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12" name="Freeform 228"/>
            <p:cNvSpPr>
              <a:spLocks/>
            </p:cNvSpPr>
            <p:nvPr/>
          </p:nvSpPr>
          <p:spPr bwMode="auto">
            <a:xfrm>
              <a:off x="2606" y="2899"/>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13" name="Oval 229"/>
            <p:cNvSpPr>
              <a:spLocks noChangeArrowheads="1"/>
            </p:cNvSpPr>
            <p:nvPr/>
          </p:nvSpPr>
          <p:spPr bwMode="auto">
            <a:xfrm>
              <a:off x="2581" y="3010"/>
              <a:ext cx="680" cy="181"/>
            </a:xfrm>
            <a:prstGeom prst="ellipse">
              <a:avLst/>
            </a:prstGeom>
            <a:noFill/>
            <a:ln w="9525">
              <a:solidFill>
                <a:schemeClr val="tx1"/>
              </a:solidFill>
              <a:round/>
              <a:headEnd/>
              <a:tailEnd/>
            </a:ln>
          </p:spPr>
          <p:txBody>
            <a:bodyPr wrap="none" anchor="ctr"/>
            <a:lstStyle/>
            <a:p>
              <a:endParaRPr lang="en-US" dirty="0"/>
            </a:p>
          </p:txBody>
        </p:sp>
        <p:sp>
          <p:nvSpPr>
            <p:cNvPr id="35914" name="Freeform 230"/>
            <p:cNvSpPr>
              <a:spLocks/>
            </p:cNvSpPr>
            <p:nvPr/>
          </p:nvSpPr>
          <p:spPr bwMode="auto">
            <a:xfrm>
              <a:off x="2606" y="3078"/>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15" name="Freeform 231"/>
            <p:cNvSpPr>
              <a:spLocks/>
            </p:cNvSpPr>
            <p:nvPr/>
          </p:nvSpPr>
          <p:spPr bwMode="auto">
            <a:xfrm>
              <a:off x="2591" y="2953"/>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16" name="Oval 232"/>
            <p:cNvSpPr>
              <a:spLocks noChangeArrowheads="1"/>
            </p:cNvSpPr>
            <p:nvPr/>
          </p:nvSpPr>
          <p:spPr bwMode="auto">
            <a:xfrm>
              <a:off x="2575" y="3064"/>
              <a:ext cx="680" cy="181"/>
            </a:xfrm>
            <a:prstGeom prst="ellipse">
              <a:avLst/>
            </a:prstGeom>
            <a:noFill/>
            <a:ln w="9525">
              <a:solidFill>
                <a:schemeClr val="tx1"/>
              </a:solidFill>
              <a:round/>
              <a:headEnd/>
              <a:tailEnd/>
            </a:ln>
          </p:spPr>
          <p:txBody>
            <a:bodyPr wrap="none" anchor="ctr"/>
            <a:lstStyle/>
            <a:p>
              <a:endParaRPr lang="en-US" dirty="0"/>
            </a:p>
          </p:txBody>
        </p:sp>
        <p:sp>
          <p:nvSpPr>
            <p:cNvPr id="35917" name="Freeform 233"/>
            <p:cNvSpPr>
              <a:spLocks/>
            </p:cNvSpPr>
            <p:nvPr/>
          </p:nvSpPr>
          <p:spPr bwMode="auto">
            <a:xfrm>
              <a:off x="2600" y="3132"/>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18" name="Freeform 234"/>
            <p:cNvSpPr>
              <a:spLocks/>
            </p:cNvSpPr>
            <p:nvPr/>
          </p:nvSpPr>
          <p:spPr bwMode="auto">
            <a:xfrm>
              <a:off x="2585" y="3007"/>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19" name="Oval 235"/>
            <p:cNvSpPr>
              <a:spLocks noChangeArrowheads="1"/>
            </p:cNvSpPr>
            <p:nvPr/>
          </p:nvSpPr>
          <p:spPr bwMode="auto">
            <a:xfrm>
              <a:off x="2570" y="3113"/>
              <a:ext cx="680" cy="181"/>
            </a:xfrm>
            <a:prstGeom prst="ellipse">
              <a:avLst/>
            </a:prstGeom>
            <a:noFill/>
            <a:ln w="9525">
              <a:solidFill>
                <a:schemeClr val="tx1"/>
              </a:solidFill>
              <a:round/>
              <a:headEnd/>
              <a:tailEnd/>
            </a:ln>
          </p:spPr>
          <p:txBody>
            <a:bodyPr wrap="none" anchor="ctr"/>
            <a:lstStyle/>
            <a:p>
              <a:endParaRPr lang="en-US" dirty="0"/>
            </a:p>
          </p:txBody>
        </p:sp>
        <p:sp>
          <p:nvSpPr>
            <p:cNvPr id="35920" name="Freeform 236"/>
            <p:cNvSpPr>
              <a:spLocks/>
            </p:cNvSpPr>
            <p:nvPr/>
          </p:nvSpPr>
          <p:spPr bwMode="auto">
            <a:xfrm>
              <a:off x="2595" y="3181"/>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21" name="Freeform 237"/>
            <p:cNvSpPr>
              <a:spLocks/>
            </p:cNvSpPr>
            <p:nvPr/>
          </p:nvSpPr>
          <p:spPr bwMode="auto">
            <a:xfrm>
              <a:off x="2580" y="3056"/>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22" name="Oval 238"/>
            <p:cNvSpPr>
              <a:spLocks noChangeArrowheads="1"/>
            </p:cNvSpPr>
            <p:nvPr/>
          </p:nvSpPr>
          <p:spPr bwMode="auto">
            <a:xfrm>
              <a:off x="2556" y="3167"/>
              <a:ext cx="680" cy="181"/>
            </a:xfrm>
            <a:prstGeom prst="ellipse">
              <a:avLst/>
            </a:prstGeom>
            <a:noFill/>
            <a:ln w="9525">
              <a:solidFill>
                <a:schemeClr val="tx1"/>
              </a:solidFill>
              <a:round/>
              <a:headEnd/>
              <a:tailEnd/>
            </a:ln>
          </p:spPr>
          <p:txBody>
            <a:bodyPr wrap="none" anchor="ctr"/>
            <a:lstStyle/>
            <a:p>
              <a:endParaRPr lang="en-US" dirty="0"/>
            </a:p>
          </p:txBody>
        </p:sp>
        <p:sp>
          <p:nvSpPr>
            <p:cNvPr id="35923" name="Freeform 239"/>
            <p:cNvSpPr>
              <a:spLocks/>
            </p:cNvSpPr>
            <p:nvPr/>
          </p:nvSpPr>
          <p:spPr bwMode="auto">
            <a:xfrm>
              <a:off x="2581" y="3235"/>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24" name="Freeform 240"/>
            <p:cNvSpPr>
              <a:spLocks/>
            </p:cNvSpPr>
            <p:nvPr/>
          </p:nvSpPr>
          <p:spPr bwMode="auto">
            <a:xfrm>
              <a:off x="2566" y="3110"/>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25" name="Oval 241"/>
            <p:cNvSpPr>
              <a:spLocks noChangeArrowheads="1"/>
            </p:cNvSpPr>
            <p:nvPr/>
          </p:nvSpPr>
          <p:spPr bwMode="auto">
            <a:xfrm>
              <a:off x="2550" y="3223"/>
              <a:ext cx="680" cy="181"/>
            </a:xfrm>
            <a:prstGeom prst="ellipse">
              <a:avLst/>
            </a:prstGeom>
            <a:noFill/>
            <a:ln w="9525">
              <a:solidFill>
                <a:schemeClr val="tx1"/>
              </a:solidFill>
              <a:round/>
              <a:headEnd/>
              <a:tailEnd/>
            </a:ln>
          </p:spPr>
          <p:txBody>
            <a:bodyPr wrap="none" anchor="ctr"/>
            <a:lstStyle/>
            <a:p>
              <a:endParaRPr lang="en-US" dirty="0"/>
            </a:p>
          </p:txBody>
        </p:sp>
        <p:sp>
          <p:nvSpPr>
            <p:cNvPr id="35926" name="Freeform 242"/>
            <p:cNvSpPr>
              <a:spLocks/>
            </p:cNvSpPr>
            <p:nvPr/>
          </p:nvSpPr>
          <p:spPr bwMode="auto">
            <a:xfrm>
              <a:off x="2575" y="3291"/>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27" name="Freeform 243"/>
            <p:cNvSpPr>
              <a:spLocks/>
            </p:cNvSpPr>
            <p:nvPr/>
          </p:nvSpPr>
          <p:spPr bwMode="auto">
            <a:xfrm>
              <a:off x="2560" y="3166"/>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28" name="Oval 244"/>
            <p:cNvSpPr>
              <a:spLocks noChangeArrowheads="1"/>
            </p:cNvSpPr>
            <p:nvPr/>
          </p:nvSpPr>
          <p:spPr bwMode="auto">
            <a:xfrm>
              <a:off x="2535" y="3288"/>
              <a:ext cx="680" cy="181"/>
            </a:xfrm>
            <a:prstGeom prst="ellipse">
              <a:avLst/>
            </a:prstGeom>
            <a:noFill/>
            <a:ln w="9525">
              <a:solidFill>
                <a:schemeClr val="tx1"/>
              </a:solidFill>
              <a:round/>
              <a:headEnd/>
              <a:tailEnd/>
            </a:ln>
          </p:spPr>
          <p:txBody>
            <a:bodyPr wrap="none" anchor="ctr"/>
            <a:lstStyle/>
            <a:p>
              <a:endParaRPr lang="en-US" dirty="0"/>
            </a:p>
          </p:txBody>
        </p:sp>
        <p:sp>
          <p:nvSpPr>
            <p:cNvPr id="35929" name="Freeform 245"/>
            <p:cNvSpPr>
              <a:spLocks/>
            </p:cNvSpPr>
            <p:nvPr/>
          </p:nvSpPr>
          <p:spPr bwMode="auto">
            <a:xfrm>
              <a:off x="2560" y="3356"/>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30" name="Freeform 246"/>
            <p:cNvSpPr>
              <a:spLocks/>
            </p:cNvSpPr>
            <p:nvPr/>
          </p:nvSpPr>
          <p:spPr bwMode="auto">
            <a:xfrm>
              <a:off x="2545" y="3231"/>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31" name="Oval 247"/>
            <p:cNvSpPr>
              <a:spLocks noChangeArrowheads="1"/>
            </p:cNvSpPr>
            <p:nvPr/>
          </p:nvSpPr>
          <p:spPr bwMode="auto">
            <a:xfrm>
              <a:off x="2524" y="3347"/>
              <a:ext cx="680" cy="181"/>
            </a:xfrm>
            <a:prstGeom prst="ellipse">
              <a:avLst/>
            </a:prstGeom>
            <a:noFill/>
            <a:ln w="9525">
              <a:solidFill>
                <a:schemeClr val="tx1"/>
              </a:solidFill>
              <a:round/>
              <a:headEnd/>
              <a:tailEnd/>
            </a:ln>
          </p:spPr>
          <p:txBody>
            <a:bodyPr wrap="none" anchor="ctr"/>
            <a:lstStyle/>
            <a:p>
              <a:endParaRPr lang="en-US" dirty="0"/>
            </a:p>
          </p:txBody>
        </p:sp>
        <p:sp>
          <p:nvSpPr>
            <p:cNvPr id="35932" name="Freeform 248"/>
            <p:cNvSpPr>
              <a:spLocks/>
            </p:cNvSpPr>
            <p:nvPr/>
          </p:nvSpPr>
          <p:spPr bwMode="auto">
            <a:xfrm>
              <a:off x="2549" y="3415"/>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33" name="Freeform 249"/>
            <p:cNvSpPr>
              <a:spLocks/>
            </p:cNvSpPr>
            <p:nvPr/>
          </p:nvSpPr>
          <p:spPr bwMode="auto">
            <a:xfrm>
              <a:off x="2534" y="3290"/>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34" name="Oval 250"/>
            <p:cNvSpPr>
              <a:spLocks noChangeArrowheads="1"/>
            </p:cNvSpPr>
            <p:nvPr/>
          </p:nvSpPr>
          <p:spPr bwMode="auto">
            <a:xfrm>
              <a:off x="2518" y="3401"/>
              <a:ext cx="680" cy="181"/>
            </a:xfrm>
            <a:prstGeom prst="ellipse">
              <a:avLst/>
            </a:prstGeom>
            <a:noFill/>
            <a:ln w="9525">
              <a:solidFill>
                <a:schemeClr val="tx1"/>
              </a:solidFill>
              <a:round/>
              <a:headEnd/>
              <a:tailEnd/>
            </a:ln>
          </p:spPr>
          <p:txBody>
            <a:bodyPr wrap="none" anchor="ctr"/>
            <a:lstStyle/>
            <a:p>
              <a:endParaRPr lang="en-US" dirty="0"/>
            </a:p>
          </p:txBody>
        </p:sp>
        <p:sp>
          <p:nvSpPr>
            <p:cNvPr id="35935" name="Freeform 251"/>
            <p:cNvSpPr>
              <a:spLocks/>
            </p:cNvSpPr>
            <p:nvPr/>
          </p:nvSpPr>
          <p:spPr bwMode="auto">
            <a:xfrm>
              <a:off x="2543" y="3469"/>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36" name="Freeform 252"/>
            <p:cNvSpPr>
              <a:spLocks/>
            </p:cNvSpPr>
            <p:nvPr/>
          </p:nvSpPr>
          <p:spPr bwMode="auto">
            <a:xfrm>
              <a:off x="2528" y="3344"/>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37" name="Oval 253"/>
            <p:cNvSpPr>
              <a:spLocks noChangeArrowheads="1"/>
            </p:cNvSpPr>
            <p:nvPr/>
          </p:nvSpPr>
          <p:spPr bwMode="auto">
            <a:xfrm>
              <a:off x="2513" y="3450"/>
              <a:ext cx="680" cy="181"/>
            </a:xfrm>
            <a:prstGeom prst="ellipse">
              <a:avLst/>
            </a:prstGeom>
            <a:noFill/>
            <a:ln w="9525">
              <a:solidFill>
                <a:schemeClr val="tx1"/>
              </a:solidFill>
              <a:round/>
              <a:headEnd/>
              <a:tailEnd/>
            </a:ln>
          </p:spPr>
          <p:txBody>
            <a:bodyPr wrap="none" anchor="ctr"/>
            <a:lstStyle/>
            <a:p>
              <a:endParaRPr lang="en-US" dirty="0"/>
            </a:p>
          </p:txBody>
        </p:sp>
        <p:sp>
          <p:nvSpPr>
            <p:cNvPr id="35938" name="Freeform 254"/>
            <p:cNvSpPr>
              <a:spLocks/>
            </p:cNvSpPr>
            <p:nvPr/>
          </p:nvSpPr>
          <p:spPr bwMode="auto">
            <a:xfrm>
              <a:off x="2538" y="3518"/>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39" name="Freeform 255"/>
            <p:cNvSpPr>
              <a:spLocks/>
            </p:cNvSpPr>
            <p:nvPr/>
          </p:nvSpPr>
          <p:spPr bwMode="auto">
            <a:xfrm>
              <a:off x="2523" y="3393"/>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40" name="Oval 256"/>
            <p:cNvSpPr>
              <a:spLocks noChangeArrowheads="1"/>
            </p:cNvSpPr>
            <p:nvPr/>
          </p:nvSpPr>
          <p:spPr bwMode="auto">
            <a:xfrm>
              <a:off x="2499" y="3504"/>
              <a:ext cx="680" cy="181"/>
            </a:xfrm>
            <a:prstGeom prst="ellipse">
              <a:avLst/>
            </a:prstGeom>
            <a:noFill/>
            <a:ln w="9525">
              <a:solidFill>
                <a:schemeClr val="tx1"/>
              </a:solidFill>
              <a:round/>
              <a:headEnd/>
              <a:tailEnd/>
            </a:ln>
          </p:spPr>
          <p:txBody>
            <a:bodyPr wrap="none" anchor="ctr"/>
            <a:lstStyle/>
            <a:p>
              <a:endParaRPr lang="en-US" dirty="0"/>
            </a:p>
          </p:txBody>
        </p:sp>
        <p:sp>
          <p:nvSpPr>
            <p:cNvPr id="35941" name="Freeform 257"/>
            <p:cNvSpPr>
              <a:spLocks/>
            </p:cNvSpPr>
            <p:nvPr/>
          </p:nvSpPr>
          <p:spPr bwMode="auto">
            <a:xfrm>
              <a:off x="2524" y="3572"/>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42" name="Freeform 258"/>
            <p:cNvSpPr>
              <a:spLocks/>
            </p:cNvSpPr>
            <p:nvPr/>
          </p:nvSpPr>
          <p:spPr bwMode="auto">
            <a:xfrm>
              <a:off x="2509" y="3447"/>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43" name="Oval 259"/>
            <p:cNvSpPr>
              <a:spLocks noChangeArrowheads="1"/>
            </p:cNvSpPr>
            <p:nvPr/>
          </p:nvSpPr>
          <p:spPr bwMode="auto">
            <a:xfrm>
              <a:off x="2493" y="3560"/>
              <a:ext cx="680" cy="181"/>
            </a:xfrm>
            <a:prstGeom prst="ellipse">
              <a:avLst/>
            </a:prstGeom>
            <a:noFill/>
            <a:ln w="9525">
              <a:solidFill>
                <a:schemeClr val="tx1"/>
              </a:solidFill>
              <a:round/>
              <a:headEnd/>
              <a:tailEnd/>
            </a:ln>
          </p:spPr>
          <p:txBody>
            <a:bodyPr wrap="none" anchor="ctr"/>
            <a:lstStyle/>
            <a:p>
              <a:endParaRPr lang="en-US" dirty="0"/>
            </a:p>
          </p:txBody>
        </p:sp>
        <p:sp>
          <p:nvSpPr>
            <p:cNvPr id="35944" name="Freeform 260"/>
            <p:cNvSpPr>
              <a:spLocks/>
            </p:cNvSpPr>
            <p:nvPr/>
          </p:nvSpPr>
          <p:spPr bwMode="auto">
            <a:xfrm>
              <a:off x="2518" y="3628"/>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45" name="Freeform 261"/>
            <p:cNvSpPr>
              <a:spLocks/>
            </p:cNvSpPr>
            <p:nvPr/>
          </p:nvSpPr>
          <p:spPr bwMode="auto">
            <a:xfrm>
              <a:off x="2503" y="3503"/>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46" name="Oval 262"/>
            <p:cNvSpPr>
              <a:spLocks noChangeArrowheads="1"/>
            </p:cNvSpPr>
            <p:nvPr/>
          </p:nvSpPr>
          <p:spPr bwMode="auto">
            <a:xfrm>
              <a:off x="2478" y="3625"/>
              <a:ext cx="680" cy="181"/>
            </a:xfrm>
            <a:prstGeom prst="ellipse">
              <a:avLst/>
            </a:prstGeom>
            <a:noFill/>
            <a:ln w="9525">
              <a:solidFill>
                <a:schemeClr val="tx1"/>
              </a:solidFill>
              <a:round/>
              <a:headEnd/>
              <a:tailEnd/>
            </a:ln>
          </p:spPr>
          <p:txBody>
            <a:bodyPr wrap="none" anchor="ctr"/>
            <a:lstStyle/>
            <a:p>
              <a:endParaRPr lang="en-US" dirty="0"/>
            </a:p>
          </p:txBody>
        </p:sp>
        <p:sp>
          <p:nvSpPr>
            <p:cNvPr id="35947" name="Freeform 263"/>
            <p:cNvSpPr>
              <a:spLocks/>
            </p:cNvSpPr>
            <p:nvPr/>
          </p:nvSpPr>
          <p:spPr bwMode="auto">
            <a:xfrm>
              <a:off x="2503" y="3693"/>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48" name="Freeform 264"/>
            <p:cNvSpPr>
              <a:spLocks/>
            </p:cNvSpPr>
            <p:nvPr/>
          </p:nvSpPr>
          <p:spPr bwMode="auto">
            <a:xfrm>
              <a:off x="2488" y="3568"/>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grpSp>
      <p:sp>
        <p:nvSpPr>
          <p:cNvPr id="35875" name="AutoShape 266"/>
          <p:cNvSpPr>
            <a:spLocks/>
          </p:cNvSpPr>
          <p:nvPr/>
        </p:nvSpPr>
        <p:spPr bwMode="auto">
          <a:xfrm rot="689760">
            <a:off x="3476625" y="4057650"/>
            <a:ext cx="433388" cy="790575"/>
          </a:xfrm>
          <a:prstGeom prst="leftBrace">
            <a:avLst>
              <a:gd name="adj1" fmla="val 17228"/>
              <a:gd name="adj2" fmla="val 50000"/>
            </a:avLst>
          </a:prstGeom>
          <a:noFill/>
          <a:ln w="9525">
            <a:solidFill>
              <a:schemeClr val="tx1"/>
            </a:solidFill>
            <a:round/>
            <a:headEnd/>
            <a:tailEnd/>
          </a:ln>
        </p:spPr>
        <p:txBody>
          <a:bodyPr wrap="none" anchor="ctr"/>
          <a:lstStyle/>
          <a:p>
            <a:endParaRPr lang="en-US" dirty="0"/>
          </a:p>
        </p:txBody>
      </p:sp>
      <p:sp>
        <p:nvSpPr>
          <p:cNvPr id="158"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ru-RU" sz="2400" b="1" baseline="30000" dirty="0" smtClean="0">
                <a:solidFill>
                  <a:schemeClr val="bg1"/>
                </a:solidFill>
                <a:latin typeface="Calibri" pitchFamily="34" charset="0"/>
              </a:rPr>
              <a:t>Закон Гука</a:t>
            </a:r>
            <a:endParaRPr lang="ru-RU" sz="2400" b="1" baseline="30000" dirty="0">
              <a:solidFill>
                <a:schemeClr val="bg1"/>
              </a:solidFill>
              <a:latin typeface="Calibri" pitchFamily="34" charset="0"/>
            </a:endParaRPr>
          </a:p>
        </p:txBody>
      </p:sp>
      <p:sp>
        <p:nvSpPr>
          <p:cNvPr id="159"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ru-RU" sz="1000" dirty="0">
                <a:solidFill>
                  <a:schemeClr val="bg1">
                    <a:lumMod val="50000"/>
                  </a:schemeClr>
                </a:solidFill>
                <a:latin typeface="+mj-lt"/>
              </a:rPr>
              <a:t>Проведение различных измерений для изучения растяжения пружин</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2 Subtítulo"/>
          <p:cNvSpPr txBox="1">
            <a:spLocks/>
          </p:cNvSpPr>
          <p:nvPr/>
        </p:nvSpPr>
        <p:spPr>
          <a:xfrm>
            <a:off x="5508104"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ru-RU" sz="2400" b="1" baseline="30000" dirty="0" smtClean="0">
                <a:solidFill>
                  <a:schemeClr val="bg1"/>
                </a:solidFill>
                <a:latin typeface="+mj-lt"/>
              </a:rPr>
              <a:t>Введение и теория</a:t>
            </a:r>
          </a:p>
          <a:p>
            <a:pPr marL="0" indent="0" fontAlgn="auto">
              <a:spcAft>
                <a:spcPts val="0"/>
              </a:spcAft>
              <a:buFont typeface="Arial" pitchFamily="34" charset="0"/>
              <a:buNone/>
              <a:defRPr/>
            </a:pPr>
            <a:endParaRPr lang="ru-RU" sz="2000" baseline="30000" dirty="0">
              <a:solidFill>
                <a:schemeClr val="bg1"/>
              </a:solidFill>
              <a:latin typeface="Frutiger 45 Light" pitchFamily="34" charset="0"/>
            </a:endParaRPr>
          </a:p>
        </p:txBody>
      </p:sp>
      <p:sp>
        <p:nvSpPr>
          <p:cNvPr id="36867" name="13 CuadroTexto"/>
          <p:cNvSpPr txBox="1">
            <a:spLocks noChangeArrowheads="1"/>
          </p:cNvSpPr>
          <p:nvPr/>
        </p:nvSpPr>
        <p:spPr bwMode="auto">
          <a:xfrm>
            <a:off x="1692275" y="2708275"/>
            <a:ext cx="6192838" cy="584775"/>
          </a:xfrm>
          <a:prstGeom prst="rect">
            <a:avLst/>
          </a:prstGeom>
          <a:noFill/>
          <a:ln w="9525">
            <a:noFill/>
            <a:miter lim="800000"/>
            <a:headEnd/>
            <a:tailEnd/>
          </a:ln>
        </p:spPr>
        <p:txBody>
          <a:bodyPr>
            <a:spAutoFit/>
          </a:bodyPr>
          <a:lstStyle/>
          <a:p>
            <a:pPr algn="just"/>
            <a:r>
              <a:rPr lang="ru-RU" sz="2400" b="1" baseline="30000" dirty="0">
                <a:solidFill>
                  <a:srgbClr val="45B491"/>
                </a:solidFill>
                <a:latin typeface="Calibri" pitchFamily="34" charset="0"/>
              </a:rPr>
              <a:t>Теперь учащихся приглашают выдвинуть гипотезу, которая должна быть проверена экспериментально.</a:t>
            </a:r>
          </a:p>
        </p:txBody>
      </p:sp>
      <p:pic>
        <p:nvPicPr>
          <p:cNvPr id="36868" name="14 Imagen"/>
          <p:cNvPicPr>
            <a:picLocks noChangeAspect="1"/>
          </p:cNvPicPr>
          <p:nvPr/>
        </p:nvPicPr>
        <p:blipFill>
          <a:blip r:embed="rId2" cstate="print"/>
          <a:srcRect/>
          <a:stretch>
            <a:fillRect/>
          </a:stretch>
        </p:blipFill>
        <p:spPr bwMode="auto">
          <a:xfrm>
            <a:off x="1617663" y="3498850"/>
            <a:ext cx="6267450" cy="866254"/>
          </a:xfrm>
          <a:prstGeom prst="rect">
            <a:avLst/>
          </a:prstGeom>
          <a:noFill/>
          <a:ln w="9525">
            <a:noFill/>
            <a:miter lim="800000"/>
            <a:headEnd/>
            <a:tailEnd/>
          </a:ln>
        </p:spPr>
      </p:pic>
      <p:pic>
        <p:nvPicPr>
          <p:cNvPr id="36869" name="15 Imagen"/>
          <p:cNvPicPr>
            <a:picLocks noChangeAspect="1"/>
          </p:cNvPicPr>
          <p:nvPr/>
        </p:nvPicPr>
        <p:blipFill>
          <a:blip r:embed="rId3" cstate="print"/>
          <a:srcRect/>
          <a:stretch>
            <a:fillRect/>
          </a:stretch>
        </p:blipFill>
        <p:spPr bwMode="auto">
          <a:xfrm>
            <a:off x="1403350" y="3357563"/>
            <a:ext cx="428625" cy="438150"/>
          </a:xfrm>
          <a:prstGeom prst="rect">
            <a:avLst/>
          </a:prstGeom>
          <a:noFill/>
          <a:ln w="9525">
            <a:noFill/>
            <a:miter lim="800000"/>
            <a:headEnd/>
            <a:tailEnd/>
          </a:ln>
        </p:spPr>
      </p:pic>
      <p:sp>
        <p:nvSpPr>
          <p:cNvPr id="11"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ru-RU" sz="2400" b="1" baseline="30000" dirty="0" smtClean="0">
                <a:solidFill>
                  <a:schemeClr val="bg1"/>
                </a:solidFill>
                <a:latin typeface="Calibri" pitchFamily="34" charset="0"/>
              </a:rPr>
              <a:t>Закон Гука</a:t>
            </a:r>
            <a:endParaRPr lang="ru-RU" sz="2400" b="1" baseline="30000" dirty="0">
              <a:solidFill>
                <a:schemeClr val="bg1"/>
              </a:solidFill>
              <a:latin typeface="Calibri" pitchFamily="34" charset="0"/>
            </a:endParaRPr>
          </a:p>
        </p:txBody>
      </p:sp>
      <p:sp>
        <p:nvSpPr>
          <p:cNvPr id="12"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ru-RU" sz="1000" dirty="0">
                <a:solidFill>
                  <a:schemeClr val="bg1">
                    <a:lumMod val="50000"/>
                  </a:schemeClr>
                </a:solidFill>
                <a:latin typeface="+mj-lt"/>
              </a:rPr>
              <a:t>Проведение различных измерений для изучения растяжения пружин</a:t>
            </a:r>
          </a:p>
        </p:txBody>
      </p:sp>
      <p:sp>
        <p:nvSpPr>
          <p:cNvPr id="14" name="13 Rectángulo redondeado"/>
          <p:cNvSpPr/>
          <p:nvPr/>
        </p:nvSpPr>
        <p:spPr>
          <a:xfrm>
            <a:off x="1614636" y="2563813"/>
            <a:ext cx="6267450" cy="647700"/>
          </a:xfrm>
          <a:prstGeom prst="roundRect">
            <a:avLst/>
          </a:prstGeom>
          <a:noFill/>
          <a:ln w="12700">
            <a:solidFill>
              <a:srgbClr val="45B4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15" name="16 CuadroTexto"/>
          <p:cNvSpPr txBox="1">
            <a:spLocks noChangeArrowheads="1"/>
          </p:cNvSpPr>
          <p:nvPr/>
        </p:nvSpPr>
        <p:spPr bwMode="auto">
          <a:xfrm>
            <a:off x="1763713" y="3554413"/>
            <a:ext cx="6121400" cy="738664"/>
          </a:xfrm>
          <a:prstGeom prst="rect">
            <a:avLst/>
          </a:prstGeom>
          <a:noFill/>
          <a:ln w="9525">
            <a:noFill/>
            <a:miter lim="800000"/>
            <a:headEnd/>
            <a:tailEnd/>
          </a:ln>
        </p:spPr>
        <p:txBody>
          <a:bodyPr>
            <a:spAutoFit/>
          </a:bodyPr>
          <a:lstStyle/>
          <a:p>
            <a:pPr algn="just"/>
            <a:r>
              <a:rPr lang="ru-RU" sz="1400" dirty="0" smtClean="0">
                <a:latin typeface="+mj-lt"/>
              </a:rPr>
              <a:t>Если растянуть две разных пружины на 10 см, а затем - на 15 см, и измерить силу, создаваемую пружинами в каждом случае, какие результаты можно ожидать?</a:t>
            </a:r>
            <a:endParaRPr lang="ru-RU" sz="1400"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1 Rectángulo redondeado"/>
          <p:cNvSpPr/>
          <p:nvPr/>
        </p:nvSpPr>
        <p:spPr>
          <a:xfrm>
            <a:off x="1008063" y="2617788"/>
            <a:ext cx="7345362" cy="1387475"/>
          </a:xfrm>
          <a:prstGeom prst="roundRect">
            <a:avLst/>
          </a:prstGeom>
          <a:solidFill>
            <a:srgbClr val="4194A5"/>
          </a:solidFill>
          <a:ln>
            <a:solidFill>
              <a:srgbClr val="4194A5"/>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fontAlgn="auto">
              <a:spcBef>
                <a:spcPts val="0"/>
              </a:spcBef>
              <a:spcAft>
                <a:spcPts val="0"/>
              </a:spcAft>
              <a:defRPr/>
            </a:pPr>
            <a:endParaRPr lang="es-CL" dirty="0"/>
          </a:p>
        </p:txBody>
      </p:sp>
      <p:sp>
        <p:nvSpPr>
          <p:cNvPr id="9" name="2 Subtítulo"/>
          <p:cNvSpPr txBox="1">
            <a:spLocks/>
          </p:cNvSpPr>
          <p:nvPr/>
        </p:nvSpPr>
        <p:spPr>
          <a:xfrm>
            <a:off x="5508104"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ru-RU" sz="2400" b="1" baseline="30000" dirty="0" smtClean="0">
                <a:solidFill>
                  <a:schemeClr val="bg1"/>
                </a:solidFill>
              </a:rPr>
              <a:t>Описание работы</a:t>
            </a:r>
          </a:p>
          <a:p>
            <a:pPr marL="0" indent="0" fontAlgn="auto">
              <a:spcAft>
                <a:spcPts val="0"/>
              </a:spcAft>
              <a:buFont typeface="Arial" pitchFamily="34" charset="0"/>
              <a:buNone/>
              <a:defRPr/>
            </a:pPr>
            <a:endParaRPr lang="ru-RU" sz="2400" b="1" baseline="30000" dirty="0">
              <a:solidFill>
                <a:schemeClr val="bg1"/>
              </a:solidFill>
              <a:latin typeface="+mj-lt"/>
            </a:endParaRPr>
          </a:p>
          <a:p>
            <a:pPr marL="0" indent="0" fontAlgn="auto">
              <a:spcAft>
                <a:spcPts val="0"/>
              </a:spcAft>
              <a:buFont typeface="Arial" pitchFamily="34" charset="0"/>
              <a:buNone/>
              <a:defRPr/>
            </a:pPr>
            <a:endParaRPr lang="ru-RU" sz="2000" b="1" baseline="30000" dirty="0">
              <a:solidFill>
                <a:schemeClr val="bg1"/>
              </a:solidFill>
              <a:latin typeface="Frutiger 45 Light" pitchFamily="34" charset="0"/>
            </a:endParaRPr>
          </a:p>
        </p:txBody>
      </p:sp>
      <p:sp>
        <p:nvSpPr>
          <p:cNvPr id="37892" name="9 CuadroTexto"/>
          <p:cNvSpPr txBox="1">
            <a:spLocks noChangeArrowheads="1"/>
          </p:cNvSpPr>
          <p:nvPr/>
        </p:nvSpPr>
        <p:spPr bwMode="auto">
          <a:xfrm>
            <a:off x="1260475" y="2784475"/>
            <a:ext cx="6983413" cy="1077218"/>
          </a:xfrm>
          <a:prstGeom prst="rect">
            <a:avLst/>
          </a:prstGeom>
          <a:noFill/>
          <a:ln w="9525">
            <a:noFill/>
            <a:miter lim="800000"/>
            <a:headEnd/>
            <a:tailEnd/>
          </a:ln>
        </p:spPr>
        <p:txBody>
          <a:bodyPr>
            <a:spAutoFit/>
          </a:bodyPr>
          <a:lstStyle/>
          <a:p>
            <a:pPr algn="just"/>
            <a:r>
              <a:rPr lang="ru-RU" sz="1600" dirty="0">
                <a:solidFill>
                  <a:schemeClr val="bg1"/>
                </a:solidFill>
                <a:latin typeface="+mj-lt"/>
              </a:rPr>
              <a:t>Учащиеся измерят силу, создаваемую двумя пружинами. Они измерят силу, которую создает каждая из пружин при растяжении на 0 см, 5 см, 10 см, 15 см, 20 см и 25 см. Для проведения таких замеров необходимо воспользоваться датчиком силы Dymo Labdisc.</a:t>
            </a:r>
          </a:p>
        </p:txBody>
      </p:sp>
      <p:sp>
        <p:nvSpPr>
          <p:cNvPr id="7"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ru-RU" sz="2400" b="1" baseline="30000" dirty="0" smtClean="0">
                <a:solidFill>
                  <a:schemeClr val="bg1"/>
                </a:solidFill>
                <a:latin typeface="Calibri" pitchFamily="34" charset="0"/>
              </a:rPr>
              <a:t>Закон Гука</a:t>
            </a:r>
            <a:endParaRPr lang="ru-RU" sz="2400" b="1" baseline="30000" dirty="0">
              <a:solidFill>
                <a:schemeClr val="bg1"/>
              </a:solidFill>
              <a:latin typeface="Calibri" pitchFamily="34" charset="0"/>
            </a:endParaRPr>
          </a:p>
        </p:txBody>
      </p:sp>
      <p:sp>
        <p:nvSpPr>
          <p:cNvPr id="8"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ru-RU" sz="1000" dirty="0">
                <a:solidFill>
                  <a:schemeClr val="bg1">
                    <a:lumMod val="50000"/>
                  </a:schemeClr>
                </a:solidFill>
                <a:latin typeface="+mj-lt"/>
              </a:rPr>
              <a:t>Проведение различных измерений для изучения растяжения пружин</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8914" name="6 CuadroTexto"/>
          <p:cNvSpPr txBox="1">
            <a:spLocks noChangeArrowheads="1"/>
          </p:cNvSpPr>
          <p:nvPr/>
        </p:nvSpPr>
        <p:spPr bwMode="auto">
          <a:xfrm>
            <a:off x="1258888" y="2503488"/>
            <a:ext cx="2953072" cy="1200329"/>
          </a:xfrm>
          <a:prstGeom prst="rect">
            <a:avLst/>
          </a:prstGeom>
          <a:noFill/>
          <a:ln w="9525">
            <a:noFill/>
            <a:miter lim="800000"/>
            <a:headEnd/>
            <a:tailEnd/>
          </a:ln>
        </p:spPr>
        <p:txBody>
          <a:bodyPr wrap="square">
            <a:spAutoFit/>
          </a:bodyPr>
          <a:lstStyle/>
          <a:p>
            <a:r>
              <a:rPr lang="ru-RU" dirty="0" smtClean="0">
                <a:latin typeface="+mj-lt"/>
              </a:rPr>
              <a:t>Датчик силы Dymo Labdisc </a:t>
            </a:r>
            <a:endParaRPr lang="ru-RU" dirty="0">
              <a:latin typeface="+mj-lt"/>
            </a:endParaRPr>
          </a:p>
          <a:p>
            <a:pPr>
              <a:lnSpc>
                <a:spcPct val="150000"/>
              </a:lnSpc>
            </a:pPr>
            <a:r>
              <a:rPr lang="ru-RU" dirty="0" smtClean="0">
                <a:latin typeface="+mj-lt"/>
              </a:rPr>
              <a:t>Кабель USB</a:t>
            </a:r>
          </a:p>
          <a:p>
            <a:pPr>
              <a:lnSpc>
                <a:spcPct val="150000"/>
              </a:lnSpc>
            </a:pPr>
            <a:r>
              <a:rPr lang="ru-RU" dirty="0">
                <a:latin typeface="+mj-lt"/>
              </a:rPr>
              <a:t>Спиральные пружины 150 мм и 100 мм</a:t>
            </a:r>
          </a:p>
        </p:txBody>
      </p:sp>
      <p:sp>
        <p:nvSpPr>
          <p:cNvPr id="11" name="2 Subtítulo"/>
          <p:cNvSpPr txBox="1">
            <a:spLocks/>
          </p:cNvSpPr>
          <p:nvPr/>
        </p:nvSpPr>
        <p:spPr>
          <a:xfrm>
            <a:off x="5508104"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ru-RU" sz="2400" b="1" baseline="30000" dirty="0" smtClean="0">
                <a:solidFill>
                  <a:schemeClr val="bg1"/>
                </a:solidFill>
              </a:rPr>
              <a:t>Ресурсы и материалы</a:t>
            </a:r>
          </a:p>
          <a:p>
            <a:pPr marL="0" indent="0" fontAlgn="auto">
              <a:spcAft>
                <a:spcPts val="0"/>
              </a:spcAft>
              <a:buFont typeface="Arial" pitchFamily="34" charset="0"/>
              <a:buNone/>
              <a:defRPr/>
            </a:pPr>
            <a:endParaRPr lang="ru-RU" sz="2400" b="1" baseline="30000" dirty="0">
              <a:solidFill>
                <a:schemeClr val="bg1"/>
              </a:solidFill>
            </a:endParaRPr>
          </a:p>
          <a:p>
            <a:pPr marL="0" indent="0" fontAlgn="auto">
              <a:spcAft>
                <a:spcPts val="0"/>
              </a:spcAft>
              <a:buFont typeface="Arial" pitchFamily="34" charset="0"/>
              <a:buNone/>
              <a:defRPr/>
            </a:pPr>
            <a:endParaRPr lang="ru-RU" sz="2400" b="1" baseline="30000" dirty="0">
              <a:solidFill>
                <a:schemeClr val="bg1"/>
              </a:solidFill>
              <a:latin typeface="+mj-lt"/>
            </a:endParaRPr>
          </a:p>
          <a:p>
            <a:pPr marL="0" indent="0" fontAlgn="auto">
              <a:spcAft>
                <a:spcPts val="0"/>
              </a:spcAft>
              <a:buFont typeface="Arial" pitchFamily="34" charset="0"/>
              <a:buNone/>
              <a:defRPr/>
            </a:pPr>
            <a:endParaRPr lang="ru-RU" sz="2000" b="1" baseline="30000" dirty="0">
              <a:solidFill>
                <a:schemeClr val="bg1"/>
              </a:solidFill>
              <a:latin typeface="Frutiger 45 Light" pitchFamily="34" charset="0"/>
            </a:endParaRPr>
          </a:p>
        </p:txBody>
      </p:sp>
      <p:pic>
        <p:nvPicPr>
          <p:cNvPr id="38916" name="Picture 2"/>
          <p:cNvPicPr>
            <a:picLocks noChangeAspect="1" noChangeArrowheads="1"/>
          </p:cNvPicPr>
          <p:nvPr/>
        </p:nvPicPr>
        <p:blipFill>
          <a:blip r:embed="rId3" cstate="print"/>
          <a:srcRect/>
          <a:stretch>
            <a:fillRect/>
          </a:stretch>
        </p:blipFill>
        <p:spPr bwMode="auto">
          <a:xfrm>
            <a:off x="1008063" y="2600325"/>
            <a:ext cx="250825" cy="252413"/>
          </a:xfrm>
          <a:prstGeom prst="rect">
            <a:avLst/>
          </a:prstGeom>
          <a:noFill/>
          <a:ln w="9525">
            <a:noFill/>
            <a:miter lim="800000"/>
            <a:headEnd/>
            <a:tailEnd/>
          </a:ln>
        </p:spPr>
      </p:pic>
      <p:pic>
        <p:nvPicPr>
          <p:cNvPr id="38917" name="Picture 3"/>
          <p:cNvPicPr>
            <a:picLocks noChangeAspect="1" noChangeArrowheads="1"/>
          </p:cNvPicPr>
          <p:nvPr/>
        </p:nvPicPr>
        <p:blipFill>
          <a:blip r:embed="rId4" cstate="print"/>
          <a:srcRect/>
          <a:stretch>
            <a:fillRect/>
          </a:stretch>
        </p:blipFill>
        <p:spPr bwMode="auto">
          <a:xfrm>
            <a:off x="1008063" y="2953543"/>
            <a:ext cx="250825" cy="252413"/>
          </a:xfrm>
          <a:prstGeom prst="rect">
            <a:avLst/>
          </a:prstGeom>
          <a:noFill/>
          <a:ln w="9525">
            <a:noFill/>
            <a:miter lim="800000"/>
            <a:headEnd/>
            <a:tailEnd/>
          </a:ln>
        </p:spPr>
      </p:pic>
      <p:pic>
        <p:nvPicPr>
          <p:cNvPr id="38918" name="Picture 4"/>
          <p:cNvPicPr>
            <a:picLocks noChangeAspect="1" noChangeArrowheads="1"/>
          </p:cNvPicPr>
          <p:nvPr/>
        </p:nvPicPr>
        <p:blipFill>
          <a:blip r:embed="rId5" cstate="print"/>
          <a:srcRect/>
          <a:stretch>
            <a:fillRect/>
          </a:stretch>
        </p:blipFill>
        <p:spPr bwMode="auto">
          <a:xfrm>
            <a:off x="1008063" y="3356992"/>
            <a:ext cx="250825" cy="252413"/>
          </a:xfrm>
          <a:prstGeom prst="rect">
            <a:avLst/>
          </a:prstGeom>
          <a:noFill/>
          <a:ln w="9525">
            <a:noFill/>
            <a:miter lim="800000"/>
            <a:headEnd/>
            <a:tailEnd/>
          </a:ln>
        </p:spPr>
      </p:pic>
      <p:pic>
        <p:nvPicPr>
          <p:cNvPr id="38921" name="Picture 4"/>
          <p:cNvPicPr>
            <a:picLocks noChangeAspect="1" noChangeArrowheads="1"/>
          </p:cNvPicPr>
          <p:nvPr/>
        </p:nvPicPr>
        <p:blipFill>
          <a:blip r:embed="rId5" cstate="print"/>
          <a:srcRect/>
          <a:stretch>
            <a:fillRect/>
          </a:stretch>
        </p:blipFill>
        <p:spPr bwMode="auto">
          <a:xfrm>
            <a:off x="4302919" y="4221163"/>
            <a:ext cx="252412" cy="252412"/>
          </a:xfrm>
          <a:prstGeom prst="rect">
            <a:avLst/>
          </a:prstGeom>
          <a:noFill/>
          <a:ln w="9525">
            <a:noFill/>
            <a:miter lim="800000"/>
            <a:headEnd/>
            <a:tailEnd/>
          </a:ln>
        </p:spPr>
      </p:pic>
      <p:sp>
        <p:nvSpPr>
          <p:cNvPr id="15"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ru-RU" sz="2400" b="1" baseline="30000" dirty="0" smtClean="0">
                <a:solidFill>
                  <a:schemeClr val="bg1"/>
                </a:solidFill>
                <a:latin typeface="Calibri" pitchFamily="34" charset="0"/>
              </a:rPr>
              <a:t>Закон Гука</a:t>
            </a:r>
            <a:endParaRPr lang="ru-RU" sz="2400" b="1" baseline="30000" dirty="0">
              <a:solidFill>
                <a:schemeClr val="bg1"/>
              </a:solidFill>
              <a:latin typeface="Calibri" pitchFamily="34" charset="0"/>
            </a:endParaRPr>
          </a:p>
        </p:txBody>
      </p:sp>
      <p:sp>
        <p:nvSpPr>
          <p:cNvPr id="16"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ru-RU" sz="1000" dirty="0">
                <a:solidFill>
                  <a:schemeClr val="bg1">
                    <a:lumMod val="50000"/>
                  </a:schemeClr>
                </a:solidFill>
                <a:latin typeface="+mj-lt"/>
              </a:rPr>
              <a:t>Проведение различных измерений для изучения растяжения пружин</a:t>
            </a:r>
          </a:p>
        </p:txBody>
      </p:sp>
      <p:pic>
        <p:nvPicPr>
          <p:cNvPr id="3686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22481" y="4077072"/>
            <a:ext cx="873653" cy="25781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6867"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058761" y="2503488"/>
            <a:ext cx="1943425" cy="1357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6868" name="Picture 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098025" y="2449002"/>
            <a:ext cx="2821200" cy="10090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2"/>
          <p:cNvPicPr>
            <a:picLocks noChangeAspect="1" noChangeArrowheads="1"/>
          </p:cNvPicPr>
          <p:nvPr/>
        </p:nvPicPr>
        <p:blipFill>
          <a:blip r:embed="rId3" cstate="print"/>
          <a:srcRect/>
          <a:stretch>
            <a:fillRect/>
          </a:stretch>
        </p:blipFill>
        <p:spPr bwMode="auto">
          <a:xfrm>
            <a:off x="4302919" y="2365884"/>
            <a:ext cx="250825" cy="250825"/>
          </a:xfrm>
          <a:prstGeom prst="rect">
            <a:avLst/>
          </a:prstGeom>
          <a:noFill/>
          <a:ln w="9525">
            <a:noFill/>
            <a:miter lim="800000"/>
            <a:headEnd/>
            <a:tailEnd/>
          </a:ln>
        </p:spPr>
      </p:pic>
      <p:pic>
        <p:nvPicPr>
          <p:cNvPr id="22" name="Picture 3"/>
          <p:cNvPicPr>
            <a:picLocks noChangeAspect="1" noChangeArrowheads="1"/>
          </p:cNvPicPr>
          <p:nvPr/>
        </p:nvPicPr>
        <p:blipFill>
          <a:blip r:embed="rId4" cstate="print"/>
          <a:srcRect/>
          <a:stretch>
            <a:fillRect/>
          </a:stretch>
        </p:blipFill>
        <p:spPr bwMode="auto">
          <a:xfrm>
            <a:off x="7290494" y="2365884"/>
            <a:ext cx="252413" cy="250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5714</TotalTime>
  <Words>818</Words>
  <Application>Microsoft Office PowerPoint</Application>
  <PresentationFormat>‫הצגה על המסך (4:3)</PresentationFormat>
  <Paragraphs>125</Paragraphs>
  <Slides>20</Slides>
  <Notes>0</Notes>
  <HiddenSlides>0</HiddenSlides>
  <MMClips>0</MMClips>
  <ScaleCrop>false</ScaleCrop>
  <HeadingPairs>
    <vt:vector size="6" baseType="variant">
      <vt:variant>
        <vt:lpstr>ערכת נושא</vt:lpstr>
      </vt:variant>
      <vt:variant>
        <vt:i4>1</vt:i4>
      </vt:variant>
      <vt:variant>
        <vt:lpstr>שרתי OLE מוטבעים</vt:lpstr>
      </vt:variant>
      <vt:variant>
        <vt:i4>1</vt:i4>
      </vt:variant>
      <vt:variant>
        <vt:lpstr>כותרות שקופיות</vt:lpstr>
      </vt:variant>
      <vt:variant>
        <vt:i4>20</vt:i4>
      </vt:variant>
    </vt:vector>
  </HeadingPairs>
  <TitlesOfParts>
    <vt:vector size="22" baseType="lpstr">
      <vt:lpstr>Tema de Office</vt:lpstr>
      <vt:lpstr>Ecuación</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Diseño8</dc:creator>
  <cp:lastModifiedBy>Jen</cp:lastModifiedBy>
  <cp:revision>204</cp:revision>
  <dcterms:created xsi:type="dcterms:W3CDTF">2012-09-11T15:34:37Z</dcterms:created>
  <dcterms:modified xsi:type="dcterms:W3CDTF">2017-11-24T14:30:10Z</dcterms:modified>
</cp:coreProperties>
</file>