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87" r:id="rId5"/>
    <p:sldId id="261" r:id="rId6"/>
    <p:sldId id="262" r:id="rId7"/>
    <p:sldId id="293" r:id="rId8"/>
    <p:sldId id="294" r:id="rId9"/>
    <p:sldId id="264" r:id="rId10"/>
    <p:sldId id="265" r:id="rId11"/>
    <p:sldId id="307" r:id="rId12"/>
    <p:sldId id="308" r:id="rId13"/>
    <p:sldId id="268" r:id="rId14"/>
    <p:sldId id="269" r:id="rId15"/>
    <p:sldId id="270" r:id="rId16"/>
    <p:sldId id="297" r:id="rId17"/>
    <p:sldId id="272" r:id="rId18"/>
    <p:sldId id="292" r:id="rId19"/>
    <p:sldId id="309" r:id="rId20"/>
    <p:sldId id="310" r:id="rId21"/>
    <p:sldId id="311" r:id="rId22"/>
    <p:sldId id="273" r:id="rId23"/>
    <p:sldId id="312" r:id="rId24"/>
    <p:sldId id="313" r:id="rId25"/>
    <p:sldId id="280" r:id="rId26"/>
    <p:sldId id="283" r:id="rId27"/>
    <p:sldId id="276" r:id="rId28"/>
    <p:sldId id="278" r:id="rId29"/>
    <p:sldId id="277" r:id="rId30"/>
    <p:sldId id="306" r:id="rId31"/>
    <p:sldId id="279" r:id="rId3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" initials="r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19A"/>
    <a:srgbClr val="3490A6"/>
    <a:srgbClr val="F7B047"/>
    <a:srgbClr val="4194A5"/>
    <a:srgbClr val="39818F"/>
    <a:srgbClr val="22B89B"/>
    <a:srgbClr val="34A6A1"/>
    <a:srgbClr val="FFFF66"/>
    <a:srgbClr val="47A1B3"/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94660"/>
  </p:normalViewPr>
  <p:slideViewPr>
    <p:cSldViewPr>
      <p:cViewPr>
        <p:scale>
          <a:sx n="80" d="100"/>
          <a:sy n="80" d="100"/>
        </p:scale>
        <p:origin x="-852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9217A-00BC-4D21-9DCF-6317BBB6FF6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08E2C-BDF1-4481-ABB2-ADA2DD6DBB10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455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08E2C-BDF1-4481-ABB2-ADA2DD6DBB10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229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39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55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016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3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3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862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959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90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20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011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65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453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4048" y="1772816"/>
            <a:ext cx="3600400" cy="57606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Концентрация, что поглощает</a:t>
            </a:r>
            <a:endParaRPr lang="es-ES_tradnl" sz="2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4048" y="213285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FF66"/>
                </a:solidFill>
              </a:rPr>
              <a:t>Измерение коэффициента светопроницаемости растворов различной концентрации</a:t>
            </a:r>
            <a:endParaRPr lang="es-CL" sz="1200" dirty="0">
              <a:solidFill>
                <a:srgbClr val="FFFF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5707" r="4644" b="5700"/>
          <a:stretch/>
        </p:blipFill>
        <p:spPr bwMode="auto">
          <a:xfrm>
            <a:off x="3563888" y="4869160"/>
            <a:ext cx="1587081" cy="159719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3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1008009" y="2780928"/>
            <a:ext cx="7344816" cy="1171583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Rectángulo redondeado"/>
          <p:cNvSpPr/>
          <p:nvPr/>
        </p:nvSpPr>
        <p:spPr>
          <a:xfrm>
            <a:off x="1008009" y="2617457"/>
            <a:ext cx="7344816" cy="1171583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Описание деятельности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60444" y="2780928"/>
            <a:ext cx="6911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Ученики изучают взаимосвязь между светопроницаемостью, светопоглощением и концентрацией раствора, опираясь на закон Бэра-Ламберта. </a:t>
            </a:r>
            <a:r>
              <a:rPr lang="ru-RU" sz="1600" smtClean="0"/>
              <a:t>Ученики </a:t>
            </a:r>
            <a:r>
              <a:rPr lang="ru-RU" sz="1600" dirty="0" smtClean="0"/>
              <a:t>рассчитывают концентрацию раствора, используя математические инструменты для графического анализа. </a:t>
            </a:r>
            <a:endParaRPr lang="es-CL" sz="1600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</p:spTree>
    <p:extLst>
      <p:ext uri="{BB962C8B-B14F-4D97-AF65-F5344CB8AC3E}">
        <p14:creationId xmlns:p14="http://schemas.microsoft.com/office/powerpoint/2010/main" val="26157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Описание деятельности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260029"/>
            <a:ext cx="6760790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Приготовление растворов </a:t>
            </a:r>
            <a:endParaRPr lang="es-CL" sz="1400" b="1" dirty="0" smtClean="0"/>
          </a:p>
          <a:p>
            <a:endParaRPr lang="es-CL" sz="1400" b="1" dirty="0"/>
          </a:p>
          <a:p>
            <a:r>
              <a:rPr lang="ru-RU" sz="1400" dirty="0" smtClean="0"/>
              <a:t>Учитель готовит два раствора для учеников. Ученики определяют концентрацию растворов, проведя эксперименты. </a:t>
            </a:r>
            <a:endParaRPr lang="en-US" sz="1400" dirty="0" smtClean="0"/>
          </a:p>
          <a:p>
            <a:endParaRPr lang="en-US" sz="1400" dirty="0"/>
          </a:p>
          <a:p>
            <a:r>
              <a:rPr lang="ru-RU" sz="1400" dirty="0" smtClean="0"/>
              <a:t>Ниже приведены инструкции по приготовлению растворов</a:t>
            </a:r>
            <a:r>
              <a:rPr lang="en-US" sz="1400" dirty="0" smtClean="0"/>
              <a:t>: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ru-RU" sz="1400" dirty="0" smtClean="0"/>
              <a:t>Учитель даёт каждой группе по одному из растворов объемом 3 мл и задаёт рассчитать его концентрацию. В конце занятия ученики сравнивают результаты с теоретическим значением</a:t>
            </a:r>
            <a:r>
              <a:rPr lang="es-CL" sz="1400" dirty="0" smtClean="0"/>
              <a:t>.</a:t>
            </a:r>
            <a:endParaRPr lang="es-CL" sz="1400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36814"/>
              </p:ext>
            </p:extLst>
          </p:nvPr>
        </p:nvGraphicFramePr>
        <p:xfrm>
          <a:off x="1979712" y="3861048"/>
          <a:ext cx="3240360" cy="936104"/>
        </p:xfrm>
        <a:graphic>
          <a:graphicData uri="http://schemas.openxmlformats.org/drawingml/2006/table">
            <a:tbl>
              <a:tblPr/>
              <a:tblGrid>
                <a:gridCol w="2005937"/>
                <a:gridCol w="538599"/>
                <a:gridCol w="695824"/>
              </a:tblGrid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проба </a:t>
                      </a:r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проба </a:t>
                      </a:r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кофе [гр]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дистиллированная </a:t>
                      </a: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вода [мл]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концентрация [гр./мл]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7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Описание деятельности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204864"/>
            <a:ext cx="6760790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Ученики читают график для расчета концентрации</a:t>
            </a:r>
            <a:r>
              <a:rPr lang="ru-RU" sz="1400" smtClean="0"/>
              <a:t>. 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ru-RU" sz="1400" smtClean="0"/>
              <a:t>Для </a:t>
            </a:r>
            <a:r>
              <a:rPr lang="ru-RU" sz="1400" dirty="0" smtClean="0"/>
              <a:t>лучшего понимания им понадобится знание линейного уравнения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s-CL" sz="1400" dirty="0" smtClean="0"/>
              <a:t>			             Y </a:t>
            </a:r>
            <a:r>
              <a:rPr lang="es-CL" sz="1400" dirty="0"/>
              <a:t>= </a:t>
            </a:r>
            <a:r>
              <a:rPr lang="es-CL" sz="1400" dirty="0" err="1"/>
              <a:t>mX</a:t>
            </a:r>
            <a:r>
              <a:rPr lang="es-CL" sz="1400" dirty="0"/>
              <a:t> + </a:t>
            </a:r>
            <a:r>
              <a:rPr lang="es-CL" sz="1400" dirty="0" smtClean="0"/>
              <a:t>n</a:t>
            </a:r>
          </a:p>
          <a:p>
            <a:endParaRPr lang="es-CL" sz="1400" dirty="0"/>
          </a:p>
          <a:p>
            <a:r>
              <a:rPr lang="ru-RU" sz="1400" smtClean="0"/>
              <a:t>Где</a:t>
            </a:r>
            <a:r>
              <a:rPr lang="en-US" sz="1400" smtClean="0"/>
              <a:t>:</a:t>
            </a:r>
            <a:endParaRPr lang="es-CL" sz="1400" dirty="0"/>
          </a:p>
          <a:p>
            <a:r>
              <a:rPr lang="es-CL" sz="1400" dirty="0"/>
              <a:t>m = </a:t>
            </a:r>
            <a:r>
              <a:rPr lang="ru-RU" sz="1400" dirty="0" smtClean="0"/>
              <a:t>угловой коэффициент</a:t>
            </a:r>
            <a:endParaRPr lang="es-CL" sz="1400" dirty="0"/>
          </a:p>
          <a:p>
            <a:r>
              <a:rPr lang="es-CL" sz="1400" dirty="0"/>
              <a:t>X = </a:t>
            </a:r>
            <a:r>
              <a:rPr lang="ru-RU" sz="1400" dirty="0" smtClean="0"/>
              <a:t>координата «Х»</a:t>
            </a:r>
            <a:r>
              <a:rPr lang="es-CL" sz="1400" dirty="0" smtClean="0"/>
              <a:t> </a:t>
            </a:r>
            <a:endParaRPr lang="ru-RU" sz="1400" dirty="0" smtClean="0"/>
          </a:p>
          <a:p>
            <a:r>
              <a:rPr lang="es-CL" sz="1400" dirty="0" smtClean="0"/>
              <a:t>Y </a:t>
            </a:r>
            <a:r>
              <a:rPr lang="es-CL" sz="1400" dirty="0"/>
              <a:t>= </a:t>
            </a:r>
            <a:r>
              <a:rPr lang="ru-RU" sz="1400" dirty="0" smtClean="0"/>
              <a:t>координата «</a:t>
            </a:r>
            <a:r>
              <a:rPr lang="es-CL" sz="1400" dirty="0" smtClean="0"/>
              <a:t>Y</a:t>
            </a:r>
            <a:r>
              <a:rPr lang="ru-RU" sz="1400" dirty="0" smtClean="0"/>
              <a:t>»</a:t>
            </a:r>
            <a:r>
              <a:rPr lang="es-CL" sz="1400" dirty="0" smtClean="0"/>
              <a:t> </a:t>
            </a:r>
            <a:endParaRPr lang="ru-RU" sz="1400" dirty="0" smtClean="0"/>
          </a:p>
          <a:p>
            <a:r>
              <a:rPr lang="en-US" sz="1400" dirty="0" smtClean="0"/>
              <a:t>n = </a:t>
            </a:r>
            <a:r>
              <a:rPr lang="ru-RU" sz="1400" dirty="0" smtClean="0"/>
              <a:t>точка пересечения с осью «</a:t>
            </a:r>
            <a:r>
              <a:rPr lang="en-US" sz="1400" dirty="0" smtClean="0"/>
              <a:t>Y</a:t>
            </a:r>
            <a:r>
              <a:rPr lang="ru-RU" sz="1400" dirty="0" smtClean="0"/>
              <a:t>»</a:t>
            </a:r>
            <a:r>
              <a:rPr lang="en-US" sz="1400" dirty="0" smtClean="0"/>
              <a:t> (</a:t>
            </a:r>
            <a:r>
              <a:rPr lang="ru-RU" sz="1400" dirty="0" smtClean="0"/>
              <a:t>где прямая пересекает ось «</a:t>
            </a:r>
            <a:r>
              <a:rPr lang="en-US" sz="1400" dirty="0" smtClean="0"/>
              <a:t>Y</a:t>
            </a:r>
            <a:r>
              <a:rPr lang="ru-RU" sz="1400" dirty="0" smtClean="0"/>
              <a:t>»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r>
              <a:rPr lang="ru-RU" sz="1400" dirty="0" smtClean="0"/>
              <a:t>Ученики должны</a:t>
            </a:r>
            <a:r>
              <a:rPr lang="es-CL" sz="1400" dirty="0" smtClean="0"/>
              <a:t>:</a:t>
            </a:r>
          </a:p>
          <a:p>
            <a:endParaRPr lang="es-CL" sz="1400" dirty="0"/>
          </a:p>
          <a:p>
            <a:r>
              <a:rPr lang="en-US" sz="1400" dirty="0"/>
              <a:t>1.  </a:t>
            </a:r>
            <a:r>
              <a:rPr lang="en-US" sz="1400" dirty="0" smtClean="0"/>
              <a:t> </a:t>
            </a:r>
            <a:r>
              <a:rPr lang="ru-RU" sz="1400" dirty="0" smtClean="0"/>
              <a:t>Рассчитать коэффициент светопроницаемости при помощи колориметра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/>
              <a:t>2. </a:t>
            </a:r>
            <a:r>
              <a:rPr lang="en-US" sz="1400" dirty="0" smtClean="0"/>
              <a:t>  </a:t>
            </a:r>
            <a:r>
              <a:rPr lang="ru-RU" sz="1400" dirty="0" smtClean="0"/>
              <a:t>Разделить коэффициент светопроницаемости на 100 для получения светопроницаемости (Т) раствора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/>
              <a:t>3. </a:t>
            </a:r>
            <a:r>
              <a:rPr lang="en-US" sz="1400" dirty="0" smtClean="0"/>
              <a:t>  </a:t>
            </a:r>
            <a:r>
              <a:rPr lang="ru-RU" sz="1400" dirty="0" smtClean="0"/>
              <a:t>Рассчитать светопоглощение </a:t>
            </a:r>
            <a:r>
              <a:rPr lang="en-US" sz="1400" dirty="0" smtClean="0"/>
              <a:t>(</a:t>
            </a:r>
            <a:r>
              <a:rPr lang="en-US" sz="1400" dirty="0"/>
              <a:t>A</a:t>
            </a:r>
            <a:r>
              <a:rPr lang="en-US" sz="1400" dirty="0" smtClean="0"/>
              <a:t>)</a:t>
            </a:r>
            <a:r>
              <a:rPr lang="ru-RU" sz="1400" dirty="0" smtClean="0"/>
              <a:t> по следующей формуле:</a:t>
            </a:r>
            <a:r>
              <a:rPr lang="en-US" sz="1400" dirty="0" smtClean="0"/>
              <a:t> </a:t>
            </a:r>
            <a:r>
              <a:rPr lang="en-US" sz="1400" dirty="0"/>
              <a:t>A = </a:t>
            </a:r>
            <a:r>
              <a:rPr lang="en-US" sz="1400" dirty="0" smtClean="0"/>
              <a:t>LOG</a:t>
            </a:r>
            <a:r>
              <a:rPr lang="en-US" sz="800" dirty="0" smtClean="0"/>
              <a:t>10</a:t>
            </a:r>
            <a:r>
              <a:rPr lang="en-US" sz="1400" dirty="0" smtClean="0"/>
              <a:t>T</a:t>
            </a:r>
            <a:r>
              <a:rPr lang="en-US" sz="1400" dirty="0"/>
              <a:t>.</a:t>
            </a:r>
          </a:p>
          <a:p>
            <a:r>
              <a:rPr lang="en-US" sz="1400" dirty="0" smtClean="0"/>
              <a:t>4.   </a:t>
            </a:r>
            <a:r>
              <a:rPr lang="ru-RU" sz="1400" dirty="0" smtClean="0"/>
              <a:t>Рассчитать </a:t>
            </a:r>
            <a:r>
              <a:rPr lang="en-US" sz="1400" dirty="0" smtClean="0"/>
              <a:t>X</a:t>
            </a:r>
            <a:r>
              <a:rPr lang="ru-RU" sz="1400" dirty="0" smtClean="0"/>
              <a:t>, решив линейное уравнение, подставив под «</a:t>
            </a:r>
            <a:r>
              <a:rPr lang="en-US" sz="1400" dirty="0" smtClean="0"/>
              <a:t>Y</a:t>
            </a:r>
            <a:r>
              <a:rPr lang="ru-RU" sz="1400" dirty="0" smtClean="0"/>
              <a:t>» значение светопоглощения. </a:t>
            </a:r>
            <a:endParaRPr lang="en-US" sz="1400" dirty="0" smtClean="0"/>
          </a:p>
          <a:p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4222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0"/>
          <a:stretch/>
        </p:blipFill>
        <p:spPr bwMode="auto">
          <a:xfrm>
            <a:off x="4427984" y="2580231"/>
            <a:ext cx="1308508" cy="349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763688" y="2399977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/>
              <a:t>Labdisc</a:t>
            </a:r>
            <a:endParaRPr lang="es-CL" sz="1400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Ресурсы и материалы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038" y="247178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3735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9366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4492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4240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28 CuadroTexto"/>
          <p:cNvSpPr txBox="1"/>
          <p:nvPr/>
        </p:nvSpPr>
        <p:spPr>
          <a:xfrm>
            <a:off x="1763688" y="2757537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Соединительный кабель </a:t>
            </a:r>
            <a:r>
              <a:rPr lang="es-CL" sz="1400" dirty="0" smtClean="0"/>
              <a:t>USB</a:t>
            </a:r>
            <a:endParaRPr lang="es-CL" sz="1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763688" y="3097054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Ёмкость для колориметра</a:t>
            </a:r>
            <a:endParaRPr lang="es-CL" sz="14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1763688" y="3403342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Дистиллированная вода </a:t>
            </a:r>
            <a:endParaRPr lang="es-CL" sz="14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763688" y="4489375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Бумажное полотенце</a:t>
            </a:r>
            <a:endParaRPr lang="es-CL" sz="14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763688" y="411594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Быстрорастворимый кофе</a:t>
            </a:r>
            <a:endParaRPr lang="es-CL" sz="14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1763688" y="3749730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Мензурка на </a:t>
            </a:r>
            <a:r>
              <a:rPr lang="es-CL" sz="1400" dirty="0" smtClean="0"/>
              <a:t>100 </a:t>
            </a:r>
            <a:r>
              <a:rPr lang="ru-RU" sz="1400" dirty="0" smtClean="0"/>
              <a:t>мл</a:t>
            </a:r>
            <a:endParaRPr lang="es-CL" sz="1400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861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398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617" y="42961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4094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9113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9618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35 CuadroTexto"/>
          <p:cNvSpPr txBox="1"/>
          <p:nvPr/>
        </p:nvSpPr>
        <p:spPr>
          <a:xfrm>
            <a:off x="1763688" y="4849415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1400" dirty="0"/>
              <a:t>4 </a:t>
            </a:r>
            <a:r>
              <a:rPr lang="ru-RU" sz="1400" dirty="0" smtClean="0"/>
              <a:t>пробирки</a:t>
            </a:r>
            <a:endParaRPr lang="es-CL" sz="1400" dirty="0"/>
          </a:p>
        </p:txBody>
      </p:sp>
      <p:sp>
        <p:nvSpPr>
          <p:cNvPr id="28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4744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598705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94996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47 CuadroTexto"/>
          <p:cNvSpPr txBox="1"/>
          <p:nvPr/>
        </p:nvSpPr>
        <p:spPr>
          <a:xfrm>
            <a:off x="1763688" y="5209455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Промывная склянка</a:t>
            </a:r>
            <a:endParaRPr lang="es-CL" sz="14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1763688" y="5570852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Палочка для размешивания</a:t>
            </a:r>
            <a:endParaRPr lang="es-CL" sz="14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1763688" y="5929535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Весы</a:t>
            </a:r>
            <a:endParaRPr lang="es-CL" sz="1400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8" r="15632" b="47235"/>
          <a:stretch/>
        </p:blipFill>
        <p:spPr bwMode="auto">
          <a:xfrm>
            <a:off x="5913074" y="2533626"/>
            <a:ext cx="2763382" cy="269557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2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</a:rPr>
              <a:t>Labdisc</a:t>
            </a: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2800350" cy="323850"/>
          </a:xfrm>
          <a:prstGeom prst="rect">
            <a:avLst/>
          </a:prstGeom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1187624" y="2348880"/>
            <a:ext cx="2826427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a. </a:t>
            </a: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Конфигурация 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Labdisc </a:t>
            </a:r>
            <a:endParaRPr lang="es-ES_tradnl" sz="2400" b="1" baseline="30000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187624" y="270892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Для сбора измерений при помощи сенсора необходимо установить </a:t>
            </a:r>
            <a:r>
              <a:rPr lang="en-US" sz="1400" dirty="0" err="1" smtClean="0"/>
              <a:t>Labdisc</a:t>
            </a:r>
            <a:r>
              <a:rPr lang="ru-RU" sz="1400" dirty="0" smtClean="0"/>
              <a:t> в следующем порядке действий:</a:t>
            </a:r>
            <a:endParaRPr lang="en-US" sz="1500" dirty="0" smtClean="0"/>
          </a:p>
        </p:txBody>
      </p:sp>
      <p:sp>
        <p:nvSpPr>
          <p:cNvPr id="21" name="20 CuadroTexto"/>
          <p:cNvSpPr txBox="1"/>
          <p:nvPr/>
        </p:nvSpPr>
        <p:spPr>
          <a:xfrm>
            <a:off x="1187624" y="341854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Откройте ОС </a:t>
            </a:r>
            <a:r>
              <a:rPr lang="en-US" sz="1400" dirty="0" err="1" smtClean="0"/>
              <a:t>GlobiLab</a:t>
            </a:r>
            <a:r>
              <a:rPr lang="ru-RU" sz="1400" dirty="0" smtClean="0"/>
              <a:t> и включите </a:t>
            </a:r>
            <a:r>
              <a:rPr lang="en-US" sz="1400" dirty="0" smtClean="0"/>
              <a:t> </a:t>
            </a:r>
            <a:r>
              <a:rPr lang="en-US" sz="1400" dirty="0" err="1" smtClean="0"/>
              <a:t>Labdisc</a:t>
            </a:r>
            <a:r>
              <a:rPr lang="en-US" sz="1400" dirty="0"/>
              <a:t>.</a:t>
            </a:r>
            <a:endParaRPr lang="en-US" sz="1500" dirty="0" smtClean="0"/>
          </a:p>
        </p:txBody>
      </p:sp>
      <p:sp>
        <p:nvSpPr>
          <p:cNvPr id="23" name="22 CuadroTexto"/>
          <p:cNvSpPr txBox="1"/>
          <p:nvPr/>
        </p:nvSpPr>
        <p:spPr>
          <a:xfrm>
            <a:off x="1187624" y="3902550"/>
            <a:ext cx="66247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Нажмите на иконку </a:t>
            </a:r>
            <a:r>
              <a:rPr lang="en-US" sz="1400" dirty="0" smtClean="0"/>
              <a:t>Bluetooth </a:t>
            </a:r>
            <a:r>
              <a:rPr lang="ru-RU" sz="1400" dirty="0" smtClean="0"/>
              <a:t>в правом нижнем углу экрана </a:t>
            </a:r>
            <a:r>
              <a:rPr lang="en-US" sz="1400" dirty="0" err="1" smtClean="0"/>
              <a:t>GlobiLab</a:t>
            </a:r>
            <a:r>
              <a:rPr lang="en-US" sz="1400" dirty="0" smtClean="0"/>
              <a:t>. </a:t>
            </a:r>
            <a:r>
              <a:rPr lang="ru-RU" sz="1400" dirty="0" smtClean="0"/>
              <a:t>Выберите </a:t>
            </a:r>
            <a:r>
              <a:rPr lang="en-US" sz="1400" dirty="0" err="1" smtClean="0"/>
              <a:t>Labdisc</a:t>
            </a:r>
            <a:r>
              <a:rPr lang="ru-RU" sz="1400" dirty="0" smtClean="0"/>
              <a:t>, который вы сейчас используете. Когда ОС узнает </a:t>
            </a:r>
            <a:r>
              <a:rPr lang="en-US" sz="1400" dirty="0" err="1" smtClean="0"/>
              <a:t>Labdisc</a:t>
            </a:r>
            <a:r>
              <a:rPr lang="ru-RU" sz="1400" dirty="0" smtClean="0"/>
              <a:t>, иконка изменит цвет с серого на синий. </a:t>
            </a:r>
            <a:endParaRPr lang="en-US" sz="1400" dirty="0"/>
          </a:p>
          <a:p>
            <a:r>
              <a:rPr lang="ru-RU" sz="1400" dirty="0" smtClean="0"/>
              <a:t>Если вы предпочитаете связь </a:t>
            </a:r>
            <a:r>
              <a:rPr lang="en-US" sz="1400" dirty="0" smtClean="0"/>
              <a:t>USB</a:t>
            </a:r>
            <a:r>
              <a:rPr lang="ru-RU" sz="1400" dirty="0" smtClean="0"/>
              <a:t>, выполните предыдущие инструкции, нажав на иконку </a:t>
            </a:r>
            <a:r>
              <a:rPr lang="en-US" sz="1400" dirty="0" smtClean="0"/>
              <a:t>USB. </a:t>
            </a:r>
            <a:r>
              <a:rPr lang="ru-RU" sz="1400" dirty="0" smtClean="0"/>
              <a:t> Цвет изменится, если </a:t>
            </a:r>
            <a:r>
              <a:rPr lang="en-US" sz="1400" dirty="0" err="1" smtClean="0"/>
              <a:t>Labdisc</a:t>
            </a:r>
            <a:r>
              <a:rPr lang="en-US" sz="1400" dirty="0" smtClean="0"/>
              <a:t> </a:t>
            </a:r>
            <a:r>
              <a:rPr lang="ru-RU" sz="1400" dirty="0" smtClean="0"/>
              <a:t>будет узнан</a:t>
            </a:r>
            <a:r>
              <a:rPr lang="en-US" sz="1400" dirty="0" smtClean="0"/>
              <a:t>.</a:t>
            </a:r>
            <a:endParaRPr lang="en-US" sz="1500" dirty="0" smtClean="0"/>
          </a:p>
        </p:txBody>
      </p:sp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4745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493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38923"/>
            <a:ext cx="864865" cy="25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84177"/>
            <a:ext cx="863773" cy="28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3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Labdisc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5116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187624" y="2348880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Нажмите на</a:t>
            </a:r>
            <a:r>
              <a:rPr lang="en-US" sz="1400" dirty="0" smtClean="0"/>
              <a:t>           </a:t>
            </a:r>
            <a:r>
              <a:rPr lang="ru-RU" sz="1400" dirty="0" smtClean="0"/>
              <a:t>, чтобы сконфигурировать </a:t>
            </a:r>
            <a:r>
              <a:rPr lang="en-US" sz="1400" dirty="0" smtClean="0"/>
              <a:t>Labdisc</a:t>
            </a:r>
            <a:r>
              <a:rPr lang="en-US" sz="1400" dirty="0"/>
              <a:t>. </a:t>
            </a:r>
            <a:endParaRPr lang="en-US" sz="1400" dirty="0" smtClean="0"/>
          </a:p>
          <a:p>
            <a:r>
              <a:rPr lang="ru-RU" sz="1400" dirty="0" smtClean="0"/>
              <a:t>Выберите колориметр в окне </a:t>
            </a:r>
            <a:r>
              <a:rPr lang="en-US" sz="1400" dirty="0" smtClean="0"/>
              <a:t>“Logger Setup”.</a:t>
            </a:r>
          </a:p>
          <a:p>
            <a:r>
              <a:rPr lang="ru-RU" sz="1400" dirty="0" smtClean="0"/>
              <a:t>Введите </a:t>
            </a:r>
            <a:r>
              <a:rPr lang="en-US" sz="1400" dirty="0" smtClean="0"/>
              <a:t>“</a:t>
            </a:r>
            <a:r>
              <a:rPr lang="en-US" sz="1400" dirty="0"/>
              <a:t>Manual” </a:t>
            </a:r>
            <a:r>
              <a:rPr lang="ru-RU" sz="1400" dirty="0" smtClean="0"/>
              <a:t>для частоты и кол-ва растворов</a:t>
            </a:r>
            <a:r>
              <a:rPr lang="en-US" sz="1400" dirty="0" smtClean="0"/>
              <a:t>.</a:t>
            </a:r>
            <a:endParaRPr lang="en-US" sz="15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60" y="2308704"/>
            <a:ext cx="360040" cy="32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3117999" cy="418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Labdisc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7090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8130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187624" y="2348880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 завершении конфигурации сенсора начинайте измерения, нажав на </a:t>
            </a:r>
            <a:r>
              <a:rPr lang="en-US" sz="1400" dirty="0" smtClean="0"/>
              <a:t>          .</a:t>
            </a:r>
            <a:endParaRPr lang="en-US" sz="1500" dirty="0" smtClean="0"/>
          </a:p>
        </p:txBody>
      </p:sp>
      <p:sp>
        <p:nvSpPr>
          <p:cNvPr id="14" name="13 CuadroTexto"/>
          <p:cNvSpPr txBox="1"/>
          <p:nvPr/>
        </p:nvSpPr>
        <p:spPr>
          <a:xfrm>
            <a:off x="1187624" y="2756501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 завершении измерения остановите </a:t>
            </a:r>
            <a:r>
              <a:rPr lang="en-US" sz="1400" dirty="0" err="1" smtClean="0"/>
              <a:t>Labdisc</a:t>
            </a:r>
            <a:r>
              <a:rPr lang="ru-RU" sz="1400" dirty="0" smtClean="0"/>
              <a:t>, нажав на     </a:t>
            </a:r>
            <a:r>
              <a:rPr lang="en-US" sz="1400" dirty="0" smtClean="0"/>
              <a:t>                .             </a:t>
            </a:r>
            <a:endParaRPr lang="en-US" sz="1500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75" y="2636838"/>
            <a:ext cx="5302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88" y="2223716"/>
            <a:ext cx="393700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2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555625" y="2473150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490A6"/>
                </a:solidFill>
              </a:rPr>
              <a:t>Следующие этапы объясняют, как проводить эксперимент</a:t>
            </a:r>
            <a:r>
              <a:rPr lang="en-US" sz="1400" dirty="0" smtClean="0">
                <a:solidFill>
                  <a:srgbClr val="3490A6"/>
                </a:solidFill>
              </a:rPr>
              <a:t>: </a:t>
            </a:r>
            <a:endParaRPr lang="es-CL" sz="1400" dirty="0">
              <a:solidFill>
                <a:srgbClr val="3490A6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1403647" y="2348880"/>
            <a:ext cx="6581751" cy="582371"/>
          </a:xfrm>
          <a:prstGeom prst="roundRect">
            <a:avLst/>
          </a:prstGeom>
          <a:noFill/>
          <a:ln w="19050">
            <a:solidFill>
              <a:srgbClr val="3490A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547664" y="4966805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Отмечайте каждую пробирку номером раствора</a:t>
            </a:r>
            <a:r>
              <a:rPr lang="en-US" sz="1400" dirty="0" smtClean="0"/>
              <a:t> (</a:t>
            </a:r>
            <a:r>
              <a:rPr lang="ru-RU" sz="1400" dirty="0" smtClean="0"/>
              <a:t>от </a:t>
            </a:r>
            <a:r>
              <a:rPr lang="en-US" sz="1400" dirty="0" smtClean="0"/>
              <a:t>1 </a:t>
            </a:r>
            <a:r>
              <a:rPr lang="ru-RU" sz="1400" dirty="0" smtClean="0"/>
              <a:t>до</a:t>
            </a:r>
            <a:r>
              <a:rPr lang="en-US" sz="1400" dirty="0" smtClean="0"/>
              <a:t> </a:t>
            </a:r>
            <a:r>
              <a:rPr lang="en-US" sz="1400" dirty="0"/>
              <a:t>6).</a:t>
            </a:r>
            <a:endParaRPr lang="en-US" sz="1500" dirty="0" smtClean="0"/>
          </a:p>
        </p:txBody>
      </p:sp>
      <p:sp>
        <p:nvSpPr>
          <p:cNvPr id="20" name="19 CuadroTexto"/>
          <p:cNvSpPr txBox="1"/>
          <p:nvPr/>
        </p:nvSpPr>
        <p:spPr>
          <a:xfrm>
            <a:off x="1547664" y="5425479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Влейте дистиллированную воду в пробирку 1</a:t>
            </a:r>
            <a:r>
              <a:rPr lang="en-US" sz="1400" dirty="0" smtClean="0"/>
              <a:t>.</a:t>
            </a:r>
            <a:endParaRPr lang="en-US" sz="1500" dirty="0" smtClean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9571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4107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187624" y="3140968"/>
            <a:ext cx="66247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Примечание</a:t>
            </a:r>
            <a:r>
              <a:rPr lang="en-US" sz="1400" b="1" dirty="0" smtClean="0"/>
              <a:t>: </a:t>
            </a:r>
            <a:r>
              <a:rPr lang="ru-RU" sz="1400" b="1" dirty="0" smtClean="0"/>
              <a:t>Перед началом записи настройте колориметр на растворитель, с которым будете проводить эксперимент. Данный этап необходим  для минимизации ошибки измерения при эксперименте. Для настройки добавьте </a:t>
            </a:r>
            <a:r>
              <a:rPr lang="en-US" sz="1400" b="1" dirty="0" smtClean="0"/>
              <a:t> </a:t>
            </a:r>
            <a:r>
              <a:rPr lang="ru-RU" sz="1400" b="1" dirty="0" smtClean="0"/>
              <a:t>немного растворителя (в данном случае, дистиллированной воды), наполнив емкость на </a:t>
            </a:r>
            <a:r>
              <a:rPr lang="en-US" sz="1400" b="1" dirty="0" smtClean="0"/>
              <a:t>¾ </a:t>
            </a:r>
            <a:r>
              <a:rPr lang="ru-RU" sz="1400" b="1" dirty="0" smtClean="0"/>
              <a:t>и разместив его в выходное отверстие. Затем нажмите и удерживайте кнопку колориметра, пока не услышите сигнал </a:t>
            </a:r>
            <a:r>
              <a:rPr lang="en-US" sz="1400" b="1" dirty="0" err="1" smtClean="0"/>
              <a:t>Labdisc</a:t>
            </a:r>
            <a:r>
              <a:rPr lang="en-US" sz="1400" b="1" dirty="0" smtClean="0"/>
              <a:t>. </a:t>
            </a:r>
            <a:r>
              <a:rPr lang="ru-RU" sz="1400" b="1" dirty="0" smtClean="0"/>
              <a:t>По завершении настройки уберите емкость из колориметра.</a:t>
            </a: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1440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87624" y="4849415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Измерьте светопроницаемость раствора. Чтобы читать данные, заполняйте емкость до </a:t>
            </a:r>
            <a:r>
              <a:rPr lang="en-US" sz="1400" dirty="0" smtClean="0"/>
              <a:t>¾ </a:t>
            </a:r>
            <a:r>
              <a:rPr lang="ru-RU" sz="1400" dirty="0" smtClean="0"/>
              <a:t> раствором 1</a:t>
            </a:r>
            <a:r>
              <a:rPr lang="en-US" sz="1400" dirty="0" smtClean="0"/>
              <a:t>. </a:t>
            </a:r>
            <a:r>
              <a:rPr lang="ru-RU" sz="1400" dirty="0" smtClean="0"/>
              <a:t>ВСЕГДА держите емкость за верхний край, чтобы на стенках пробирки не оставались отпечатки пальцев. </a:t>
            </a:r>
            <a:endParaRPr lang="en-US" sz="15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49415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1187624" y="2420888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Приготовьте растворы от 2-го по 6-й, как показано в таблице ниже, измеряя объем дистиллированной воды (растворителя) и добавляя по 1 гр. кофе (растворенного вещества) в каждую пробирку</a:t>
            </a:r>
            <a:r>
              <a:rPr lang="en-US" sz="1400" dirty="0" smtClean="0"/>
              <a:t>.</a:t>
            </a:r>
            <a:endParaRPr lang="en-US" sz="1500" dirty="0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4233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1187624" y="436452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Палочкой для размешивания доведите кофе до полного растворения</a:t>
            </a:r>
            <a:r>
              <a:rPr lang="en-US" sz="1400" dirty="0" smtClean="0"/>
              <a:t>.</a:t>
            </a:r>
            <a:endParaRPr lang="en-US" sz="1500" dirty="0" smtClean="0"/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452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643785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187624" y="564150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Очистите и протрите емкость бумажными салфетками</a:t>
            </a:r>
            <a:r>
              <a:rPr lang="en-US" sz="1400" dirty="0" smtClean="0"/>
              <a:t>.</a:t>
            </a:r>
            <a:endParaRPr lang="en-US" sz="1500" dirty="0" smtClean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757968"/>
              </p:ext>
            </p:extLst>
          </p:nvPr>
        </p:nvGraphicFramePr>
        <p:xfrm>
          <a:off x="1691680" y="3284984"/>
          <a:ext cx="4968553" cy="936104"/>
        </p:xfrm>
        <a:graphic>
          <a:graphicData uri="http://schemas.openxmlformats.org/drawingml/2006/table">
            <a:tbl>
              <a:tblPr/>
              <a:tblGrid>
                <a:gridCol w="1932596"/>
                <a:gridCol w="518906"/>
                <a:gridCol w="670383"/>
                <a:gridCol w="588142"/>
                <a:gridCol w="629263"/>
                <a:gridCol w="629263"/>
              </a:tblGrid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проба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проба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проба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проба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проба 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кофе [гр]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дистиллированная </a:t>
                      </a: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вода [мл]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концентрация [гр./мл]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2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187624" y="242088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Разместите емкость в выходное отверстие колориметра</a:t>
            </a:r>
            <a:r>
              <a:rPr lang="ru-RU" sz="1400" smtClean="0"/>
              <a:t>. </a:t>
            </a:r>
            <a:endParaRPr lang="en-US" sz="1400" smtClean="0"/>
          </a:p>
          <a:p>
            <a:r>
              <a:rPr lang="ru-RU" sz="1400" smtClean="0"/>
              <a:t>Закройте </a:t>
            </a:r>
            <a:r>
              <a:rPr lang="ru-RU" sz="1400" dirty="0" smtClean="0"/>
              <a:t>емкость, придвинув край </a:t>
            </a:r>
            <a:r>
              <a:rPr lang="es-CL" sz="1400" dirty="0" smtClean="0"/>
              <a:t>Labdisc </a:t>
            </a:r>
            <a:r>
              <a:rPr lang="ru-RU" sz="1400" dirty="0" smtClean="0"/>
              <a:t>и приступайте к измерениям</a:t>
            </a:r>
            <a:r>
              <a:rPr lang="es-CL" sz="1400" dirty="0" smtClean="0"/>
              <a:t>.</a:t>
            </a:r>
            <a:endParaRPr lang="en-US" sz="1500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4278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26" y="3429000"/>
            <a:ext cx="3088560" cy="303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9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1403648" y="3213292"/>
            <a:ext cx="6004715" cy="575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 redondeado"/>
          <p:cNvSpPr/>
          <p:nvPr/>
        </p:nvSpPr>
        <p:spPr>
          <a:xfrm>
            <a:off x="1403648" y="2636912"/>
            <a:ext cx="6004715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3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Цель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14812" y="2708920"/>
            <a:ext cx="5865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Цель: найти связь между светопоглощением и светопроницаемостью в растворах различной концентрации,  разработать гипотезу и проверить её с помощью колориметра </a:t>
            </a:r>
            <a:r>
              <a:rPr lang="en-US" sz="1600" dirty="0" err="1" smtClean="0">
                <a:solidFill>
                  <a:schemeClr val="bg1"/>
                </a:solidFill>
              </a:rPr>
              <a:t>Labidsc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87624" y="2420888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Запишите процент светопроницаемости. Извлеките раствор из сенсора и очистите емкость с дистиллированной водой. Повторите те же этапы со следующими растворами. </a:t>
            </a:r>
            <a:endParaRPr lang="en-US" sz="1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4278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1374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187624" y="3193231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Завершив измерения, остановите </a:t>
            </a:r>
            <a:r>
              <a:rPr lang="en-US" sz="1400" dirty="0" err="1" smtClean="0"/>
              <a:t>Labdisc</a:t>
            </a:r>
            <a:r>
              <a:rPr lang="en-US" sz="1400" dirty="0" smtClean="0"/>
              <a:t>.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1205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87624" y="2420888"/>
            <a:ext cx="69847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График, начерченный учениками, должен совпадать с графиком ниже. Нисходящий порядок коэффициентов также можно обнаружить в зеленом и синем колориметре</a:t>
            </a:r>
            <a:endParaRPr lang="es-CL" sz="1400" b="1" dirty="0" smtClean="0"/>
          </a:p>
          <a:p>
            <a:endParaRPr lang="es-CL" sz="1400" b="1" dirty="0"/>
          </a:p>
          <a:p>
            <a:r>
              <a:rPr lang="en-US" sz="1600" dirty="0" smtClean="0"/>
              <a:t>                </a:t>
            </a:r>
            <a:r>
              <a:rPr lang="ru-RU" sz="1600" dirty="0" smtClean="0"/>
              <a:t>Коэффициент светопроницаемости как показатель концентрации</a:t>
            </a:r>
            <a:r>
              <a:rPr lang="en-US" sz="1600" dirty="0" smtClean="0"/>
              <a:t>:</a:t>
            </a:r>
            <a:endParaRPr lang="en-US" sz="15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4176464" cy="275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6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555625" y="2401142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7B047"/>
                </a:solidFill>
              </a:rPr>
              <a:t>Следующие этапы объясняют, как проанализировать результаты эксперимента</a:t>
            </a:r>
            <a:endParaRPr lang="es-CL" sz="1400" dirty="0">
              <a:solidFill>
                <a:srgbClr val="F7B047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1403647" y="2276872"/>
            <a:ext cx="6581751" cy="582371"/>
          </a:xfrm>
          <a:prstGeom prst="roundRect">
            <a:avLst/>
          </a:prstGeom>
          <a:noFill/>
          <a:ln w="19050">
            <a:solidFill>
              <a:srgbClr val="F7B04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187624" y="2996952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Экспортируйте данные в </a:t>
            </a:r>
            <a:r>
              <a:rPr lang="en-US" sz="1400" dirty="0" smtClean="0"/>
              <a:t>Excel</a:t>
            </a:r>
            <a:r>
              <a:rPr lang="ru-RU" sz="1400" dirty="0" smtClean="0"/>
              <a:t>, нажав на   </a:t>
            </a:r>
            <a:r>
              <a:rPr lang="en-US" sz="1400" dirty="0" smtClean="0"/>
              <a:t>           . </a:t>
            </a:r>
            <a:r>
              <a:rPr lang="ru-RU" sz="1400" dirty="0" smtClean="0"/>
              <a:t> Сохраните данные в компьютере</a:t>
            </a:r>
            <a:r>
              <a:rPr lang="en-US" sz="1400" dirty="0" smtClean="0"/>
              <a:t>.</a:t>
            </a:r>
            <a:endParaRPr lang="en-US" sz="1500" dirty="0" smtClean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1704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4634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08" y="2996952"/>
            <a:ext cx="4191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35 CuadroTexto"/>
          <p:cNvSpPr txBox="1"/>
          <p:nvPr/>
        </p:nvSpPr>
        <p:spPr>
          <a:xfrm>
            <a:off x="1187624" y="355385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Найдите коэффициенты светопроницаемости при освещении растворов лучами различных цветов (различной длины волны: красного, зеленого и синего цветов</a:t>
            </a:r>
            <a:r>
              <a:rPr lang="en-US" sz="1400" dirty="0" smtClean="0"/>
              <a:t>).</a:t>
            </a: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13112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3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187624" y="2498426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Соберите данные и рассчитайте светопроницаемость и светопоглощение, начиная с коэффициента светопроницаемости, обозначенного </a:t>
            </a:r>
            <a:r>
              <a:rPr lang="en-US" sz="1400" dirty="0" err="1" smtClean="0"/>
              <a:t>Labdisc</a:t>
            </a:r>
            <a:r>
              <a:rPr lang="en-US" sz="1400" dirty="0"/>
              <a:t>. </a:t>
            </a:r>
            <a:r>
              <a:rPr lang="ru-RU" sz="1400" dirty="0" smtClean="0"/>
              <a:t>Данные необходимо упорядочить, как показано в таблице ниже</a:t>
            </a:r>
            <a:r>
              <a:rPr lang="es-CL" sz="1400" dirty="0" smtClean="0"/>
              <a:t>:</a:t>
            </a:r>
            <a:endParaRPr lang="en-US" sz="1500" dirty="0" smtClean="0"/>
          </a:p>
        </p:txBody>
      </p:sp>
      <p:sp>
        <p:nvSpPr>
          <p:cNvPr id="16" name="15 CuadroTexto"/>
          <p:cNvSpPr txBox="1"/>
          <p:nvPr/>
        </p:nvSpPr>
        <p:spPr>
          <a:xfrm>
            <a:off x="1187624" y="3451916"/>
            <a:ext cx="66247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Раствор</a:t>
            </a:r>
            <a:r>
              <a:rPr lang="es-CL" sz="1300" b="1" dirty="0" smtClean="0"/>
              <a:t> </a:t>
            </a:r>
            <a:r>
              <a:rPr lang="es-CL" sz="1300" b="1" dirty="0"/>
              <a:t>– </a:t>
            </a:r>
            <a:r>
              <a:rPr lang="ru-RU" sz="1300" b="1" dirty="0" smtClean="0"/>
              <a:t>Концентрация</a:t>
            </a:r>
            <a:r>
              <a:rPr lang="es-CL" sz="1300" b="1" dirty="0" smtClean="0"/>
              <a:t> [</a:t>
            </a:r>
            <a:r>
              <a:rPr lang="ru-RU" sz="1300" b="1" dirty="0" smtClean="0"/>
              <a:t>гр.</a:t>
            </a:r>
            <a:r>
              <a:rPr lang="es-CL" sz="1300" b="1" dirty="0" smtClean="0"/>
              <a:t>/</a:t>
            </a:r>
            <a:r>
              <a:rPr lang="ru-RU" sz="1300" b="1" dirty="0" smtClean="0"/>
              <a:t>мл</a:t>
            </a:r>
            <a:r>
              <a:rPr lang="es-CL" sz="1300" b="1" dirty="0" smtClean="0"/>
              <a:t>] </a:t>
            </a:r>
            <a:r>
              <a:rPr lang="es-CL" sz="1300" b="1" dirty="0"/>
              <a:t>- </a:t>
            </a:r>
            <a:r>
              <a:rPr lang="es-CL" sz="1300" b="1" dirty="0" smtClean="0"/>
              <a:t>%</a:t>
            </a:r>
            <a:r>
              <a:rPr lang="ru-RU" sz="1300" b="1" dirty="0" smtClean="0"/>
              <a:t> проницаемости красного</a:t>
            </a:r>
            <a:r>
              <a:rPr lang="es-CL" sz="1300" b="1" dirty="0" smtClean="0"/>
              <a:t> –</a:t>
            </a:r>
            <a:r>
              <a:rPr lang="ru-RU" sz="1300" b="1" dirty="0" smtClean="0"/>
              <a:t> Проницаемость красного</a:t>
            </a:r>
            <a:r>
              <a:rPr lang="es-CL" sz="1300" b="1" dirty="0" smtClean="0"/>
              <a:t> </a:t>
            </a:r>
            <a:r>
              <a:rPr lang="es-CL" sz="1300" b="1" dirty="0"/>
              <a:t>– </a:t>
            </a:r>
            <a:r>
              <a:rPr lang="ru-RU" sz="1300" b="1" dirty="0" smtClean="0"/>
              <a:t>Поглощение красного</a:t>
            </a:r>
            <a:r>
              <a:rPr lang="es-CL" sz="1300" b="1" dirty="0" smtClean="0"/>
              <a:t> </a:t>
            </a:r>
            <a:r>
              <a:rPr lang="en-US" sz="1300" b="1" dirty="0" smtClean="0"/>
              <a:t>- %</a:t>
            </a:r>
            <a:r>
              <a:rPr lang="ru-RU" sz="1300" b="1" dirty="0" smtClean="0"/>
              <a:t> проницаемости зеленого</a:t>
            </a:r>
            <a:r>
              <a:rPr lang="en-US" sz="1300" b="1" dirty="0" smtClean="0"/>
              <a:t> </a:t>
            </a:r>
            <a:r>
              <a:rPr lang="en-US" sz="1300" b="1" dirty="0"/>
              <a:t>– </a:t>
            </a:r>
            <a:r>
              <a:rPr lang="ru-RU" sz="1300" b="1" dirty="0" smtClean="0"/>
              <a:t>Проницаемость зеленого</a:t>
            </a:r>
            <a:r>
              <a:rPr lang="en-US" sz="1300" b="1" dirty="0" smtClean="0"/>
              <a:t> </a:t>
            </a:r>
            <a:r>
              <a:rPr lang="en-US" sz="1300" b="1" dirty="0"/>
              <a:t>– </a:t>
            </a:r>
            <a:r>
              <a:rPr lang="ru-RU" sz="1300" b="1" dirty="0" smtClean="0"/>
              <a:t>Поглощение зеленого </a:t>
            </a:r>
            <a:r>
              <a:rPr lang="en-US" sz="1300" b="1" dirty="0" smtClean="0"/>
              <a:t> </a:t>
            </a:r>
            <a:r>
              <a:rPr lang="en-US" sz="1300" b="1" dirty="0"/>
              <a:t>- </a:t>
            </a:r>
            <a:r>
              <a:rPr lang="en-US" sz="1300" b="1" dirty="0" smtClean="0"/>
              <a:t>%</a:t>
            </a:r>
            <a:r>
              <a:rPr lang="ru-RU" sz="1300" b="1" dirty="0" smtClean="0"/>
              <a:t> проницаемости синего</a:t>
            </a:r>
            <a:r>
              <a:rPr lang="en-US" sz="1300" b="1" dirty="0" smtClean="0"/>
              <a:t> – </a:t>
            </a:r>
            <a:r>
              <a:rPr lang="ru-RU" sz="1300" b="1" dirty="0" smtClean="0"/>
              <a:t> Проницаемость синего</a:t>
            </a:r>
            <a:r>
              <a:rPr lang="es-CL" sz="1300" b="1" dirty="0" smtClean="0"/>
              <a:t> </a:t>
            </a:r>
            <a:r>
              <a:rPr lang="es-CL" sz="1300" b="1" dirty="0"/>
              <a:t>– </a:t>
            </a:r>
            <a:r>
              <a:rPr lang="ru-RU" sz="1300" b="1" dirty="0" smtClean="0"/>
              <a:t>Поглощение синего</a:t>
            </a:r>
            <a:endParaRPr lang="en-US" sz="13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41" y="4316012"/>
            <a:ext cx="633227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2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3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0355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1421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8028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4750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187624" y="2492896"/>
            <a:ext cx="74888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Колонка «</a:t>
            </a:r>
            <a:r>
              <a:rPr lang="en-US" sz="1300" dirty="0" smtClean="0"/>
              <a:t>C</a:t>
            </a:r>
            <a:r>
              <a:rPr lang="ru-RU" sz="1300" dirty="0" smtClean="0"/>
              <a:t>» показывает коэффициент проницаемости красного, колонка «</a:t>
            </a:r>
            <a:r>
              <a:rPr lang="en-US" sz="1300" dirty="0" smtClean="0"/>
              <a:t> F</a:t>
            </a:r>
            <a:r>
              <a:rPr lang="ru-RU" sz="1300" dirty="0" smtClean="0"/>
              <a:t>» – коэффициент проницаемости зеленого, а колонка «</a:t>
            </a:r>
            <a:r>
              <a:rPr lang="en-US" sz="1300" dirty="0" smtClean="0"/>
              <a:t>I</a:t>
            </a:r>
            <a:r>
              <a:rPr lang="ru-RU" sz="1300" dirty="0" smtClean="0"/>
              <a:t>» - коэффициент проницаемости синего. Используйте формулу таблицы, чтобы рассчитать проницаемость (колонки «</a:t>
            </a:r>
            <a:r>
              <a:rPr lang="en-US" sz="1300" dirty="0" smtClean="0"/>
              <a:t>D</a:t>
            </a:r>
            <a:r>
              <a:rPr lang="ru-RU" sz="1300" dirty="0" smtClean="0"/>
              <a:t>»</a:t>
            </a:r>
            <a:r>
              <a:rPr lang="en-US" sz="1300" dirty="0" smtClean="0"/>
              <a:t>, </a:t>
            </a:r>
            <a:r>
              <a:rPr lang="ru-RU" sz="1300" dirty="0" smtClean="0"/>
              <a:t>«</a:t>
            </a:r>
            <a:r>
              <a:rPr lang="en-US" sz="1300" dirty="0" smtClean="0"/>
              <a:t>G</a:t>
            </a:r>
            <a:r>
              <a:rPr lang="ru-RU" sz="1300" dirty="0" smtClean="0"/>
              <a:t>» и «</a:t>
            </a:r>
            <a:r>
              <a:rPr lang="en-US" sz="1300" dirty="0" smtClean="0"/>
              <a:t>J</a:t>
            </a:r>
            <a:r>
              <a:rPr lang="ru-RU" sz="1300" dirty="0" smtClean="0"/>
              <a:t>»</a:t>
            </a:r>
            <a:r>
              <a:rPr lang="en-US" sz="1300" dirty="0" smtClean="0"/>
              <a:t>) </a:t>
            </a:r>
            <a:r>
              <a:rPr lang="ru-RU" sz="1300" dirty="0" smtClean="0"/>
              <a:t>и поглощение (колонки «</a:t>
            </a:r>
            <a:r>
              <a:rPr lang="en-US" sz="1300" dirty="0" smtClean="0"/>
              <a:t> E</a:t>
            </a:r>
            <a:r>
              <a:rPr lang="ru-RU" sz="1300" dirty="0" smtClean="0"/>
              <a:t>»</a:t>
            </a:r>
            <a:r>
              <a:rPr lang="en-US" sz="1300" dirty="0" smtClean="0"/>
              <a:t>, </a:t>
            </a:r>
            <a:r>
              <a:rPr lang="ru-RU" sz="1300" dirty="0" smtClean="0"/>
              <a:t>«</a:t>
            </a:r>
            <a:r>
              <a:rPr lang="en-US" sz="1300" dirty="0" smtClean="0"/>
              <a:t>H</a:t>
            </a:r>
            <a:r>
              <a:rPr lang="ru-RU" sz="1300" dirty="0" smtClean="0"/>
              <a:t>» и «</a:t>
            </a:r>
            <a:r>
              <a:rPr lang="en-US" sz="1300" dirty="0" smtClean="0"/>
              <a:t>K</a:t>
            </a:r>
            <a:r>
              <a:rPr lang="ru-RU" sz="1300" dirty="0" smtClean="0"/>
              <a:t>»</a:t>
            </a:r>
            <a:r>
              <a:rPr lang="en-US" sz="1300" dirty="0" smtClean="0"/>
              <a:t>) </a:t>
            </a:r>
            <a:r>
              <a:rPr lang="ru-RU" sz="1300" dirty="0" smtClean="0"/>
              <a:t>каждого раствора</a:t>
            </a:r>
            <a:r>
              <a:rPr lang="en-US" sz="1300" dirty="0" smtClean="0"/>
              <a:t>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187624" y="3284984"/>
            <a:ext cx="74888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Найдите и сравните показатели светопроницаемости каждого раствора. Помните, что закон Бэра-Ламберта можно использовать для показателей светопоглощения от 0 до 1. Таким образом, выберите цвет, с которым вы получили максимальные результаты светопоглощения. </a:t>
            </a:r>
            <a:endParaRPr lang="en-US" sz="1300" dirty="0" smtClean="0"/>
          </a:p>
        </p:txBody>
      </p:sp>
      <p:sp>
        <p:nvSpPr>
          <p:cNvPr id="16" name="15 CuadroTexto"/>
          <p:cNvSpPr txBox="1"/>
          <p:nvPr/>
        </p:nvSpPr>
        <p:spPr>
          <a:xfrm>
            <a:off x="1187624" y="407707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Начертите линейный график взаимосвязи светопоглощения и концентрации. </a:t>
            </a:r>
            <a:r>
              <a:rPr lang="en-US" sz="1300" dirty="0" smtClean="0"/>
              <a:t> </a:t>
            </a:r>
            <a:r>
              <a:rPr lang="ru-RU" sz="1300" dirty="0" smtClean="0"/>
              <a:t>Для начала обозначьте разброс точек, нажав на кнопку                               </a:t>
            </a:r>
            <a:r>
              <a:rPr lang="en-US" sz="1400" dirty="0" smtClean="0"/>
              <a:t>.</a:t>
            </a:r>
            <a:endParaRPr lang="en-US" sz="1500" dirty="0" smtClean="0"/>
          </a:p>
        </p:txBody>
      </p:sp>
      <p:sp>
        <p:nvSpPr>
          <p:cNvPr id="17" name="16 CuadroTexto"/>
          <p:cNvSpPr txBox="1"/>
          <p:nvPr/>
        </p:nvSpPr>
        <p:spPr>
          <a:xfrm>
            <a:off x="1187624" y="4777988"/>
            <a:ext cx="7488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Определите диапазон данных. Выберите показатели концентрации для оси «Х» и показатели светопоглощения для оси «</a:t>
            </a:r>
            <a:r>
              <a:rPr lang="en-US" sz="1300" dirty="0" smtClean="0"/>
              <a:t>Y</a:t>
            </a:r>
            <a:r>
              <a:rPr lang="ru-RU" sz="1300" dirty="0" smtClean="0"/>
              <a:t>»</a:t>
            </a:r>
            <a:r>
              <a:rPr lang="es-CL" sz="1300" dirty="0" smtClean="0"/>
              <a:t>.</a:t>
            </a:r>
            <a:endParaRPr lang="en-US" sz="1300" dirty="0" smtClean="0"/>
          </a:p>
        </p:txBody>
      </p:sp>
      <p:sp>
        <p:nvSpPr>
          <p:cNvPr id="18" name="17 CuadroTexto"/>
          <p:cNvSpPr txBox="1"/>
          <p:nvPr/>
        </p:nvSpPr>
        <p:spPr>
          <a:xfrm>
            <a:off x="1187624" y="5426640"/>
            <a:ext cx="74888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Добавьте регрессирующую линию в график, нажав правой кнопкой мыши на показатели и выбрав «Добавить линию»</a:t>
            </a:r>
            <a:r>
              <a:rPr lang="en-US" sz="1300" dirty="0" smtClean="0"/>
              <a:t>.</a:t>
            </a:r>
            <a:r>
              <a:rPr lang="ru-RU" sz="1300" dirty="0" smtClean="0"/>
              <a:t> Выберите тип регрессирующей линии. Откройте список опций и выберите «Показать равенства на графике». Нажмите «ОК» для завершения. </a:t>
            </a:r>
            <a:endParaRPr lang="en-US" sz="1300" dirty="0" smtClean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13282"/>
            <a:ext cx="1080715" cy="24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0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132910" y="2254524"/>
            <a:ext cx="6852488" cy="775497"/>
            <a:chOff x="1132910" y="2254524"/>
            <a:chExt cx="6852488" cy="775497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12 Grupo"/>
          <p:cNvGrpSpPr/>
          <p:nvPr/>
        </p:nvGrpSpPr>
        <p:grpSpPr>
          <a:xfrm>
            <a:off x="1132910" y="3174075"/>
            <a:ext cx="6852488" cy="775497"/>
            <a:chOff x="1132910" y="2254524"/>
            <a:chExt cx="6852488" cy="775497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22 CuadroTexto"/>
          <p:cNvSpPr txBox="1"/>
          <p:nvPr/>
        </p:nvSpPr>
        <p:spPr>
          <a:xfrm>
            <a:off x="1555626" y="3356992"/>
            <a:ext cx="6329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Какой оказалась взаимосвязь между светопроницаемостью и концентрацией </a:t>
            </a:r>
          </a:p>
          <a:p>
            <a:r>
              <a:rPr lang="ru-RU" sz="1400" b="1" dirty="0" smtClean="0"/>
              <a:t>раствора?</a:t>
            </a:r>
            <a:endParaRPr lang="es-CL" sz="14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555626" y="2420888"/>
            <a:ext cx="5968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Насколько результаты эксперимента соответствуют вашей изначальной гипотезе? Объясните</a:t>
            </a:r>
            <a:r>
              <a:rPr lang="en-US" sz="1400" b="1" dirty="0" smtClean="0"/>
              <a:t>.</a:t>
            </a:r>
            <a:endParaRPr lang="es-CL" sz="1400" b="1" dirty="0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1138130" y="4093663"/>
            <a:ext cx="6852488" cy="775497"/>
            <a:chOff x="1132910" y="2254524"/>
            <a:chExt cx="6852488" cy="775497"/>
          </a:xfrm>
        </p:grpSpPr>
        <p:pic>
          <p:nvPicPr>
            <p:cNvPr id="19" name="18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20 CuadroTexto"/>
          <p:cNvSpPr txBox="1"/>
          <p:nvPr/>
        </p:nvSpPr>
        <p:spPr>
          <a:xfrm>
            <a:off x="1560846" y="4293096"/>
            <a:ext cx="605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Какой оказалась взаимосвязь между светопоглощением и концентрацией </a:t>
            </a:r>
            <a:br>
              <a:rPr lang="ru-RU" sz="1400" b="1" dirty="0" smtClean="0"/>
            </a:br>
            <a:r>
              <a:rPr lang="ru-RU" sz="1400" b="1" dirty="0" smtClean="0"/>
              <a:t>раствора? 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2040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555625" y="2401143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7B047"/>
                </a:solidFill>
              </a:rPr>
              <a:t>График, начерченный учениками, должен соответствовать графику ниже</a:t>
            </a:r>
            <a:r>
              <a:rPr lang="en-US" sz="1400" dirty="0" smtClean="0">
                <a:solidFill>
                  <a:srgbClr val="F7B047"/>
                </a:solidFill>
              </a:rPr>
              <a:t>. </a:t>
            </a:r>
            <a:endParaRPr lang="es-CL" sz="1400" dirty="0">
              <a:solidFill>
                <a:srgbClr val="F7B047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403647" y="2348881"/>
            <a:ext cx="6581751" cy="432047"/>
          </a:xfrm>
          <a:prstGeom prst="roundRect">
            <a:avLst/>
          </a:prstGeom>
          <a:noFill/>
          <a:ln w="19050">
            <a:solidFill>
              <a:srgbClr val="F7B04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28647"/>
            <a:ext cx="4392488" cy="282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55776" y="3200655"/>
            <a:ext cx="356118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Концентрация как показатель </a:t>
            </a:r>
            <a:r>
              <a:rPr lang="ru-RU" sz="1200" dirty="0" smtClean="0">
                <a:solidFill>
                  <a:schemeClr val="tx1"/>
                </a:solidFill>
              </a:rPr>
              <a:t>светопоглощения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07346" y="5648927"/>
            <a:ext cx="1458046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solidFill>
                  <a:schemeClr val="tx1"/>
                </a:solidFill>
              </a:rPr>
              <a:t>Концентрация </a:t>
            </a:r>
            <a:r>
              <a:rPr lang="es-CL" sz="1050" dirty="0">
                <a:solidFill>
                  <a:schemeClr val="tx1"/>
                </a:solidFill>
              </a:rPr>
              <a:t>[</a:t>
            </a:r>
            <a:r>
              <a:rPr lang="ru-RU" sz="1050" dirty="0">
                <a:solidFill>
                  <a:schemeClr val="tx1"/>
                </a:solidFill>
              </a:rPr>
              <a:t>гр</a:t>
            </a:r>
            <a:r>
              <a:rPr lang="es-CL" sz="1050" dirty="0">
                <a:solidFill>
                  <a:schemeClr val="tx1"/>
                </a:solidFill>
              </a:rPr>
              <a:t>/</a:t>
            </a:r>
            <a:r>
              <a:rPr lang="ru-RU" sz="1050" dirty="0">
                <a:solidFill>
                  <a:schemeClr val="tx1"/>
                </a:solidFill>
              </a:rPr>
              <a:t>мл</a:t>
            </a:r>
            <a:r>
              <a:rPr lang="es-CL" sz="105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59" y="692696"/>
            <a:ext cx="356118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Концентрация как показатель </a:t>
            </a:r>
            <a:r>
              <a:rPr lang="ru-RU" sz="1200" dirty="0" smtClean="0">
                <a:solidFill>
                  <a:schemeClr val="tx1"/>
                </a:solidFill>
              </a:rPr>
              <a:t>светопоглощения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1367643" y="4362139"/>
            <a:ext cx="2376264" cy="197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solidFill>
                  <a:schemeClr val="tx1"/>
                </a:solidFill>
              </a:rPr>
              <a:t>Поглощение</a:t>
            </a:r>
            <a:r>
              <a:rPr lang="en-US" sz="1050" dirty="0">
                <a:solidFill>
                  <a:schemeClr val="tx1"/>
                </a:solidFill>
              </a:rPr>
              <a:t> [</a:t>
            </a:r>
            <a:r>
              <a:rPr lang="ru-RU" sz="1050" dirty="0">
                <a:solidFill>
                  <a:schemeClr val="tx1"/>
                </a:solidFill>
              </a:rPr>
              <a:t>красный колориметр</a:t>
            </a:r>
            <a:r>
              <a:rPr lang="en-US" sz="1050" dirty="0">
                <a:solidFill>
                  <a:schemeClr val="tx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507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21 Grupo"/>
          <p:cNvGrpSpPr/>
          <p:nvPr/>
        </p:nvGrpSpPr>
        <p:grpSpPr>
          <a:xfrm>
            <a:off x="1240419" y="4574963"/>
            <a:ext cx="6663160" cy="1446327"/>
            <a:chOff x="1321109" y="3224939"/>
            <a:chExt cx="6664289" cy="1686611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2"/>
              <a:ext cx="6664289" cy="1388268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594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21 Grupo"/>
          <p:cNvGrpSpPr/>
          <p:nvPr/>
        </p:nvGrpSpPr>
        <p:grpSpPr>
          <a:xfrm>
            <a:off x="1240420" y="3350827"/>
            <a:ext cx="6663160" cy="1086286"/>
            <a:chOff x="1321109" y="3224939"/>
            <a:chExt cx="6664289" cy="1266755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3"/>
              <a:ext cx="6664289" cy="968411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481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2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7" y="3212976"/>
            <a:ext cx="428625" cy="438150"/>
          </a:xfrm>
          <a:prstGeom prst="ellipse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Выводы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555625" y="3394806"/>
            <a:ext cx="64297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Взаимосвязь каких переменных выражает закон Бэра-Ламберта?</a:t>
            </a:r>
            <a:endParaRPr lang="en-US" sz="1400" b="1" dirty="0" smtClean="0"/>
          </a:p>
          <a:p>
            <a:endParaRPr lang="en-US" sz="1300" dirty="0"/>
          </a:p>
          <a:p>
            <a:r>
              <a:rPr lang="ru-RU" sz="1400" dirty="0" smtClean="0"/>
              <a:t>Ученики должны ответить, что закон Бэра-Ламберта выражает взаимосвязь светопоглощения и концентрации раствора. </a:t>
            </a:r>
            <a:endParaRPr lang="es-CL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555625" y="2381182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9B19A"/>
                </a:solidFill>
              </a:rPr>
              <a:t>Ниже приведены вопросы и ответы, которые помогут ученикам сделать выводы</a:t>
            </a:r>
            <a:r>
              <a:rPr lang="en-US" sz="1400" dirty="0" smtClean="0">
                <a:solidFill>
                  <a:srgbClr val="29B19A"/>
                </a:solidFill>
              </a:rPr>
              <a:t>. </a:t>
            </a:r>
            <a:endParaRPr lang="es-CL" sz="1400" dirty="0">
              <a:solidFill>
                <a:srgbClr val="29B19A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1403647" y="2348881"/>
            <a:ext cx="6581751" cy="582371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CuadroTexto"/>
          <p:cNvSpPr txBox="1"/>
          <p:nvPr/>
        </p:nvSpPr>
        <p:spPr>
          <a:xfrm>
            <a:off x="1555625" y="4579674"/>
            <a:ext cx="625673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Имея растворы различной концентрации, в каком диапазоне светопоглощения мы можем применять закон Бэра-Ламберта?</a:t>
            </a:r>
            <a:endParaRPr lang="en-US" sz="1400" b="1" dirty="0" smtClean="0"/>
          </a:p>
          <a:p>
            <a:endParaRPr lang="en-US" sz="1300" dirty="0"/>
          </a:p>
          <a:p>
            <a:r>
              <a:rPr lang="ru-RU" sz="1400" dirty="0" smtClean="0"/>
              <a:t>Ученики должны вспомнить теоретические знания и ответить, что закон Бэра-Ламберта действует только для показателей светопоглощения от 0 до 1</a:t>
            </a:r>
            <a:r>
              <a:rPr lang="en-US" sz="1400" dirty="0" smtClean="0"/>
              <a:t>.</a:t>
            </a:r>
            <a:endParaRPr lang="es-CL" sz="1400" dirty="0"/>
          </a:p>
        </p:txBody>
      </p:sp>
      <p:pic>
        <p:nvPicPr>
          <p:cNvPr id="35" name="3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6" y="4437112"/>
            <a:ext cx="428625" cy="438150"/>
          </a:xfrm>
          <a:prstGeom prst="ellipse">
            <a:avLst/>
          </a:prstGeom>
        </p:spPr>
      </p:pic>
      <p:sp>
        <p:nvSpPr>
          <p:cNvPr id="1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</p:spTree>
    <p:extLst>
      <p:ext uri="{BB962C8B-B14F-4D97-AF65-F5344CB8AC3E}">
        <p14:creationId xmlns:p14="http://schemas.microsoft.com/office/powerpoint/2010/main" val="18069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21 Grupo"/>
          <p:cNvGrpSpPr/>
          <p:nvPr/>
        </p:nvGrpSpPr>
        <p:grpSpPr>
          <a:xfrm>
            <a:off x="1240420" y="4574962"/>
            <a:ext cx="6663160" cy="1446326"/>
            <a:chOff x="1321109" y="3224939"/>
            <a:chExt cx="6664289" cy="1686610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3"/>
              <a:ext cx="6664289" cy="1388266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671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21 Grupo"/>
          <p:cNvGrpSpPr/>
          <p:nvPr/>
        </p:nvGrpSpPr>
        <p:grpSpPr>
          <a:xfrm>
            <a:off x="1240420" y="2270704"/>
            <a:ext cx="6663160" cy="1862051"/>
            <a:chOff x="1321109" y="3224938"/>
            <a:chExt cx="6664289" cy="2171402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3"/>
              <a:ext cx="6664289" cy="1873057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8"/>
              <a:ext cx="6664289" cy="930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Выводы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555625" y="2270707"/>
            <a:ext cx="63479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Допустим, график </a:t>
            </a:r>
            <a:r>
              <a:rPr lang="en-US" sz="1400" b="1" dirty="0" smtClean="0"/>
              <a:t> </a:t>
            </a:r>
            <a:r>
              <a:rPr lang="en-US" sz="1400" b="1" dirty="0"/>
              <a:t>Excel </a:t>
            </a:r>
            <a:r>
              <a:rPr lang="ru-RU" sz="1400" b="1" dirty="0" smtClean="0"/>
              <a:t>взаимосвязи светопоглощения и концентрации – прямая линия. Какова взаимосвязь между выражением и переменными, обозначенными в законе Бэра-Ламберта?</a:t>
            </a:r>
            <a:endParaRPr lang="en-US" sz="1400" b="1" dirty="0" smtClean="0"/>
          </a:p>
          <a:p>
            <a:endParaRPr lang="en-US" sz="1300" dirty="0"/>
          </a:p>
          <a:p>
            <a:r>
              <a:rPr lang="ru-RU" sz="1200" dirty="0" smtClean="0"/>
              <a:t>Ученики должны понимать график, где ось «</a:t>
            </a:r>
            <a:r>
              <a:rPr lang="en-US" sz="1200" dirty="0" smtClean="0"/>
              <a:t>Y</a:t>
            </a:r>
            <a:r>
              <a:rPr lang="ru-RU" sz="1200" dirty="0" smtClean="0"/>
              <a:t>» обозначает светопоглощение, а ось «Х» – концентрацию. Таким образом, мы можем понимать уравнение графика как следующее выражение</a:t>
            </a:r>
            <a:r>
              <a:rPr lang="en-US" sz="1200" dirty="0" smtClean="0"/>
              <a:t>:</a:t>
            </a:r>
            <a:endParaRPr lang="en-US" sz="1200" dirty="0"/>
          </a:p>
          <a:p>
            <a:r>
              <a:rPr lang="es-CL" sz="1200" i="1" dirty="0" smtClean="0"/>
              <a:t>		</a:t>
            </a:r>
          </a:p>
          <a:p>
            <a:r>
              <a:rPr lang="es-CL" sz="1200" i="1" dirty="0"/>
              <a:t>	</a:t>
            </a:r>
            <a:r>
              <a:rPr lang="es-CL" sz="1200" i="1" dirty="0" smtClean="0"/>
              <a:t>	</a:t>
            </a:r>
            <a:r>
              <a:rPr lang="ru-RU" sz="1200" i="1" dirty="0" smtClean="0"/>
              <a:t>Светопоглощение</a:t>
            </a:r>
            <a:r>
              <a:rPr lang="es-CL" sz="1200" i="1" dirty="0" smtClean="0"/>
              <a:t> </a:t>
            </a:r>
            <a:r>
              <a:rPr lang="es-CL" sz="1200" i="1" dirty="0"/>
              <a:t>= m * </a:t>
            </a:r>
            <a:r>
              <a:rPr lang="ru-RU" sz="1200" i="1" dirty="0" smtClean="0"/>
              <a:t>Концентрация</a:t>
            </a:r>
            <a:r>
              <a:rPr lang="es-CL" sz="1200" i="1" dirty="0" smtClean="0"/>
              <a:t> </a:t>
            </a:r>
            <a:r>
              <a:rPr lang="es-CL" sz="1200" i="1" dirty="0"/>
              <a:t>+ n</a:t>
            </a:r>
            <a:endParaRPr lang="es-CL" sz="12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555624" y="4637454"/>
            <a:ext cx="67607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При наличии раствора неизвестной концентрации насколько может оказаться </a:t>
            </a:r>
          </a:p>
          <a:p>
            <a:r>
              <a:rPr lang="ru-RU" sz="1400" b="1" dirty="0" smtClean="0"/>
              <a:t>полезным закон Бэра-Ламберта</a:t>
            </a:r>
            <a:r>
              <a:rPr lang="es-CL" sz="1400" b="1" dirty="0" smtClean="0"/>
              <a:t>?</a:t>
            </a:r>
          </a:p>
          <a:p>
            <a:r>
              <a:rPr lang="en-US" sz="1400" b="1" dirty="0" smtClean="0"/>
              <a:t> </a:t>
            </a:r>
            <a:endParaRPr lang="en-US" sz="1300" dirty="0"/>
          </a:p>
          <a:p>
            <a:r>
              <a:rPr lang="ru-RU" sz="1200" dirty="0" smtClean="0"/>
              <a:t>Ученики должны указать, что можно узнать концентрацию раствора, измерив его </a:t>
            </a:r>
          </a:p>
          <a:p>
            <a:r>
              <a:rPr lang="ru-RU" sz="1200" dirty="0" smtClean="0"/>
              <a:t>светопоглощение и применив закон Бэра-Ламберта для сравнения светопоглощения данного раствора со светопоглощением раствора, чья концентрация известна. </a:t>
            </a:r>
            <a:r>
              <a:rPr lang="en-US" sz="1200" dirty="0" smtClean="0"/>
              <a:t> </a:t>
            </a:r>
            <a:endParaRPr lang="es-CL" sz="1200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7" y="2132856"/>
            <a:ext cx="428625" cy="438150"/>
          </a:xfrm>
          <a:prstGeom prst="ellipse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7" y="4437112"/>
            <a:ext cx="428625" cy="438150"/>
          </a:xfrm>
          <a:prstGeom prst="ellipse">
            <a:avLst/>
          </a:prstGeom>
        </p:spPr>
      </p:pic>
      <p:sp>
        <p:nvSpPr>
          <p:cNvPr id="1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</p:spTree>
    <p:extLst>
      <p:ext uri="{BB962C8B-B14F-4D97-AF65-F5344CB8AC3E}">
        <p14:creationId xmlns:p14="http://schemas.microsoft.com/office/powerpoint/2010/main" val="26927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21 Grupo"/>
          <p:cNvGrpSpPr/>
          <p:nvPr/>
        </p:nvGrpSpPr>
        <p:grpSpPr>
          <a:xfrm>
            <a:off x="1332630" y="3920401"/>
            <a:ext cx="6663160" cy="2100887"/>
            <a:chOff x="1321109" y="3224938"/>
            <a:chExt cx="6664289" cy="2449917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2"/>
              <a:ext cx="6664289" cy="215157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8"/>
              <a:ext cx="6664289" cy="1171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3789040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 знаний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01686" y="3988221"/>
            <a:ext cx="628268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Допустим, у вас есть раствор кофе неизвестной концентрации, которую вы хотите рассчитать, опираясь на закон Бэра-Ламберта. Однако показатель светопоглощения вашего раствора больше единицы. Как вы сможете рассчитать концентрацию в таком случае? </a:t>
            </a:r>
          </a:p>
          <a:p>
            <a:endParaRPr lang="en-US" sz="1400" dirty="0" smtClean="0"/>
          </a:p>
          <a:p>
            <a:r>
              <a:rPr lang="ru-RU" sz="1300" dirty="0" smtClean="0"/>
              <a:t>Ученики должны ответить, что им придется уменьшить показатель светопоглощения для использования закона Бэра-Ламберта, разбавив изначальный раствор для получения показателя светопоглощения от 0 до 1. Теперь они смогут рассчитать концентрацию разбавленного раствора, а затем и изначального. </a:t>
            </a:r>
            <a:endParaRPr lang="es-CL" sz="13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555625" y="2420888"/>
            <a:ext cx="6328743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3490A6"/>
                </a:solidFill>
              </a:rPr>
              <a:t>Цель данного раздела заключается в мотивации учеников расширять полученные знания, применяя их в различных ситуациях. Более того, предполагается, что ученики будут самостоятельно предоставлять возможные объяснения экспериментально обнаруженным явлениям. </a:t>
            </a:r>
          </a:p>
          <a:p>
            <a:endParaRPr lang="es-CL" sz="1300" dirty="0" smtClean="0">
              <a:solidFill>
                <a:srgbClr val="3490A6"/>
              </a:solidFill>
            </a:endParaRPr>
          </a:p>
          <a:p>
            <a:r>
              <a:rPr lang="ru-RU" sz="1300" smtClean="0">
                <a:solidFill>
                  <a:srgbClr val="3490A6"/>
                </a:solidFill>
              </a:rPr>
              <a:t>Вопросы</a:t>
            </a:r>
            <a:r>
              <a:rPr lang="es-CL" sz="1300" smtClean="0">
                <a:solidFill>
                  <a:srgbClr val="3490A6"/>
                </a:solidFill>
              </a:rPr>
              <a:t>: </a:t>
            </a:r>
            <a:endParaRPr lang="es-CL" sz="1300" dirty="0">
              <a:solidFill>
                <a:srgbClr val="3490A6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1403647" y="2348880"/>
            <a:ext cx="6581751" cy="1080120"/>
          </a:xfrm>
          <a:prstGeom prst="roundRect">
            <a:avLst/>
          </a:prstGeom>
          <a:noFill/>
          <a:ln w="19050">
            <a:solidFill>
              <a:srgbClr val="3490A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</p:spTree>
    <p:extLst>
      <p:ext uri="{BB962C8B-B14F-4D97-AF65-F5344CB8AC3E}">
        <p14:creationId xmlns:p14="http://schemas.microsoft.com/office/powerpoint/2010/main" val="12577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555625" y="2348880"/>
            <a:ext cx="654476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9B19A"/>
                </a:solidFill>
              </a:rPr>
              <a:t>Цель: концентрация внимания учеников на теме урока путем повторения приобретенных ранее знаний посредством вопросов, мотивирующих на научно-исследовательскую деятельность. Ученикам преподносится основная концепция из теоретических основ. </a:t>
            </a:r>
            <a:r>
              <a:rPr lang="en-US" sz="1400" dirty="0" smtClean="0">
                <a:solidFill>
                  <a:srgbClr val="29B19A"/>
                </a:solidFill>
              </a:rPr>
              <a:t> </a:t>
            </a:r>
            <a:endParaRPr lang="es-CL" sz="1400" dirty="0">
              <a:solidFill>
                <a:srgbClr val="29B19A"/>
              </a:solidFill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403647" y="2276872"/>
            <a:ext cx="6581751" cy="1085267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10" y="3501008"/>
            <a:ext cx="2800350" cy="323850"/>
          </a:xfrm>
          <a:prstGeom prst="rect">
            <a:avLst/>
          </a:prstGeom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1555626" y="3589621"/>
            <a:ext cx="1497112" cy="343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55626" y="3843045"/>
            <a:ext cx="6313686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повседневной жизни мы часто готовим и используем различные растворы. Каждый из них состоит из двух компонентов: растворенного вещества и растворителя (в основном, это вода), то есть вещества, в котором растворяется вещество. Обычный образец раствора – это подсоленная вода для варки пасты. Чем больше соли, тем выше концентрация раствора. </a:t>
            </a:r>
            <a:endParaRPr lang="en-US" sz="1400" dirty="0"/>
          </a:p>
          <a:p>
            <a:r>
              <a:rPr lang="ru-RU" sz="1400" dirty="0" smtClean="0"/>
              <a:t>При выполнении научного исследования, особенно в химии, биологии или медицине, очень важно знать точную концентрацию раствора, с которым вы работаете. Существует несколько методов измерения этого показателя. </a:t>
            </a:r>
            <a:endParaRPr lang="es-CL" sz="1400" dirty="0"/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</p:spTree>
    <p:extLst>
      <p:ext uri="{BB962C8B-B14F-4D97-AF65-F5344CB8AC3E}">
        <p14:creationId xmlns:p14="http://schemas.microsoft.com/office/powerpoint/2010/main" val="19786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1332630" y="2318481"/>
            <a:ext cx="6663160" cy="1258165"/>
            <a:chOff x="1332630" y="2132856"/>
            <a:chExt cx="6663160" cy="1258165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630" y="2378496"/>
              <a:ext cx="6663160" cy="1012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22"/>
            <a:stretch/>
          </p:blipFill>
          <p:spPr bwMode="auto">
            <a:xfrm>
              <a:off x="1332630" y="2132856"/>
              <a:ext cx="6663160" cy="1008112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30" y="2286151"/>
            <a:ext cx="6663160" cy="49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 знаний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2204864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1601686" y="2403465"/>
            <a:ext cx="63837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Какой была концентрация раствора, приготовленного учителем?</a:t>
            </a:r>
            <a:endParaRPr lang="en-US" sz="1400" b="1" dirty="0" smtClean="0"/>
          </a:p>
          <a:p>
            <a:endParaRPr lang="en-US" sz="1400" b="1" dirty="0"/>
          </a:p>
          <a:p>
            <a:r>
              <a:rPr lang="ru-RU" sz="1400" dirty="0" smtClean="0"/>
              <a:t>Ученики должны использовать знания, полученные на уроке, рассчитать концентрацию раствора и получить приблизительно </a:t>
            </a:r>
            <a:r>
              <a:rPr lang="en-US" sz="1400" dirty="0" smtClean="0"/>
              <a:t>0</a:t>
            </a:r>
            <a:r>
              <a:rPr lang="ru-RU" sz="1400" dirty="0" smtClean="0"/>
              <a:t>,</a:t>
            </a:r>
            <a:r>
              <a:rPr lang="en-US" sz="1400" dirty="0" smtClean="0"/>
              <a:t>0071 [</a:t>
            </a:r>
            <a:r>
              <a:rPr lang="ru-RU" sz="1400" dirty="0" err="1" smtClean="0"/>
              <a:t>гр</a:t>
            </a:r>
            <a:r>
              <a:rPr lang="en-US" sz="1400" dirty="0" smtClean="0"/>
              <a:t>/</a:t>
            </a:r>
            <a:r>
              <a:rPr lang="ru-RU" sz="1400" dirty="0" smtClean="0"/>
              <a:t>мл</a:t>
            </a:r>
            <a:r>
              <a:rPr lang="en-US" sz="1400" dirty="0" smtClean="0"/>
              <a:t>] </a:t>
            </a:r>
            <a:r>
              <a:rPr lang="ru-RU" sz="1400" dirty="0" smtClean="0"/>
              <a:t> или</a:t>
            </a:r>
            <a:r>
              <a:rPr lang="en-US" sz="1400" dirty="0" smtClean="0"/>
              <a:t> </a:t>
            </a:r>
            <a:r>
              <a:rPr lang="en-US" sz="1400" dirty="0"/>
              <a:t>0.011 </a:t>
            </a:r>
            <a:r>
              <a:rPr lang="en-US" sz="1400" dirty="0" smtClean="0"/>
              <a:t>[</a:t>
            </a:r>
            <a:r>
              <a:rPr lang="ru-RU" sz="1400" dirty="0" err="1" smtClean="0"/>
              <a:t>гр</a:t>
            </a:r>
            <a:r>
              <a:rPr lang="en-US" sz="1400" dirty="0" smtClean="0"/>
              <a:t>/</a:t>
            </a:r>
            <a:r>
              <a:rPr lang="ru-RU" sz="1400" dirty="0" smtClean="0"/>
              <a:t>мл</a:t>
            </a:r>
            <a:r>
              <a:rPr lang="en-US" sz="1400" dirty="0" smtClean="0"/>
              <a:t>]</a:t>
            </a:r>
            <a:r>
              <a:rPr lang="ru-RU" sz="1400" dirty="0" smtClean="0"/>
              <a:t>, в зависимости от рабочего раствора. </a:t>
            </a:r>
            <a:endParaRPr lang="en-US" sz="1400" b="1" dirty="0" smtClean="0"/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</p:spTree>
    <p:extLst>
      <p:ext uri="{BB962C8B-B14F-4D97-AF65-F5344CB8AC3E}">
        <p14:creationId xmlns:p14="http://schemas.microsoft.com/office/powerpoint/2010/main" val="6359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9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555626" y="3789040"/>
            <a:ext cx="661677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Проведите эксперимент с классом, чтобы ответить на следующий вопрос</a:t>
            </a:r>
            <a:r>
              <a:rPr lang="es-CL" sz="1400" dirty="0" smtClean="0"/>
              <a:t>:</a:t>
            </a:r>
            <a:endParaRPr lang="es-CL" sz="1400" dirty="0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12" y="2347050"/>
            <a:ext cx="6665153" cy="453624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" y="2204864"/>
            <a:ext cx="428625" cy="438150"/>
          </a:xfrm>
          <a:prstGeom prst="ellipse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1567011" y="2407090"/>
            <a:ext cx="5344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Назовите различные растворы, которые готовите в школе и дома.</a:t>
            </a:r>
            <a:endParaRPr lang="es-CL" sz="1400" b="1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12" y="3263408"/>
            <a:ext cx="6665153" cy="45362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" y="3121222"/>
            <a:ext cx="428625" cy="438150"/>
          </a:xfrm>
          <a:prstGeom prst="ellipse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567011" y="3323448"/>
            <a:ext cx="5658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При приготовлении чая как вы узнаете, что он уже готов? Опишите</a:t>
            </a:r>
            <a:r>
              <a:rPr lang="en-US" sz="1400" b="1" dirty="0" smtClean="0"/>
              <a:t>.</a:t>
            </a:r>
            <a:endParaRPr lang="es-CL" sz="1400" b="1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10" y="4703568"/>
            <a:ext cx="6665153" cy="66964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99" y="4561382"/>
            <a:ext cx="428625" cy="438150"/>
          </a:xfrm>
          <a:prstGeom prst="ellipse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1567009" y="4763608"/>
            <a:ext cx="650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Как луч света, проходя сквозь раствор, помогает определить его концентрацию?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8852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2800350" cy="323850"/>
          </a:xfrm>
          <a:prstGeom prst="rect">
            <a:avLst/>
          </a:prstGeom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1555626" y="2365485"/>
            <a:ext cx="1497112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Теория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532608" y="2804735"/>
            <a:ext cx="62797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Раствор – это гомогенная смесь двух или более веществ, которые находятся в единой концентрации. Чтобы определить концентрацию раствора, можно использовать </a:t>
            </a:r>
            <a:r>
              <a:rPr lang="ru-RU" sz="1400" dirty="0"/>
              <a:t>закон </a:t>
            </a:r>
            <a:r>
              <a:rPr lang="ru-RU" sz="1400" dirty="0" smtClean="0"/>
              <a:t>Бэра-Ламберта. Данный закон гласит, что концентрация раствора прямо пропорциональна его светопоглощению. </a:t>
            </a:r>
            <a:endParaRPr lang="en-US" sz="1400" dirty="0" smtClean="0"/>
          </a:p>
          <a:p>
            <a:endParaRPr lang="en-US" sz="1400" dirty="0"/>
          </a:p>
          <a:p>
            <a:r>
              <a:rPr lang="ru-RU" sz="1400" dirty="0" smtClean="0"/>
              <a:t>Колориметр позволяет свету проходить сквозь емкость с раствором, который несколько поглощает проходящий луч света. Когда луч света (</a:t>
            </a:r>
            <a:r>
              <a:rPr lang="en-US" sz="1400" dirty="0" smtClean="0"/>
              <a:t>I</a:t>
            </a:r>
            <a:r>
              <a:rPr lang="ru-RU" sz="1400" dirty="0" smtClean="0"/>
              <a:t>0) определенной интенсивности и длины волны перпендикулярно входит в раствор слегка окрашенного химического соединения,  часть света поглощается </a:t>
            </a:r>
            <a:r>
              <a:rPr lang="en-US" sz="1400" dirty="0" smtClean="0"/>
              <a:t>(</a:t>
            </a:r>
            <a:r>
              <a:rPr lang="en-US" sz="1400" dirty="0" err="1" smtClean="0"/>
              <a:t>Ia</a:t>
            </a:r>
            <a:r>
              <a:rPr lang="en-US" sz="1400" dirty="0"/>
              <a:t>). </a:t>
            </a:r>
            <a:r>
              <a:rPr lang="ru-RU" sz="1400" dirty="0" smtClean="0"/>
              <a:t>Оставшаяся часть излучения </a:t>
            </a:r>
            <a:r>
              <a:rPr lang="en-US" sz="1400" dirty="0" smtClean="0"/>
              <a:t>(</a:t>
            </a:r>
            <a:r>
              <a:rPr lang="en-US" sz="1400" dirty="0" err="1"/>
              <a:t>Ib</a:t>
            </a:r>
            <a:r>
              <a:rPr lang="en-US" sz="1400" dirty="0"/>
              <a:t>) </a:t>
            </a:r>
            <a:r>
              <a:rPr lang="ru-RU" sz="1400" dirty="0" smtClean="0"/>
              <a:t>доходит до сенсора. Данное явление выражено следующим равенством</a:t>
            </a:r>
            <a:r>
              <a:rPr lang="en-US" sz="1400" dirty="0" smtClean="0"/>
              <a:t>:</a:t>
            </a: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22" y="5614194"/>
            <a:ext cx="11334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9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401724"/>
            <a:ext cx="63136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Поглощение света взаимосвязано с количеством молекул в </a:t>
            </a:r>
            <a:r>
              <a:rPr lang="ru-RU" sz="1400" smtClean="0"/>
              <a:t>растворе 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ru-RU" sz="1400" smtClean="0"/>
              <a:t>(</a:t>
            </a:r>
            <a:r>
              <a:rPr lang="ru-RU" sz="1400" dirty="0" smtClean="0"/>
              <a:t>то есть с концентрацией раствора).</a:t>
            </a:r>
            <a:endParaRPr lang="es-CL" sz="1400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23" y="2899792"/>
            <a:ext cx="6655291" cy="331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3724462"/>
            <a:ext cx="172819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/>
              <a:t>монохроматор </a:t>
            </a:r>
            <a:endParaRPr lang="en-US" sz="1200"/>
          </a:p>
        </p:txBody>
      </p:sp>
      <p:sp>
        <p:nvSpPr>
          <p:cNvPr id="9" name="TextBox 8"/>
          <p:cNvSpPr txBox="1"/>
          <p:nvPr/>
        </p:nvSpPr>
        <p:spPr>
          <a:xfrm>
            <a:off x="827584" y="4002422"/>
            <a:ext cx="15121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/>
              <a:t>источник света </a:t>
            </a:r>
            <a:endParaRPr lang="en-US" sz="1200"/>
          </a:p>
        </p:txBody>
      </p:sp>
      <p:sp>
        <p:nvSpPr>
          <p:cNvPr id="10" name="TextBox 9"/>
          <p:cNvSpPr txBox="1"/>
          <p:nvPr/>
        </p:nvSpPr>
        <p:spPr>
          <a:xfrm>
            <a:off x="7236296" y="3993858"/>
            <a:ext cx="10441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/>
              <a:t>детектор </a:t>
            </a:r>
            <a:endParaRPr lang="en-US" sz="1200"/>
          </a:p>
        </p:txBody>
      </p:sp>
      <p:sp>
        <p:nvSpPr>
          <p:cNvPr id="12" name="TextBox 11"/>
          <p:cNvSpPr txBox="1"/>
          <p:nvPr/>
        </p:nvSpPr>
        <p:spPr>
          <a:xfrm>
            <a:off x="5004048" y="2791588"/>
            <a:ext cx="172819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/>
              <a:t>кювета с жидкостью  </a:t>
            </a:r>
            <a:endParaRPr lang="en-US" sz="1200"/>
          </a:p>
        </p:txBody>
      </p:sp>
      <p:sp>
        <p:nvSpPr>
          <p:cNvPr id="14" name="TextBox 13"/>
          <p:cNvSpPr txBox="1"/>
          <p:nvPr/>
        </p:nvSpPr>
        <p:spPr>
          <a:xfrm>
            <a:off x="3917330" y="4425382"/>
            <a:ext cx="1403325" cy="2616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>
                <a:solidFill>
                  <a:schemeClr val="bg1"/>
                </a:solidFill>
              </a:rPr>
              <a:t>монохромный свет 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2215" y="4797152"/>
            <a:ext cx="1205719" cy="2616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>
                <a:solidFill>
                  <a:schemeClr val="bg1"/>
                </a:solidFill>
              </a:rPr>
              <a:t>падающий свет</a:t>
            </a:r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260029"/>
            <a:ext cx="6616774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Закон </a:t>
            </a:r>
            <a:r>
              <a:rPr lang="ru-RU" sz="1400" dirty="0" smtClean="0"/>
              <a:t>Бэра-Ламберта определяет взаимосвязь между концентрацией раствора и количеством света, поглощенного раствором</a:t>
            </a:r>
            <a:r>
              <a:rPr lang="en-US" sz="1400" dirty="0" smtClean="0"/>
              <a:t>:</a:t>
            </a:r>
          </a:p>
          <a:p>
            <a:endParaRPr lang="en-US" sz="1400" dirty="0"/>
          </a:p>
          <a:p>
            <a:endParaRPr lang="es-CL" sz="1400" dirty="0"/>
          </a:p>
          <a:p>
            <a:endParaRPr lang="es-CL" sz="1400" dirty="0"/>
          </a:p>
          <a:p>
            <a:r>
              <a:rPr lang="ru-RU" sz="1400" dirty="0" smtClean="0"/>
              <a:t>Где</a:t>
            </a:r>
            <a:r>
              <a:rPr lang="es-CL" sz="1400" dirty="0" smtClean="0"/>
              <a:t>:</a:t>
            </a:r>
            <a:endParaRPr lang="es-CL" sz="1400" dirty="0"/>
          </a:p>
          <a:p>
            <a:r>
              <a:rPr lang="es-CL" sz="1400" dirty="0"/>
              <a:t>A = </a:t>
            </a:r>
            <a:r>
              <a:rPr lang="ru-RU" sz="1400" dirty="0" err="1" smtClean="0"/>
              <a:t>Светопглощение</a:t>
            </a:r>
            <a:endParaRPr lang="es-CL" sz="1400" dirty="0"/>
          </a:p>
          <a:p>
            <a:r>
              <a:rPr lang="es-CL" sz="1400" dirty="0" smtClean="0"/>
              <a:t>   = </a:t>
            </a:r>
            <a:r>
              <a:rPr lang="ru-RU" sz="1400" dirty="0"/>
              <a:t>Молярное </a:t>
            </a:r>
            <a:r>
              <a:rPr lang="ru-RU" sz="1400" dirty="0" err="1"/>
              <a:t>поглощ</a:t>
            </a:r>
            <a:r>
              <a:rPr lang="ru-RU" sz="1400" dirty="0"/>
              <a:t>.</a:t>
            </a:r>
            <a:r>
              <a:rPr lang="ru-RU" sz="1200" dirty="0" smtClean="0"/>
              <a:t>    </a:t>
            </a:r>
            <a:r>
              <a:rPr lang="es-CL" sz="1400" smtClean="0"/>
              <a:t>[L  mol</a:t>
            </a:r>
            <a:r>
              <a:rPr lang="es-CL" sz="1400" baseline="30000" smtClean="0"/>
              <a:t>-1</a:t>
            </a:r>
            <a:r>
              <a:rPr lang="es-CL" sz="1400" smtClean="0"/>
              <a:t> cm</a:t>
            </a:r>
            <a:r>
              <a:rPr lang="es-CL" sz="1400" baseline="30000" smtClean="0"/>
              <a:t>-1</a:t>
            </a:r>
            <a:r>
              <a:rPr lang="es-CL" sz="1400" smtClean="0"/>
              <a:t>   </a:t>
            </a:r>
            <a:r>
              <a:rPr lang="es-CL" sz="1400" dirty="0" smtClean="0"/>
              <a:t>]</a:t>
            </a:r>
            <a:endParaRPr lang="es-CL" sz="1400" dirty="0"/>
          </a:p>
          <a:p>
            <a:r>
              <a:rPr lang="en-US" sz="1400" dirty="0"/>
              <a:t>d = </a:t>
            </a:r>
            <a:r>
              <a:rPr lang="ru-RU" sz="1400" dirty="0" smtClean="0"/>
              <a:t>Длина пути света внутри емкости с раствором</a:t>
            </a:r>
            <a:r>
              <a:rPr lang="en-US" sz="1400" dirty="0" smtClean="0"/>
              <a:t> </a:t>
            </a:r>
            <a:r>
              <a:rPr lang="en-US" sz="1400" dirty="0"/>
              <a:t>[cm]</a:t>
            </a:r>
          </a:p>
          <a:p>
            <a:r>
              <a:rPr lang="en-US" sz="1400" dirty="0"/>
              <a:t>C = </a:t>
            </a:r>
            <a:r>
              <a:rPr lang="ru-RU" sz="1400" dirty="0" smtClean="0"/>
              <a:t>Концентрация хим. соединения в растворе  </a:t>
            </a:r>
            <a:r>
              <a:rPr lang="en-US" sz="1400" dirty="0" smtClean="0"/>
              <a:t> </a:t>
            </a:r>
            <a:r>
              <a:rPr lang="en-US" sz="1400" dirty="0"/>
              <a:t>[</a:t>
            </a:r>
            <a:r>
              <a:rPr lang="en-US" sz="1400" err="1"/>
              <a:t>mol</a:t>
            </a:r>
            <a:r>
              <a:rPr lang="en-US" sz="1400"/>
              <a:t> </a:t>
            </a:r>
            <a:r>
              <a:rPr lang="en-US" sz="1400" smtClean="0"/>
              <a:t>L</a:t>
            </a:r>
            <a:r>
              <a:rPr lang="en-US" sz="1400" baseline="30000" smtClean="0"/>
              <a:t>-1</a:t>
            </a:r>
            <a:r>
              <a:rPr lang="en-US" sz="1400" smtClean="0"/>
              <a:t>   </a:t>
            </a:r>
            <a:r>
              <a:rPr lang="en-US" sz="1400" dirty="0" smtClean="0"/>
              <a:t>]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ru-RU" sz="1400" dirty="0" smtClean="0"/>
              <a:t>Светопроницаемость – это отношение между количеством света , который доходит до сенсора, когда он проходит через раствор </a:t>
            </a:r>
            <a:r>
              <a:rPr lang="en-US" sz="1400" dirty="0" smtClean="0"/>
              <a:t>(</a:t>
            </a:r>
            <a:r>
              <a:rPr lang="en-US" sz="1400" dirty="0"/>
              <a:t>I</a:t>
            </a:r>
            <a:r>
              <a:rPr lang="en-US" sz="1400" dirty="0" smtClean="0"/>
              <a:t>)</a:t>
            </a:r>
            <a:r>
              <a:rPr lang="ru-RU" sz="1400" dirty="0" smtClean="0"/>
              <a:t>, и изначальным </a:t>
            </a:r>
            <a:r>
              <a:rPr lang="en-US" sz="1400" dirty="0" smtClean="0"/>
              <a:t> </a:t>
            </a:r>
            <a:r>
              <a:rPr lang="ru-RU" sz="1400" dirty="0" smtClean="0"/>
              <a:t>количеством света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smtClean="0"/>
              <a:t>I</a:t>
            </a:r>
            <a:r>
              <a:rPr lang="en-US" sz="800" dirty="0" smtClean="0"/>
              <a:t>0</a:t>
            </a:r>
            <a:r>
              <a:rPr lang="en-US" sz="1400" dirty="0" smtClean="0"/>
              <a:t>). </a:t>
            </a:r>
            <a:r>
              <a:rPr lang="ru-RU" sz="1400" dirty="0" smtClean="0"/>
              <a:t>Отношение выражается равенством</a:t>
            </a:r>
            <a:r>
              <a:rPr lang="es-CL" sz="1400" dirty="0" smtClean="0"/>
              <a:t>:</a:t>
            </a:r>
            <a:endParaRPr lang="es-CL" sz="1400" dirty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443" y="2870201"/>
            <a:ext cx="112395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805488"/>
            <a:ext cx="649287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51" y="3837884"/>
            <a:ext cx="1063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3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260029"/>
            <a:ext cx="6313686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Где </a:t>
            </a:r>
            <a:r>
              <a:rPr lang="en-US" sz="1400" i="1" dirty="0" smtClean="0"/>
              <a:t>I</a:t>
            </a:r>
            <a:r>
              <a:rPr lang="en-US" sz="800" i="1" dirty="0" smtClean="0"/>
              <a:t>0</a:t>
            </a:r>
            <a:r>
              <a:rPr lang="en-US" sz="1400" i="1" dirty="0" smtClean="0"/>
              <a:t> </a:t>
            </a:r>
            <a:r>
              <a:rPr lang="ru-RU" sz="1400" dirty="0" smtClean="0"/>
              <a:t>– это интенсивность падающего луча света, </a:t>
            </a:r>
            <a:r>
              <a:rPr lang="en-US" sz="1400" dirty="0" smtClean="0"/>
              <a:t>I </a:t>
            </a:r>
            <a:r>
              <a:rPr lang="ru-RU" sz="1400" dirty="0" smtClean="0"/>
              <a:t>– это интенсивность света, выходящего из раствора. Светопроницаемость – это коэффициент света, прошедшего сквозь раствор. Таким образом,  если проникает половина света, значит, у раствора светопроницаемость в 50%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r>
              <a:rPr lang="ru-RU" sz="1400" dirty="0" smtClean="0"/>
              <a:t>Отношение между светопроницаемостью </a:t>
            </a:r>
            <a:r>
              <a:rPr lang="en-US" sz="1400" dirty="0" smtClean="0"/>
              <a:t>(</a:t>
            </a:r>
            <a:r>
              <a:rPr lang="en-US" sz="1400" dirty="0"/>
              <a:t>T) </a:t>
            </a:r>
            <a:r>
              <a:rPr lang="ru-RU" sz="1400" dirty="0" smtClean="0"/>
              <a:t>и светопоглощением</a:t>
            </a:r>
            <a:r>
              <a:rPr lang="en-US" sz="1400" b="1" dirty="0" smtClean="0"/>
              <a:t> </a:t>
            </a:r>
            <a:r>
              <a:rPr lang="en-US" sz="1400" dirty="0"/>
              <a:t>(A) </a:t>
            </a:r>
            <a:r>
              <a:rPr lang="ru-RU" sz="1400" dirty="0" smtClean="0"/>
              <a:t>выражается равенством</a:t>
            </a:r>
            <a:r>
              <a:rPr lang="en-US" sz="1400" dirty="0" smtClean="0"/>
              <a:t>:</a:t>
            </a:r>
            <a:endParaRPr lang="es-CL" sz="1400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84538"/>
            <a:ext cx="15430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81128"/>
            <a:ext cx="2664643" cy="143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7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555625" y="2401724"/>
            <a:ext cx="65447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2B89B"/>
                </a:solidFill>
              </a:rPr>
              <a:t>Теперь пора мотивировать учеников на выдвижение гипотезы, которая проверяется экспериментом. </a:t>
            </a:r>
            <a:r>
              <a:rPr lang="en-US" sz="1400" dirty="0" smtClean="0">
                <a:solidFill>
                  <a:srgbClr val="22B89B"/>
                </a:solidFill>
              </a:rPr>
              <a:t> </a:t>
            </a:r>
            <a:endParaRPr lang="es-CL" sz="1400" dirty="0">
              <a:solidFill>
                <a:srgbClr val="22B89B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1403647" y="2348881"/>
            <a:ext cx="6581751" cy="582371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27" y="3278948"/>
            <a:ext cx="6665153" cy="870132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40968"/>
            <a:ext cx="428625" cy="438150"/>
          </a:xfrm>
          <a:prstGeom prst="ellipse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1555626" y="3338408"/>
            <a:ext cx="6256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Если перед нами растворы разной концентрации, как будет изменяться коэффициент светопроницаемости при измерении растворов от низкой до высокой концентрации? Почему?</a:t>
            </a:r>
            <a:endParaRPr lang="es-CL" sz="1400" b="1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Концентрация, что поглощает</a:t>
            </a:r>
            <a:endParaRPr lang="es-ES_tradnl" sz="15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1398404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коэффициента светопроницаемости растворов различной концентрации</a:t>
            </a:r>
          </a:p>
        </p:txBody>
      </p:sp>
    </p:spTree>
    <p:extLst>
      <p:ext uri="{BB962C8B-B14F-4D97-AF65-F5344CB8AC3E}">
        <p14:creationId xmlns:p14="http://schemas.microsoft.com/office/powerpoint/2010/main" val="29305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2086</Words>
  <Application>Microsoft Office PowerPoint</Application>
  <PresentationFormat>‫הצגה על המסך (4:3)</PresentationFormat>
  <Paragraphs>291</Paragraphs>
  <Slides>31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2" baseType="lpstr">
      <vt:lpstr>Tema de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Diseño8</dc:creator>
  <cp:lastModifiedBy>Jen</cp:lastModifiedBy>
  <cp:revision>322</cp:revision>
  <dcterms:created xsi:type="dcterms:W3CDTF">2012-09-11T15:34:37Z</dcterms:created>
  <dcterms:modified xsi:type="dcterms:W3CDTF">2017-11-27T18:36:59Z</dcterms:modified>
</cp:coreProperties>
</file>