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57" r:id="rId3"/>
    <p:sldId id="259" r:id="rId4"/>
    <p:sldId id="260" r:id="rId5"/>
    <p:sldId id="261" r:id="rId6"/>
    <p:sldId id="262" r:id="rId7"/>
    <p:sldId id="285" r:id="rId8"/>
    <p:sldId id="264" r:id="rId9"/>
    <p:sldId id="265" r:id="rId10"/>
    <p:sldId id="268" r:id="rId11"/>
    <p:sldId id="269" r:id="rId12"/>
    <p:sldId id="270" r:id="rId13"/>
    <p:sldId id="272" r:id="rId14"/>
    <p:sldId id="280" r:id="rId15"/>
    <p:sldId id="273" r:id="rId16"/>
    <p:sldId id="286" r:id="rId17"/>
    <p:sldId id="274" r:id="rId18"/>
    <p:sldId id="275" r:id="rId19"/>
    <p:sldId id="276" r:id="rId20"/>
    <p:sldId id="278" r:id="rId21"/>
    <p:sldId id="283" r:id="rId22"/>
    <p:sldId id="277" r:id="rId23"/>
    <p:sldId id="282" r:id="rId24"/>
    <p:sldId id="279" r:id="rId2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becca" initials="rc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6954"/>
    <a:srgbClr val="1A918E"/>
    <a:srgbClr val="23BFBF"/>
    <a:srgbClr val="5CBBE6"/>
    <a:srgbClr val="5BD0E7"/>
    <a:srgbClr val="98E1F0"/>
    <a:srgbClr val="4194A5"/>
    <a:srgbClr val="39818F"/>
    <a:srgbClr val="47A1B3"/>
    <a:srgbClr val="3490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38" autoAdjust="0"/>
    <p:restoredTop sz="94660"/>
  </p:normalViewPr>
  <p:slideViewPr>
    <p:cSldViewPr>
      <p:cViewPr varScale="1">
        <p:scale>
          <a:sx n="101" d="100"/>
          <a:sy n="101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8394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55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016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330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3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862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959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3909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1209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011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565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14BE-FEB0-4772-B671-A5ED69CE1B0D}" type="datetimeFigureOut">
              <a:rPr lang="es-CL" smtClean="0"/>
              <a:pPr/>
              <a:t>13-11-2016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4F7F0-D864-4D1F-9C06-B4C39C73B53B}" type="slidenum">
              <a:rPr lang="es-CL" smtClean="0"/>
              <a:pPr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4538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jpeg"/><Relationship Id="rId7" Type="http://schemas.openxmlformats.org/officeDocument/2006/relationships/image" Target="../media/image3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jpg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DT_Docente_Boyles Law_inglé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3" name="מלבן 2"/>
          <p:cNvSpPr/>
          <p:nvPr/>
        </p:nvSpPr>
        <p:spPr>
          <a:xfrm>
            <a:off x="4932040" y="2200390"/>
            <a:ext cx="3851920" cy="73866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ru-RU" sz="1400">
                <a:solidFill>
                  <a:srgbClr val="92D050"/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400" dirty="0">
              <a:solidFill>
                <a:srgbClr val="92D050"/>
              </a:solidFill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5076056" y="1816543"/>
            <a:ext cx="4032448" cy="273922"/>
          </a:xfrm>
          <a:prstGeom prst="rect">
            <a:avLst/>
          </a:prstGeom>
          <a:solidFill>
            <a:srgbClr val="786954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827584" y="2399977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Labdisc</a:t>
            </a:r>
            <a:endParaRPr lang="ru-RU" dirty="0"/>
          </a:p>
          <a:p>
            <a:pPr lvl="0"/>
            <a:r>
              <a:rPr lang="ru-RU" dirty="0" smtClean="0"/>
              <a:t>Шприц</a:t>
            </a:r>
          </a:p>
          <a:p>
            <a:pPr lvl="0"/>
            <a:r>
              <a:rPr lang="ru-RU" dirty="0" smtClean="0"/>
              <a:t>Пластмассовая трубка</a:t>
            </a:r>
            <a:endParaRPr lang="ru-RU" dirty="0"/>
          </a:p>
          <a:p>
            <a:endParaRPr lang="ru-RU" dirty="0"/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Ресурсы и материалы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614968" y="2492896"/>
            <a:ext cx="206732" cy="206732"/>
          </a:xfrm>
          <a:prstGeom prst="ellipse">
            <a:avLst/>
          </a:prstGeom>
          <a:solidFill>
            <a:srgbClr val="ECA90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614968" y="2766526"/>
            <a:ext cx="206732" cy="206732"/>
          </a:xfrm>
          <a:prstGeom prst="ellipse">
            <a:avLst/>
          </a:prstGeom>
          <a:solidFill>
            <a:srgbClr val="ECA90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614968" y="3040156"/>
            <a:ext cx="206732" cy="206732"/>
          </a:xfrm>
          <a:prstGeom prst="ellipse">
            <a:avLst/>
          </a:prstGeom>
          <a:solidFill>
            <a:srgbClr val="ECA902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CL"/>
          </a:p>
        </p:txBody>
      </p:sp>
      <p:sp>
        <p:nvSpPr>
          <p:cNvPr id="26" name="25 CuadroTexto"/>
          <p:cNvSpPr txBox="1"/>
          <p:nvPr/>
        </p:nvSpPr>
        <p:spPr>
          <a:xfrm>
            <a:off x="585063" y="244237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1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580315" y="271600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2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580315" y="298963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3</a:t>
            </a:r>
          </a:p>
        </p:txBody>
      </p:sp>
      <p:sp>
        <p:nvSpPr>
          <p:cNvPr id="18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332246" y="1389722"/>
            <a:ext cx="3653844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" name="19 Imagen" descr="Boy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2420888"/>
            <a:ext cx="3968764" cy="385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2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Использование Labdisc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87624" y="2708920"/>
            <a:ext cx="6624736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Для сбора показаний измерений с помощью Labdisc и термопарного датчика, необходимо сделать следующие настройки:</a:t>
            </a:r>
          </a:p>
          <a:p>
            <a:r>
              <a:rPr lang="ru-RU" sz="1500" dirty="0"/>
              <a:t> </a:t>
            </a:r>
            <a:endParaRPr lang="ru-RU" sz="1500" dirty="0" smtClean="0"/>
          </a:p>
          <a:p>
            <a:endParaRPr lang="ru-RU" sz="1500" dirty="0"/>
          </a:p>
          <a:p>
            <a:pPr lvl="0"/>
            <a:r>
              <a:rPr lang="ru-RU" sz="1600" dirty="0" smtClean="0"/>
              <a:t>Включите Labdisc                 .</a:t>
            </a:r>
          </a:p>
          <a:p>
            <a:pPr lvl="0"/>
            <a:endParaRPr lang="ru-RU" sz="1600" dirty="0"/>
          </a:p>
          <a:p>
            <a:pPr lvl="0"/>
            <a:r>
              <a:rPr lang="ru-RU" sz="1600" dirty="0" smtClean="0"/>
              <a:t>Нажмите              и выберите "УСТАНОВКА", нажав                  .</a:t>
            </a:r>
          </a:p>
          <a:p>
            <a:pPr lvl="0"/>
            <a:endParaRPr lang="ru-RU" sz="1600" dirty="0" smtClean="0"/>
          </a:p>
          <a:p>
            <a:pPr lvl="0"/>
            <a:r>
              <a:rPr lang="ru-RU" sz="1600" dirty="0"/>
              <a:t>Теперь выберите "ЗАДАТЬ ДАТЧИКИ", нажав                  , и выберите "Давление воздуха".</a:t>
            </a:r>
          </a:p>
          <a:p>
            <a:pPr lvl="0"/>
            <a:endParaRPr lang="ru-RU" sz="1600" dirty="0"/>
          </a:p>
          <a:p>
            <a:pPr lvl="0"/>
            <a:r>
              <a:rPr lang="ru-RU" sz="1600" dirty="0"/>
              <a:t>В меню установки нажмите                    и выберите "ЧАСТОТА ВЫБОРКИ" с помощью                       .</a:t>
            </a:r>
          </a:p>
          <a:p>
            <a:pPr lvl="0"/>
            <a:endParaRPr lang="ru-RU" sz="1400" dirty="0" smtClean="0"/>
          </a:p>
          <a:p>
            <a:pPr lvl="0"/>
            <a:endParaRPr lang="ru-RU" sz="1400" dirty="0" smtClean="0"/>
          </a:p>
          <a:p>
            <a:pPr lvl="0"/>
            <a:endParaRPr lang="ru-RU" sz="1400" dirty="0" smtClean="0"/>
          </a:p>
          <a:p>
            <a:pPr lvl="0"/>
            <a:endParaRPr lang="ru-RU" sz="1400" dirty="0" smtClean="0"/>
          </a:p>
          <a:p>
            <a:endParaRPr lang="ru-RU" sz="1500" dirty="0"/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6872"/>
            <a:ext cx="2800350" cy="323850"/>
          </a:xfrm>
          <a:prstGeom prst="rect">
            <a:avLst/>
          </a:prstGeom>
        </p:spPr>
      </p:pic>
      <p:sp>
        <p:nvSpPr>
          <p:cNvPr id="14" name="2 Subtítulo"/>
          <p:cNvSpPr txBox="1">
            <a:spLocks/>
          </p:cNvSpPr>
          <p:nvPr/>
        </p:nvSpPr>
        <p:spPr>
          <a:xfrm>
            <a:off x="1241517" y="2348880"/>
            <a:ext cx="2826427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  <a:latin typeface="+mj-lt"/>
              </a:rPr>
              <a:t>Настройка Labdisc</a:t>
            </a: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7" name="16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573016"/>
            <a:ext cx="2667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17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9614" y="4106163"/>
            <a:ext cx="36004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20 Image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4106163"/>
            <a:ext cx="3524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21 Image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2028" y="4650835"/>
            <a:ext cx="3524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22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38008" y="5323309"/>
            <a:ext cx="36004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23 Image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78517" y="5611341"/>
            <a:ext cx="3524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5085184"/>
            <a:ext cx="29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4581128"/>
            <a:ext cx="2762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99592" y="3573016"/>
            <a:ext cx="276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99592" y="4077072"/>
            <a:ext cx="285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232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Использование Labdisc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475656" y="2636912"/>
            <a:ext cx="6624736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 smtClean="0"/>
              <a:t>Выберите "РУЧНАЯ" с помощью                  , затем нажмите                       три раза, чтобы вернуться к измерениям, и запустите Labdisc, нажав                 . </a:t>
            </a:r>
          </a:p>
          <a:p>
            <a:pPr lvl="0"/>
            <a:endParaRPr lang="ru-RU" sz="1600" dirty="0" smtClean="0"/>
          </a:p>
          <a:p>
            <a:pPr lvl="0"/>
            <a:r>
              <a:rPr lang="ru-RU" sz="1600" dirty="0" smtClean="0"/>
              <a:t>После завершения измерений, остановите Labdisc, нажав                    (увидите указание "Нажмите кнопку ПРОКРУТКА, чтобы ОСТАНОВИТЬ") и нажмите                .  </a:t>
            </a:r>
          </a:p>
          <a:p>
            <a:endParaRPr lang="ru-RU" sz="1500" dirty="0"/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5" name="14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614811"/>
            <a:ext cx="424433" cy="31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19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00957" y="2492895"/>
            <a:ext cx="360040" cy="367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21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2907554"/>
            <a:ext cx="360040" cy="30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22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47216" y="3335952"/>
            <a:ext cx="360040" cy="310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26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942659"/>
            <a:ext cx="360040" cy="300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636912"/>
            <a:ext cx="31432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15616" y="3356992"/>
            <a:ext cx="3143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566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Эксперимент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464855" y="2348880"/>
            <a:ext cx="634750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600" dirty="0" smtClean="0"/>
              <a:t>Соедините кончик шприца с прозрачной головкой пластиковой трубки и заполняйте шприц воздухом до достижения 60 мл. Соедините пластиковую трубку с датчиком давления воздуха, вкрутив белую головку. После завершения, приступайте к измерениям.    </a:t>
            </a:r>
          </a:p>
          <a:p>
            <a:pPr lvl="0"/>
            <a:endParaRPr lang="ru-RU" sz="1600" dirty="0" smtClean="0"/>
          </a:p>
          <a:p>
            <a:endParaRPr lang="ru-RU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348880"/>
            <a:ext cx="333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9" name="18 Imagen" descr="boyle ex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3429000"/>
            <a:ext cx="3133725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6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Эксперимент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619672" y="2348880"/>
            <a:ext cx="634750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400" dirty="0" smtClean="0"/>
          </a:p>
          <a:p>
            <a:r>
              <a:rPr lang="ru-RU" sz="1600" dirty="0" smtClean="0"/>
              <a:t>Зафиксируйте значение давления объема 60 мл. Затем уменьшите объем на 10 мл, мягко нажимая на поршень. Подождите, пока показание стабилизируется, и снова зарегистрируйте значение давления. </a:t>
            </a:r>
          </a:p>
          <a:p>
            <a:endParaRPr lang="ru-RU" sz="1600" dirty="0" smtClean="0"/>
          </a:p>
          <a:p>
            <a:r>
              <a:rPr lang="ru-RU" sz="1600" dirty="0" smtClean="0"/>
              <a:t>Измерьте давление в точках 60, 50, 40 и 30 мл воздуха внутри шприца, а затем остановите Labdisc. </a:t>
            </a:r>
            <a:endParaRPr lang="ru-RU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187624" y="4293096"/>
            <a:ext cx="3480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573016"/>
            <a:ext cx="3048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564904"/>
            <a:ext cx="31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4066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Subtítulo"/>
          <p:cNvSpPr txBox="1">
            <a:spLocks/>
          </p:cNvSpPr>
          <p:nvPr/>
        </p:nvSpPr>
        <p:spPr>
          <a:xfrm>
            <a:off x="5652120" y="1844824"/>
            <a:ext cx="3570645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Результаты и анализ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03648" y="2780928"/>
            <a:ext cx="669674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Подключите Labdisc к компьютеру с помощью соединительного кабеля USB или беспроводного канала связи Bluetooth.</a:t>
            </a:r>
          </a:p>
          <a:p>
            <a:r>
              <a:rPr lang="ru-RU" dirty="0" smtClean="0"/>
              <a:t> </a:t>
            </a:r>
          </a:p>
          <a:p>
            <a:r>
              <a:rPr lang="ru-RU" sz="1600" dirty="0" smtClean="0"/>
              <a:t>В верхнем меню нажмите кнопку                    и выберите </a:t>
            </a:r>
            <a:r>
              <a:rPr lang="ru-RU" sz="1600" smtClean="0"/>
              <a:t>кнопку             </a:t>
            </a:r>
            <a:r>
              <a:rPr lang="ru-RU" sz="1600" smtClean="0"/>
              <a:t>. </a:t>
            </a:r>
            <a:r>
              <a:rPr lang="ru-RU" sz="1600" dirty="0" smtClean="0"/>
              <a:t>Выберите в списке последний эксперимент.</a:t>
            </a:r>
          </a:p>
          <a:p>
            <a:r>
              <a:rPr lang="ru-RU" dirty="0" smtClean="0"/>
              <a:t> </a:t>
            </a:r>
          </a:p>
          <a:p>
            <a:r>
              <a:rPr lang="ru-RU" sz="1600" dirty="0" smtClean="0"/>
              <a:t>Наблюдайте за графиком, отображаемым на экране, и наносите на график примечания, нажимая              и помечая данные наблюдений в соответствии с моментом, когда они зарегистрированы. </a:t>
            </a:r>
            <a:endParaRPr lang="ru-RU" sz="1600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592768"/>
            <a:ext cx="360040" cy="288032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1187624" y="3337247"/>
            <a:ext cx="420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</a:p>
        </p:txBody>
      </p:sp>
      <p:sp>
        <p:nvSpPr>
          <p:cNvPr id="17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8848" y="2855218"/>
            <a:ext cx="2762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01130" y="3573016"/>
            <a:ext cx="2857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98848" y="4293096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23 Imagen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33004" y="3573016"/>
            <a:ext cx="360040" cy="25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24 Imagen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4008" y="3537012"/>
            <a:ext cx="360040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120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Subtítulo"/>
          <p:cNvSpPr txBox="1">
            <a:spLocks/>
          </p:cNvSpPr>
          <p:nvPr/>
        </p:nvSpPr>
        <p:spPr>
          <a:xfrm>
            <a:off x="5652120" y="1844824"/>
            <a:ext cx="3570645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Результаты и анализ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691680" y="2348880"/>
            <a:ext cx="6048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Нажмите кнопку                   , сохраните данные в компьютере и экспортируйте в Excel. </a:t>
            </a:r>
          </a:p>
          <a:p>
            <a:endParaRPr lang="ru-RU" sz="1600" dirty="0" smtClean="0"/>
          </a:p>
          <a:p>
            <a:r>
              <a:rPr lang="ru-RU" sz="1600" dirty="0" smtClean="0"/>
              <a:t>Добавьте третий столбец с показаниями объема воздуха (в мл), зарегистрированными при каждом измерении. </a:t>
            </a:r>
          </a:p>
          <a:p>
            <a:endParaRPr lang="ru-RU" sz="1600" dirty="0" smtClean="0"/>
          </a:p>
          <a:p>
            <a:r>
              <a:rPr lang="ru-RU" sz="1600" dirty="0" smtClean="0"/>
              <a:t>Перемножьте в каждом случае значения давления и объема воздуха и сравните результаты.</a:t>
            </a:r>
            <a:endParaRPr lang="ru-RU" sz="16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187624" y="3337247"/>
            <a:ext cx="4200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</a:p>
        </p:txBody>
      </p:sp>
      <p:sp>
        <p:nvSpPr>
          <p:cNvPr id="17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348880"/>
            <a:ext cx="295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140968"/>
            <a:ext cx="285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3789040"/>
            <a:ext cx="295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581128"/>
            <a:ext cx="3781425" cy="1219200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2198822"/>
            <a:ext cx="4953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120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961" y="2708922"/>
            <a:ext cx="6267450" cy="648070"/>
          </a:xfrm>
          <a:prstGeom prst="rect">
            <a:avLst/>
          </a:prstGeom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776" y="2636913"/>
            <a:ext cx="504825" cy="447675"/>
          </a:xfrm>
          <a:prstGeom prst="rect">
            <a:avLst/>
          </a:prstGeom>
        </p:spPr>
      </p:pic>
      <p:sp>
        <p:nvSpPr>
          <p:cNvPr id="8" name="2 Subtítulo"/>
          <p:cNvSpPr txBox="1">
            <a:spLocks/>
          </p:cNvSpPr>
          <p:nvPr/>
        </p:nvSpPr>
        <p:spPr>
          <a:xfrm>
            <a:off x="5652120" y="1844824"/>
            <a:ext cx="3570645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Результаты и анализ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835696" y="2738104"/>
            <a:ext cx="5729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Отличаются ли фактические результаты то тех, что вы ожидали? </a:t>
            </a:r>
            <a:endParaRPr lang="ru-RU" sz="1600" b="1" dirty="0"/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961" y="3501009"/>
            <a:ext cx="6267450" cy="576064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776" y="3429000"/>
            <a:ext cx="504825" cy="447675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1835697" y="3573016"/>
            <a:ext cx="5977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Что происходит с давлением воздуха при уменьшении объема? </a:t>
            </a:r>
            <a:endParaRPr lang="ru-RU" sz="1600" b="1" dirty="0"/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960" y="4312841"/>
            <a:ext cx="6267450" cy="772343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775" y="4240833"/>
            <a:ext cx="504825" cy="447675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1835696" y="4446985"/>
            <a:ext cx="5977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Можете ли вы найти зависимость между давлением и объемом газа в замкнутом сосуде? </a:t>
            </a:r>
            <a:endParaRPr lang="ru-RU" sz="1600" b="1" dirty="0"/>
          </a:p>
        </p:txBody>
      </p:sp>
      <p:sp>
        <p:nvSpPr>
          <p:cNvPr id="18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30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Subtítulo"/>
          <p:cNvSpPr txBox="1">
            <a:spLocks/>
          </p:cNvSpPr>
          <p:nvPr/>
        </p:nvSpPr>
        <p:spPr>
          <a:xfrm>
            <a:off x="5652120" y="1844824"/>
            <a:ext cx="3570645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Результаты и анализ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2" name="1 Rectángulo redondeado"/>
          <p:cNvSpPr/>
          <p:nvPr/>
        </p:nvSpPr>
        <p:spPr>
          <a:xfrm>
            <a:off x="1475656" y="2204864"/>
            <a:ext cx="6218873" cy="504056"/>
          </a:xfrm>
          <a:prstGeom prst="roundRect">
            <a:avLst/>
          </a:prstGeom>
          <a:ln>
            <a:solidFill>
              <a:srgbClr val="F7B0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276872"/>
            <a:ext cx="5654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solidFill>
                  <a:srgbClr val="F7B047"/>
                </a:solidFill>
              </a:rPr>
              <a:t>График ниже должен быть аналогичен графику, полученному учащимися:</a:t>
            </a:r>
            <a:r>
              <a:rPr lang="ru-RU" dirty="0" smtClean="0"/>
              <a:t> </a:t>
            </a:r>
            <a:endParaRPr lang="ru-RU" sz="1400" dirty="0">
              <a:solidFill>
                <a:srgbClr val="F7B047"/>
              </a:solidFill>
            </a:endParaRPr>
          </a:p>
          <a:p>
            <a:endParaRPr lang="ru-RU" sz="1400" dirty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319" y="2852936"/>
            <a:ext cx="3521353" cy="353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53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/>
          <p:cNvSpPr txBox="1">
            <a:spLocks/>
          </p:cNvSpPr>
          <p:nvPr/>
        </p:nvSpPr>
        <p:spPr>
          <a:xfrm>
            <a:off x="5652120" y="1844824"/>
            <a:ext cx="3570645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Заключение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25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292080" y="1389722"/>
            <a:ext cx="3694010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132856"/>
            <a:ext cx="6329976" cy="4355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30 CuadroTexto"/>
          <p:cNvSpPr txBox="1"/>
          <p:nvPr/>
        </p:nvSpPr>
        <p:spPr>
          <a:xfrm>
            <a:off x="2051720" y="4869160"/>
            <a:ext cx="597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Что происходит с условиями в замкнутой системе, когда ее объем увеличивается? 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1907704" y="544522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Учащиеся должны установить, что при выдвижении поршня объем внутри шприца увеличивается, что приводит к понижению давления. Это происходит потому, что фиксированное число частиц воздуха оказывают усилие на стенки сосуда, пространство в котором увеличилось. </a:t>
            </a:r>
            <a:endParaRPr lang="ru-RU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051720" y="3645024"/>
            <a:ext cx="5977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Как изменяется давление при перемещении поршня?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1979712" y="2204864"/>
            <a:ext cx="597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Наблюдается ли зависимость между давлением и объемом, а также значениями, полученными в каждом случае?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979712" y="4077072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Учащиеся должны понять, что при перемещении поршня объем уменьшается, а следовательно - давление возрастает.</a:t>
            </a:r>
            <a:endParaRPr lang="ru-RU" sz="14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1979712" y="2780928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Учащиеся должны наблюдать и сравнить полученные значения и отметить, что они примерно постоянны, что объясняется Законом Бойля.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069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1403648" y="2636912"/>
            <a:ext cx="6004715" cy="122413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  <a:latin typeface="+mj-lt"/>
              </a:rPr>
              <a:t>Цель</a:t>
            </a: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547664" y="2708920"/>
            <a:ext cx="58655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Цель данной работы - проанализировать взаимосвязь между давлением и объемом газа в замкнутом сосуде при постоянной температуре, выработать гипотезу и проверить ее, используя датчик воздушного давления Labdisc.</a:t>
            </a:r>
            <a:endParaRPr lang="ru-RU" sz="1600" dirty="0"/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42486" y="1389722"/>
            <a:ext cx="3838026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10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/>
          <p:cNvSpPr txBox="1">
            <a:spLocks/>
          </p:cNvSpPr>
          <p:nvPr/>
        </p:nvSpPr>
        <p:spPr>
          <a:xfrm>
            <a:off x="5652120" y="1844824"/>
            <a:ext cx="3570645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Заключение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21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132856"/>
            <a:ext cx="6480720" cy="426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22 CuadroTexto"/>
          <p:cNvSpPr txBox="1"/>
          <p:nvPr/>
        </p:nvSpPr>
        <p:spPr>
          <a:xfrm>
            <a:off x="1979712" y="2276872"/>
            <a:ext cx="6192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Учитывая формулировку Закона Бойля и наблюдая значения произведения давления и объема для каждого случая, как вы можете объяснить расхождения между ними? </a:t>
            </a:r>
          </a:p>
          <a:p>
            <a:endParaRPr lang="ru-RU" sz="1200" dirty="0"/>
          </a:p>
          <a:p>
            <a:r>
              <a:rPr lang="ru-RU" sz="1200" dirty="0" smtClean="0"/>
              <a:t>Учащиеся должны указать на определенные отклонения, которые могли повлиять на результаты, например пульс человека, проводившего измерения, точность шприца и т. д.. </a:t>
            </a:r>
            <a:endParaRPr lang="ru-RU" sz="12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1979712" y="3780909"/>
            <a:ext cx="59766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Какова зависимость между объемом и давлением газа в </a:t>
            </a:r>
            <a:r>
              <a:rPr lang="ru-RU" sz="1200" b="1" dirty="0"/>
              <a:t>замкнутом сосуде? </a:t>
            </a:r>
          </a:p>
          <a:p>
            <a:endParaRPr lang="ru-RU" sz="1000" dirty="0"/>
          </a:p>
          <a:p>
            <a:r>
              <a:rPr lang="ru-RU" sz="1200" dirty="0" smtClean="0"/>
              <a:t>Учащиеся должны установить обратно пропорциональную зависимость между давлением и объемом воздуха. Когда объем уменьшается, давление растет, и наоборот. </a:t>
            </a:r>
            <a:endParaRPr lang="ru-RU" sz="12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927160" y="4869160"/>
            <a:ext cx="61926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Как вы думаете, что происходит на молекулярном уровне, приводя к расхождению в значениях давления? </a:t>
            </a:r>
          </a:p>
          <a:p>
            <a:r>
              <a:rPr lang="ru-RU" sz="1200" b="1" dirty="0" smtClean="0"/>
              <a:t> </a:t>
            </a:r>
          </a:p>
          <a:p>
            <a:r>
              <a:rPr lang="ru-RU" sz="1200" dirty="0" smtClean="0"/>
              <a:t>Учащиеся должны найти взаимосвязь между давлением воздуха и броуновским движением частиц воздуха. Эти частицы сталкиваются с другими частицами и со стенками сосуда. Когда объем больше, меньшее количество частиц одновременно воздействует на один и тот же участок поверхности стенки сосуда, поэтому давление снижается. При уменьшении пространства, частицы сталкиваются чаще, и давление возрастает.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6927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Subtítulo"/>
          <p:cNvSpPr txBox="1">
            <a:spLocks/>
          </p:cNvSpPr>
          <p:nvPr/>
        </p:nvSpPr>
        <p:spPr>
          <a:xfrm>
            <a:off x="5652120" y="1844824"/>
            <a:ext cx="3570645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Заключение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1619672" y="2708920"/>
            <a:ext cx="5976663" cy="1872208"/>
          </a:xfrm>
          <a:prstGeom prst="roundRect">
            <a:avLst/>
          </a:prstGeom>
          <a:solidFill>
            <a:srgbClr val="23BFB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Rectángulo redondeado"/>
          <p:cNvSpPr/>
          <p:nvPr/>
        </p:nvSpPr>
        <p:spPr>
          <a:xfrm>
            <a:off x="1619672" y="3933056"/>
            <a:ext cx="5976664" cy="648072"/>
          </a:xfrm>
          <a:prstGeom prst="roundRect">
            <a:avLst/>
          </a:prstGeom>
          <a:solidFill>
            <a:srgbClr val="23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26 Rectángulo redondeado"/>
          <p:cNvSpPr/>
          <p:nvPr/>
        </p:nvSpPr>
        <p:spPr>
          <a:xfrm>
            <a:off x="1619672" y="2852936"/>
            <a:ext cx="5976664" cy="648072"/>
          </a:xfrm>
          <a:prstGeom prst="roundRect">
            <a:avLst/>
          </a:prstGeom>
          <a:solidFill>
            <a:srgbClr val="23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1" name="30 Rectángulo redondeado"/>
          <p:cNvSpPr/>
          <p:nvPr/>
        </p:nvSpPr>
        <p:spPr>
          <a:xfrm>
            <a:off x="1619672" y="2492896"/>
            <a:ext cx="5976664" cy="360040"/>
          </a:xfrm>
          <a:prstGeom prst="roundRect">
            <a:avLst/>
          </a:prstGeom>
          <a:solidFill>
            <a:srgbClr val="1A9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32 Rectángulo"/>
          <p:cNvSpPr/>
          <p:nvPr/>
        </p:nvSpPr>
        <p:spPr>
          <a:xfrm>
            <a:off x="1619672" y="2708920"/>
            <a:ext cx="5976664" cy="216024"/>
          </a:xfrm>
          <a:prstGeom prst="rect">
            <a:avLst/>
          </a:prstGeom>
          <a:solidFill>
            <a:srgbClr val="1A9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33 CuadroTexto"/>
          <p:cNvSpPr txBox="1"/>
          <p:nvPr/>
        </p:nvSpPr>
        <p:spPr>
          <a:xfrm>
            <a:off x="1619672" y="2492896"/>
            <a:ext cx="597770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 Учащиеся должны прийти к следующим выводам:</a:t>
            </a:r>
          </a:p>
          <a:p>
            <a:endParaRPr lang="ru-RU" sz="1000" b="1" dirty="0" smtClean="0"/>
          </a:p>
          <a:p>
            <a:endParaRPr lang="ru-RU" sz="1000" b="1" dirty="0" smtClean="0"/>
          </a:p>
          <a:p>
            <a:r>
              <a:rPr lang="ru-RU" sz="1400" dirty="0" smtClean="0"/>
              <a:t>Имеется обратная зависимость между объемом и давлением внутри замкнутого сосуда. Эта зависимость выражается Законом Бойля-Мариотта, когорый гласит, что, при постоянной температуре, объем обратно пропорционален давлению, а произведение этих переменных постоянно. Из этого можно сделать вывод, что, когда объем увеличивается, давление снижается, а когда объем уменьшается, давление растет. </a:t>
            </a:r>
            <a:endParaRPr lang="ru-RU" sz="1400" b="1" dirty="0" smtClean="0"/>
          </a:p>
        </p:txBody>
      </p:sp>
      <p:sp>
        <p:nvSpPr>
          <p:cNvPr id="13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292080" y="1389722"/>
            <a:ext cx="3694010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218" y="2681068"/>
            <a:ext cx="6553150" cy="1179980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93" y="2339727"/>
            <a:ext cx="6829375" cy="657225"/>
          </a:xfrm>
          <a:prstGeom prst="rect">
            <a:avLst/>
          </a:prstGeom>
        </p:spPr>
      </p:pic>
      <p:sp>
        <p:nvSpPr>
          <p:cNvPr id="4" name="2 Subtítulo"/>
          <p:cNvSpPr txBox="1">
            <a:spLocks/>
          </p:cNvSpPr>
          <p:nvPr/>
        </p:nvSpPr>
        <p:spPr>
          <a:xfrm>
            <a:off x="5652120" y="1844824"/>
            <a:ext cx="3570645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Дальнейшее применение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47664" y="2492896"/>
            <a:ext cx="655272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Имеется идеальный газ при начальном давлении P</a:t>
            </a:r>
            <a:r>
              <a:rPr lang="ru-RU" sz="1400" b="1" baseline="-25000" dirty="0" smtClean="0"/>
              <a:t>1</a:t>
            </a:r>
            <a:r>
              <a:rPr lang="ru-RU" sz="1400" b="1" dirty="0" smtClean="0"/>
              <a:t> = 1 атм и объеме V</a:t>
            </a:r>
            <a:r>
              <a:rPr lang="ru-RU" sz="1400" b="1" baseline="-25000" dirty="0" smtClean="0"/>
              <a:t>1</a:t>
            </a:r>
            <a:r>
              <a:rPr lang="ru-RU" sz="1400" b="1" dirty="0" smtClean="0"/>
              <a:t> = 30 л. Каким будет конечный объем, если давление вырастет до 2.5 атм? (T = const.)</a:t>
            </a:r>
          </a:p>
          <a:p>
            <a:endParaRPr lang="ru-RU" sz="1400" dirty="0" smtClean="0"/>
          </a:p>
          <a:p>
            <a:r>
              <a:rPr lang="ru-RU" sz="1400" dirty="0" smtClean="0"/>
              <a:t>Учащиеся должны применить Закон Бойля-Мариотта и вычислить </a:t>
            </a:r>
            <a:r>
              <a:rPr lang="ru-RU" sz="1400" smtClean="0"/>
              <a:t>конечный </a:t>
            </a:r>
            <a:r>
              <a:rPr lang="en-US" sz="1400" smtClean="0"/>
              <a:t/>
            </a:r>
            <a:br>
              <a:rPr lang="en-US" sz="1400" smtClean="0"/>
            </a:br>
            <a:r>
              <a:rPr lang="ru-RU" sz="1400" smtClean="0"/>
              <a:t>объем </a:t>
            </a:r>
            <a:r>
              <a:rPr lang="ru-RU" sz="1400" dirty="0" smtClean="0"/>
              <a:t>V</a:t>
            </a:r>
            <a:r>
              <a:rPr lang="ru-RU" sz="1400" baseline="-25000" dirty="0" smtClean="0"/>
              <a:t>2</a:t>
            </a:r>
            <a:r>
              <a:rPr lang="ru-RU" sz="1400" dirty="0" smtClean="0"/>
              <a:t> идеального газа. Правильный ответ: 12 литров. 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218" y="4409260"/>
            <a:ext cx="6553150" cy="1323996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93" y="4067919"/>
            <a:ext cx="6829375" cy="657225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1601686" y="4193793"/>
            <a:ext cx="621067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Как будет меняться давление газа внутри замкнутого шприца, если мы попытаемся сжать его как можно сильнее? </a:t>
            </a:r>
          </a:p>
          <a:p>
            <a:endParaRPr lang="ru-RU" sz="800" b="1" dirty="0" smtClean="0"/>
          </a:p>
          <a:p>
            <a:endParaRPr lang="ru-RU" sz="800" b="1" dirty="0" smtClean="0"/>
          </a:p>
          <a:p>
            <a:r>
              <a:rPr lang="ru-RU" sz="1400" dirty="0" smtClean="0"/>
              <a:t>Учащиеся должны проанализировать ситуацию и понять, что при сжатии воздуха уменьшается объем, что приводит к повышению давления, поскольку эти две переменные связаны обратной зависимостью. </a:t>
            </a:r>
            <a:endParaRPr lang="ru-RU" sz="1300" dirty="0"/>
          </a:p>
        </p:txBody>
      </p:sp>
      <p:sp>
        <p:nvSpPr>
          <p:cNvPr id="17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74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218" y="2681068"/>
            <a:ext cx="6267450" cy="891948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93" y="2339727"/>
            <a:ext cx="6543675" cy="657225"/>
          </a:xfrm>
          <a:prstGeom prst="rect">
            <a:avLst/>
          </a:prstGeom>
        </p:spPr>
      </p:pic>
      <p:sp>
        <p:nvSpPr>
          <p:cNvPr id="4" name="2 Subtítulo"/>
          <p:cNvSpPr txBox="1">
            <a:spLocks/>
          </p:cNvSpPr>
          <p:nvPr/>
        </p:nvSpPr>
        <p:spPr>
          <a:xfrm>
            <a:off x="5652120" y="1844824"/>
            <a:ext cx="3570645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Дальнейшее применение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547664" y="2564904"/>
            <a:ext cx="5996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Почему рассматривают идеальные, а не реальные газы? </a:t>
            </a:r>
          </a:p>
          <a:p>
            <a:endParaRPr lang="ru-RU" sz="1400" b="1" dirty="0" smtClean="0"/>
          </a:p>
          <a:p>
            <a:r>
              <a:rPr lang="ru-RU" sz="1400" dirty="0" smtClean="0"/>
              <a:t>Учащиеся должны понять, что простой концептуальный подход помогает изучать и вычислять параметры поведения реальных газов. </a:t>
            </a:r>
            <a:endParaRPr lang="ru-RU" sz="1300" dirty="0"/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74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499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CuadroTexto"/>
          <p:cNvSpPr txBox="1"/>
          <p:nvPr/>
        </p:nvSpPr>
        <p:spPr>
          <a:xfrm>
            <a:off x="1259632" y="2924944"/>
            <a:ext cx="6537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По мере развития науки, многие выдающиеся ученые посвящали свои работы анализу и наблюдению какого-то природного явления, а также его описанию с помощью математических формул. Постепенно, их выводы переходили в разряд общеизвестных знаний. Например, в период с 17 по 19 век, Авогадро, Гей-Люссак, Чарльз Грэм и Роберт Бойль изучали поведение идеальных газов. Эти замечательные ученые внесли вклад в понимание идеальных газов и установили взаимосвязь между переменными, которыми они описываются.</a:t>
            </a:r>
            <a:endParaRPr lang="ru-RU" sz="1600" dirty="0"/>
          </a:p>
        </p:txBody>
      </p:sp>
      <p:sp>
        <p:nvSpPr>
          <p:cNvPr id="19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  <a:latin typeface="+mj-lt"/>
              </a:rPr>
              <a:t>Введение и теория</a:t>
            </a: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66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9971" y="2637414"/>
            <a:ext cx="6267450" cy="647570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8" y="2495228"/>
            <a:ext cx="428625" cy="438150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1907704" y="2708920"/>
            <a:ext cx="5862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Какие переменные, по вашему мнению, следует учитывать при изучении </a:t>
            </a:r>
          </a:p>
          <a:p>
            <a:r>
              <a:rPr lang="ru-RU" sz="1400" dirty="0" smtClean="0"/>
              <a:t>поведения газов?</a:t>
            </a:r>
            <a:endParaRPr lang="ru-RU" sz="1400" dirty="0"/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869160"/>
            <a:ext cx="6267450" cy="650913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1907704" y="3933056"/>
            <a:ext cx="5934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 smtClean="0"/>
          </a:p>
          <a:p>
            <a:r>
              <a:rPr lang="ru-RU" sz="1400" b="1" dirty="0" smtClean="0"/>
              <a:t>Проведите со своим классом эксперимент, который позволит ответить на следующий вопрос: </a:t>
            </a:r>
            <a:r>
              <a:rPr lang="ru-RU" dirty="0" smtClean="0"/>
              <a:t> </a:t>
            </a:r>
            <a:endParaRPr lang="ru-RU" sz="1400" dirty="0"/>
          </a:p>
        </p:txBody>
      </p:sp>
      <p:pic>
        <p:nvPicPr>
          <p:cNvPr id="18" name="1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573016"/>
            <a:ext cx="6267450" cy="435471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725144"/>
            <a:ext cx="428625" cy="438150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2051720" y="4941168"/>
            <a:ext cx="5729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Какова взаимосвязь между давлением и объемом газа в замкнутом пространстве?</a:t>
            </a:r>
            <a:endParaRPr lang="ru-RU" sz="1400" dirty="0"/>
          </a:p>
        </p:txBody>
      </p:sp>
      <p:sp>
        <p:nvSpPr>
          <p:cNvPr id="23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  <a:latin typeface="+mj-lt"/>
              </a:rPr>
              <a:t>Введение и теория</a:t>
            </a: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pic>
        <p:nvPicPr>
          <p:cNvPr id="21" name="2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356992"/>
            <a:ext cx="428625" cy="438150"/>
          </a:xfrm>
          <a:prstGeom prst="rect">
            <a:avLst/>
          </a:prstGeom>
        </p:spPr>
      </p:pic>
      <p:sp>
        <p:nvSpPr>
          <p:cNvPr id="22" name="21 Rectángulo"/>
          <p:cNvSpPr/>
          <p:nvPr/>
        </p:nvSpPr>
        <p:spPr>
          <a:xfrm>
            <a:off x="2051720" y="3645024"/>
            <a:ext cx="52383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Как вы думаете, почему мы говорим об "идеальных" газах?</a:t>
            </a:r>
            <a:endParaRPr lang="ru-RU" sz="1400" dirty="0"/>
          </a:p>
        </p:txBody>
      </p:sp>
      <p:sp>
        <p:nvSpPr>
          <p:cNvPr id="24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01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610" y="2708920"/>
            <a:ext cx="2800350" cy="323850"/>
          </a:xfrm>
          <a:prstGeom prst="rect">
            <a:avLst/>
          </a:prstGeom>
        </p:spPr>
      </p:pic>
      <p:sp>
        <p:nvSpPr>
          <p:cNvPr id="10" name="2 Subtítulo"/>
          <p:cNvSpPr txBox="1">
            <a:spLocks/>
          </p:cNvSpPr>
          <p:nvPr/>
        </p:nvSpPr>
        <p:spPr>
          <a:xfrm>
            <a:off x="1555626" y="2675824"/>
            <a:ext cx="14971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800" b="1" baseline="30000" dirty="0" smtClean="0">
                <a:solidFill>
                  <a:schemeClr val="bg1"/>
                </a:solidFill>
                <a:latin typeface="+mj-lt"/>
              </a:rPr>
              <a:t>Теория</a:t>
            </a:r>
            <a:r>
              <a:rPr lang="ru-RU" sz="2800" dirty="0" smtClean="0"/>
              <a:t> </a:t>
            </a:r>
            <a:endParaRPr lang="ru-RU" sz="2800" b="1" baseline="30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532608" y="3236783"/>
            <a:ext cx="60793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Давление определяется как сила, с которой тело воздействует на единицу площади, т.е.: 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где P = давление, F = сила, A = площадь. </a:t>
            </a:r>
          </a:p>
          <a:p>
            <a:endParaRPr lang="ru-RU" sz="1400" dirty="0" smtClean="0"/>
          </a:p>
          <a:p>
            <a:r>
              <a:rPr lang="ru-RU" sz="1400" dirty="0" smtClean="0"/>
              <a:t>Поэтому газ, заключенный в небольшой сосуд, будет оказывать большее давление на стенки сосуда, чем газ, заключенный в сосуд большего размера. При уменьшении площади поверхности стенок, отношение сила/площадь увеличивается.</a:t>
            </a:r>
          </a:p>
        </p:txBody>
      </p:sp>
      <p:sp>
        <p:nvSpPr>
          <p:cNvPr id="16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  <a:latin typeface="+mj-lt"/>
              </a:rPr>
              <a:t>Введение и теория</a:t>
            </a: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5" name="14 Objeto"/>
          <p:cNvGraphicFramePr>
            <a:graphicFrameLocks noChangeAspect="1"/>
          </p:cNvGraphicFramePr>
          <p:nvPr/>
        </p:nvGraphicFramePr>
        <p:xfrm>
          <a:off x="3707904" y="3717032"/>
          <a:ext cx="1152128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cuación" r:id="rId4" imgW="609480" imgH="177480" progId="Equation.3">
                  <p:embed/>
                </p:oleObj>
              </mc:Choice>
              <mc:Fallback>
                <p:oleObj name="Ecuación" r:id="rId4" imgW="60948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717032"/>
                        <a:ext cx="1152128" cy="36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298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  <a:latin typeface="+mj-lt"/>
              </a:rPr>
              <a:t>Введение и теория</a:t>
            </a: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115616" y="2564904"/>
            <a:ext cx="6840760" cy="31085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1400" dirty="0" smtClean="0"/>
              <a:t>Роберт Бойль и Эдм Мариотт изучили эту концепцию и представили Закон идеального газа Бойля-Мариотта. В общей химии концепция идеального газа применяется к гипотетическим газам, состоящим из невзаимодействующих точечных частиц, движущихся случайным образом. Данный подход является упрощенным методом изучения газов и позволяет предсказывать их поведение.</a:t>
            </a:r>
          </a:p>
          <a:p>
            <a:r>
              <a:rPr lang="ru-RU" dirty="0" smtClean="0"/>
              <a:t> </a:t>
            </a:r>
          </a:p>
          <a:p>
            <a:r>
              <a:rPr lang="ru-RU" sz="1400" dirty="0" smtClean="0"/>
              <a:t>Закон Бойля устанавливает обратно пропорциональную зависимость между давлением и объемом идеального газа при постоянной температуре. Поэтому произведение давления и объема можно представить в виде постоянной k. 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568599"/>
              </p:ext>
            </p:extLst>
          </p:nvPr>
        </p:nvGraphicFramePr>
        <p:xfrm>
          <a:off x="3851920" y="5013176"/>
          <a:ext cx="1152128" cy="386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cuación" r:id="rId3" imgW="495000" imgH="177480" progId="Equation.3">
                  <p:embed/>
                </p:oleObj>
              </mc:Choice>
              <mc:Fallback>
                <p:oleObj name="Ecuación" r:id="rId3" imgW="49500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5013176"/>
                        <a:ext cx="1152128" cy="3868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91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  <a:latin typeface="+mj-lt"/>
              </a:rPr>
              <a:t>Введение и теория</a:t>
            </a: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115616" y="2564904"/>
            <a:ext cx="6840760" cy="310854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1400" dirty="0" smtClean="0"/>
              <a:t>Если мы поддерживаем температуру внутри замкнутой системы постоянной, при фиксированном количестве газа, то объем и давление до и после выражаются следующим уравнением: </a:t>
            </a:r>
          </a:p>
          <a:p>
            <a:endParaRPr lang="ru-RU" sz="1400" dirty="0" smtClean="0"/>
          </a:p>
          <a:p>
            <a:r>
              <a:rPr lang="ru-RU" sz="1400" dirty="0" smtClean="0"/>
              <a:t>где: 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P = начальное давление</a:t>
            </a:r>
            <a:r>
              <a:rPr lang="ru-RU" dirty="0" smtClean="0"/>
              <a:t> </a:t>
            </a:r>
          </a:p>
          <a:p>
            <a:r>
              <a:rPr lang="ru-RU" sz="1400" dirty="0" smtClean="0"/>
              <a:t>V = начальный объем</a:t>
            </a:r>
            <a:r>
              <a:rPr lang="ru-RU" dirty="0" smtClean="0"/>
              <a:t> </a:t>
            </a:r>
          </a:p>
          <a:p>
            <a:r>
              <a:rPr lang="ru-RU" sz="1400" dirty="0" smtClean="0"/>
              <a:t>P = конечное давление</a:t>
            </a:r>
            <a:r>
              <a:rPr lang="ru-RU" dirty="0" smtClean="0"/>
              <a:t> </a:t>
            </a:r>
          </a:p>
          <a:p>
            <a:r>
              <a:rPr lang="ru-RU" sz="1400" dirty="0" smtClean="0"/>
              <a:t>V = конечный объем</a:t>
            </a:r>
            <a:r>
              <a:rPr lang="ru-RU" dirty="0" smtClean="0"/>
              <a:t> </a:t>
            </a:r>
            <a:endParaRPr lang="ru-RU" sz="1400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3635896" y="3573016"/>
          <a:ext cx="1830388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cuación" r:id="rId3" imgW="787320" imgH="177480" progId="Equation.3">
                  <p:embed/>
                </p:oleObj>
              </mc:Choice>
              <mc:Fallback>
                <p:oleObj name="Ecuación" r:id="rId3" imgW="7873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3573016"/>
                        <a:ext cx="1830388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91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  <a:latin typeface="+mj-lt"/>
              </a:rPr>
              <a:t>Введение и теория</a:t>
            </a: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961" y="2420888"/>
            <a:ext cx="6267450" cy="648072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1913617" y="2564904"/>
            <a:ext cx="5826735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aseline="30000" dirty="0">
                <a:solidFill>
                  <a:srgbClr val="00CC99"/>
                </a:solidFill>
              </a:rPr>
              <a:t>Теперь учащихся приглашают выдвинуть гипотезу, которая должна быть проверена экспериментально.</a:t>
            </a: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961" y="3499178"/>
            <a:ext cx="6267450" cy="649902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356992"/>
            <a:ext cx="428625" cy="438150"/>
          </a:xfrm>
          <a:prstGeom prst="rect">
            <a:avLst/>
          </a:prstGeom>
        </p:spPr>
      </p:pic>
      <p:sp>
        <p:nvSpPr>
          <p:cNvPr id="17" name="16 CuadroTexto"/>
          <p:cNvSpPr txBox="1"/>
          <p:nvPr/>
        </p:nvSpPr>
        <p:spPr>
          <a:xfrm>
            <a:off x="1907704" y="3554432"/>
            <a:ext cx="5729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Если уменьшать объем газа, содержащегося в замкнутом объеме шприца, как изменяется внутреннее давление? </a:t>
            </a:r>
            <a:endParaRPr lang="ru-RU" sz="1400" dirty="0"/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364088" y="1389722"/>
            <a:ext cx="3622002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54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1008009" y="2617457"/>
            <a:ext cx="7344816" cy="1459615"/>
          </a:xfrm>
          <a:prstGeom prst="roundRect">
            <a:avLst/>
          </a:prstGeom>
          <a:solidFill>
            <a:srgbClr val="4194A5"/>
          </a:solidFill>
          <a:ln>
            <a:solidFill>
              <a:srgbClr val="4194A5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652120" y="1863408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baseline="30000" dirty="0" smtClean="0">
                <a:solidFill>
                  <a:schemeClr val="bg1"/>
                </a:solidFill>
              </a:rPr>
              <a:t>Описание работы</a:t>
            </a:r>
            <a:endParaRPr lang="ru-RU" sz="2400" b="1" baseline="30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ru-RU" sz="2400" b="1" baseline="30000" dirty="0">
              <a:solidFill>
                <a:schemeClr val="bg1"/>
              </a:solidFill>
              <a:latin typeface="+mj-lt"/>
            </a:endParaRPr>
          </a:p>
          <a:p>
            <a:pPr marL="0" indent="0">
              <a:buNone/>
            </a:pPr>
            <a:endParaRPr lang="ru-RU" sz="2000" b="1" baseline="30000" dirty="0">
              <a:solidFill>
                <a:schemeClr val="bg1"/>
              </a:solidFill>
              <a:latin typeface="Frutiger 45 Light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60444" y="2808655"/>
            <a:ext cx="69839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Учащиеся исследуют влияние изменения объема на давление внутри шприца, при фиксированном количестве воздуха и постоянной температуре. Они измерят давление воздуха, а затем построят график со своими результатами, чтобы проанализировать их. </a:t>
            </a:r>
            <a:endParaRPr lang="ru-RU" sz="1600" dirty="0"/>
          </a:p>
        </p:txBody>
      </p:sp>
      <p:sp>
        <p:nvSpPr>
          <p:cNvPr id="11" name="2 Subtítulo"/>
          <p:cNvSpPr txBox="1">
            <a:spLocks/>
          </p:cNvSpPr>
          <p:nvPr/>
        </p:nvSpPr>
        <p:spPr>
          <a:xfrm>
            <a:off x="5652120" y="1176313"/>
            <a:ext cx="4320480" cy="413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3000" b="1" baseline="30000" dirty="0" smtClean="0">
                <a:solidFill>
                  <a:schemeClr val="bg1"/>
                </a:solidFill>
                <a:latin typeface="+mj-lt"/>
              </a:rPr>
              <a:t>Закон Бойля-Мариотта</a:t>
            </a:r>
            <a:endParaRPr lang="ru-RU" sz="3000" b="1" baseline="300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292080" y="1389722"/>
            <a:ext cx="3694010" cy="4154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ru-RU" sz="1050" dirty="0" smtClean="0">
                <a:solidFill>
                  <a:schemeClr val="bg1">
                    <a:lumMod val="50000"/>
                  </a:schemeClr>
                </a:solidFill>
              </a:rPr>
              <a:t>Проверка зависимости между давлением и объемом воздуха, измерение давления воздуха в замкнутом сосуде.</a:t>
            </a:r>
            <a:endParaRPr lang="ru-RU" sz="105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78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1610</Words>
  <Application>Microsoft Office PowerPoint</Application>
  <PresentationFormat>‫הצגה על המסך (4:3)</PresentationFormat>
  <Paragraphs>186</Paragraphs>
  <Slides>24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24</vt:i4>
      </vt:variant>
    </vt:vector>
  </HeadingPairs>
  <TitlesOfParts>
    <vt:vector size="26" baseType="lpstr">
      <vt:lpstr>Tema de Office</vt:lpstr>
      <vt:lpstr>Ecuación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Diseño8</dc:creator>
  <cp:lastModifiedBy>Jen</cp:lastModifiedBy>
  <cp:revision>107</cp:revision>
  <dcterms:created xsi:type="dcterms:W3CDTF">2012-09-11T15:34:37Z</dcterms:created>
  <dcterms:modified xsi:type="dcterms:W3CDTF">2016-11-13T19:02:22Z</dcterms:modified>
</cp:coreProperties>
</file>