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2" r:id="rId6"/>
    <p:sldId id="286" r:id="rId7"/>
    <p:sldId id="285" r:id="rId8"/>
    <p:sldId id="283" r:id="rId9"/>
    <p:sldId id="264" r:id="rId10"/>
    <p:sldId id="265" r:id="rId11"/>
    <p:sldId id="268" r:id="rId12"/>
    <p:sldId id="269" r:id="rId13"/>
    <p:sldId id="291" r:id="rId14"/>
    <p:sldId id="271" r:id="rId15"/>
    <p:sldId id="272" r:id="rId16"/>
    <p:sldId id="280" r:id="rId17"/>
    <p:sldId id="273" r:id="rId18"/>
    <p:sldId id="274" r:id="rId19"/>
    <p:sldId id="275" r:id="rId20"/>
    <p:sldId id="288" r:id="rId21"/>
    <p:sldId id="287" r:id="rId22"/>
    <p:sldId id="276" r:id="rId23"/>
    <p:sldId id="289" r:id="rId24"/>
    <p:sldId id="290" r:id="rId25"/>
    <p:sldId id="277" r:id="rId26"/>
    <p:sldId id="279" r:id="rId27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fecto_note" initials="e" lastIdx="2" clrIdx="0"/>
  <p:cmAuthor id="1" name="ciencias" initials="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902"/>
    <a:srgbClr val="45B491"/>
    <a:srgbClr val="34A6A1"/>
    <a:srgbClr val="F7B047"/>
    <a:srgbClr val="4194A5"/>
    <a:srgbClr val="39818F"/>
    <a:srgbClr val="47A1B3"/>
    <a:srgbClr val="349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3" autoAdjust="0"/>
    <p:restoredTop sz="94590" autoAdjust="0"/>
  </p:normalViewPr>
  <p:slideViewPr>
    <p:cSldViewPr>
      <p:cViewPr>
        <p:scale>
          <a:sx n="100" d="100"/>
          <a:sy n="100" d="100"/>
        </p:scale>
        <p:origin x="-30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1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8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2F34-7432-4473-9D9D-B45945D395C4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D466-C20B-46D1-B866-D6530529EA77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6E043-CE99-4DCA-B229-2C647791B34E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8ED2-9CA8-440C-AAF9-44875B0B2EBA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F7FE-CB9A-46F4-AA47-21735535A24A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9423-02D5-46AA-AE09-E285EE1FC03E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2DA5-B295-4640-8188-42168EEA1CB5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F8E3-B767-4B63-85F1-C359EDF7389C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831B-7BF0-48E6-8887-5E0A98968867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2B7F-2260-467E-BA1D-090C9B26FEDB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2D2E-383E-46F2-954F-C4317FB408A2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E333-C83F-4B02-9226-04F89A0A6379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BE8D-E574-4649-AC1C-77C9A60EE8EB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CC17-414A-47BC-A0EF-44221D5DDBDD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13E9-D055-49F2-983C-2281B42F8E08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B7A9-EEB8-41C2-A238-5D45446B1527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36DE-CCBB-4A0B-87D2-5E620BA37801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F505-892D-4610-B791-3D58E2D17AB4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50E5-5A63-4636-8C4F-FCCFC882C7B3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FBA0-322F-41BE-A66B-77F6B5F33492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85AC-28BA-48E8-AC99-2CA0B05F9750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0748-DB51-4C7E-937C-90BF4EA40A6B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AFBCA5-5A49-44B3-98C0-6853E448C4EF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B144F5-2F5A-4773-9149-93C245F15478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.png"/><Relationship Id="rId7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6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 Imagen" descr="Imag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Efecto13\Desktop\icono-Magnetism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87" y="4941168"/>
            <a:ext cx="1444569" cy="14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2 Subtítulo"/>
          <p:cNvSpPr txBox="1">
            <a:spLocks/>
          </p:cNvSpPr>
          <p:nvPr/>
        </p:nvSpPr>
        <p:spPr bwMode="auto">
          <a:xfrm>
            <a:off x="4786313" y="1772047"/>
            <a:ext cx="2378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</a:rPr>
              <a:t>Закон Био-Савара</a:t>
            </a:r>
            <a:endParaRPr lang="ru-RU" sz="2200" b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2200" baseline="30000" dirty="0">
              <a:solidFill>
                <a:schemeClr val="bg1"/>
              </a:solidFill>
              <a:latin typeface="Frutiger 55 Roman"/>
            </a:endParaRPr>
          </a:p>
        </p:txBody>
      </p:sp>
      <p:sp>
        <p:nvSpPr>
          <p:cNvPr id="2053" name="10 CuadroTexto"/>
          <p:cNvSpPr txBox="1">
            <a:spLocks noChangeArrowheads="1"/>
          </p:cNvSpPr>
          <p:nvPr/>
        </p:nvSpPr>
        <p:spPr bwMode="auto">
          <a:xfrm>
            <a:off x="4787900" y="213360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ECA902"/>
                </a:solidFill>
              </a:rPr>
              <a:t>Проведение различных измерений для изучения напряженности магнитного поля вокруг индукционной катушки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63" y="2617788"/>
            <a:ext cx="7345362" cy="1315268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37892" name="9 CuadroTexto"/>
          <p:cNvSpPr txBox="1">
            <a:spLocks noChangeArrowheads="1"/>
          </p:cNvSpPr>
          <p:nvPr/>
        </p:nvSpPr>
        <p:spPr bwMode="auto">
          <a:xfrm>
            <a:off x="1259632" y="2783830"/>
            <a:ext cx="69834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Учащиеся измеряют напряженность магнитного поля вдоль оси катушки с током, внешней линии, параллельной оси, и внешней линии, перпендикулярной оси. Для выполнения этих замеров они используют магнитный датчик Labdisc.</a:t>
            </a:r>
            <a:endParaRPr lang="ru-RU" sz="1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 smtClean="0">
              <a:solidFill>
                <a:schemeClr val="bg1"/>
              </a:solidFill>
            </a:endParaRPr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6 CuadroTexto"/>
          <p:cNvSpPr txBox="1">
            <a:spLocks noChangeArrowheads="1"/>
          </p:cNvSpPr>
          <p:nvPr/>
        </p:nvSpPr>
        <p:spPr bwMode="auto">
          <a:xfrm>
            <a:off x="1258888" y="2503488"/>
            <a:ext cx="36011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Магнитный датчик Labdisc</a:t>
            </a:r>
            <a:endParaRPr lang="ru-RU" dirty="0">
              <a:latin typeface="+mj-lt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+mj-lt"/>
              </a:rPr>
              <a:t>Кабель USB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+mj-lt"/>
              </a:rPr>
              <a:t>Источник постоянного тока 5 В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+mj-lt"/>
              </a:rPr>
              <a:t>Пластмассовая линейка 30 см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Катушка из медной изолированной проволоки 1 мм, 65 витков, диаметр 4.5 см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2600325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3" y="2952750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063" y="3357563"/>
            <a:ext cx="250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7753" y="2858943"/>
            <a:ext cx="19446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7093" y="2701059"/>
            <a:ext cx="2524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Ресурсы и материалы</a:t>
            </a:r>
          </a:p>
        </p:txBody>
      </p:sp>
      <p:pic>
        <p:nvPicPr>
          <p:cNvPr id="13314" name="Picture 2" descr="C:\Users\Efecto13\Desktop\CLASES TRADUCCION\Clases Globisens\Biot Savart\Biot-Savat's-la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25" y="2605015"/>
            <a:ext cx="918652" cy="35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6163" y="2698894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6 CuadroTexto"/>
          <p:cNvSpPr txBox="1">
            <a:spLocks noChangeArrowheads="1"/>
          </p:cNvSpPr>
          <p:nvPr/>
        </p:nvSpPr>
        <p:spPr bwMode="auto">
          <a:xfrm>
            <a:off x="1187450" y="2924175"/>
            <a:ext cx="6840538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j-lt"/>
              </a:rPr>
              <a:t>Для проведения измерений с помощью магнитного датчика Labdisc, выполните следующие действия: </a:t>
            </a:r>
          </a:p>
          <a:p>
            <a:pPr>
              <a:defRPr/>
            </a:pPr>
            <a:endParaRPr lang="ru-RU" sz="1600" dirty="0"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ru-RU" sz="1600" dirty="0">
                <a:latin typeface="Calibri" pitchFamily="34" charset="0"/>
              </a:rPr>
              <a:t>Откройте программу GlobiLab и включите Labdisc.</a:t>
            </a:r>
          </a:p>
          <a:p>
            <a:pPr>
              <a:defRPr/>
            </a:pPr>
            <a:endParaRPr lang="ru-RU" sz="1600" dirty="0">
              <a:latin typeface="Calibri" pitchFamily="34" charset="0"/>
              <a:cs typeface="+mn-cs"/>
            </a:endParaRPr>
          </a:p>
          <a:p>
            <a:pPr algn="just">
              <a:defRPr/>
            </a:pPr>
            <a:r>
              <a:rPr lang="ru-RU" sz="1600" dirty="0">
                <a:latin typeface="Calibri" pitchFamily="34" charset="0"/>
              </a:rPr>
              <a:t>Нажмите на пиктограмму Bluetooth в нижнем правом углу экрана GlobiLab. Выберите используемый в настоящий момент Labdisc. После распознавания Labdisc программой, пиктограмма изменит цвет с серого на синий  </a:t>
            </a:r>
            <a:r>
              <a:rPr lang="ru-RU" dirty="0" smtClean="0"/>
              <a:t>              </a:t>
            </a:r>
            <a:r>
              <a:rPr lang="ru-RU" sz="1600" dirty="0" smtClean="0">
                <a:latin typeface="Calibri" pitchFamily="34" charset="0"/>
              </a:rPr>
              <a:t>            </a:t>
            </a:r>
            <a:endParaRPr lang="ru-RU" sz="1600" dirty="0">
              <a:latin typeface="Calibri" pitchFamily="34" charset="0"/>
            </a:endParaRPr>
          </a:p>
          <a:p>
            <a:pPr algn="just">
              <a:defRPr/>
            </a:pPr>
            <a:r>
              <a:rPr lang="ru-RU" sz="1600" dirty="0">
                <a:latin typeface="Calibri" pitchFamily="34" charset="0"/>
              </a:rPr>
              <a:t>Если вы предпочитаете USB-соединение, выполните те же указания, нажав на пиктограмму USB. Вы увидите то же изменение цвета, когда Labdisc будет опознан                 .                      </a:t>
            </a:r>
            <a:r>
              <a:rPr lang="ru-RU" dirty="0" smtClean="0"/>
              <a:t> </a:t>
            </a:r>
          </a:p>
          <a:p>
            <a:pPr>
              <a:defRPr/>
            </a:pPr>
            <a:endParaRPr lang="ru-RU" sz="1500" dirty="0">
              <a:latin typeface="Calibri" pitchFamily="34" charset="0"/>
              <a:cs typeface="+mn-cs"/>
            </a:endParaRPr>
          </a:p>
        </p:txBody>
      </p:sp>
      <p:pic>
        <p:nvPicPr>
          <p:cNvPr id="13319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76475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241425" y="2349500"/>
            <a:ext cx="2106613" cy="358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Настройка Labdisc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364502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4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0730" y="4685304"/>
            <a:ext cx="6127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5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5982" y="5496521"/>
            <a:ext cx="6143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414908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257350" y="2309971"/>
            <a:ext cx="6843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>
                <a:latin typeface="+mn-lt"/>
              </a:rPr>
              <a:t>Нажмите            , чтобы настроить Labdisc.. Выберите пункт "Магнитное поле" в окне "Настройки регистратора", введите частоту выборки 1000/с и количество замеров - 10 000.</a:t>
            </a:r>
          </a:p>
          <a:p>
            <a:endParaRPr lang="ru-RU" sz="1600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5116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52336"/>
            <a:ext cx="386333" cy="36291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820471" cy="304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1258888" y="2781300"/>
            <a:ext cx="74898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После завершения настройки датчика, начинайте измерения, </a:t>
            </a:r>
            <a:r>
              <a:rPr lang="ru-RU" sz="1600">
                <a:latin typeface="Calibri" pitchFamily="34" charset="0"/>
              </a:rPr>
              <a:t>нажав    </a:t>
            </a:r>
            <a:r>
              <a:rPr lang="ru-RU" sz="1600" smtClean="0">
                <a:latin typeface="Calibri" pitchFamily="34" charset="0"/>
              </a:rPr>
              <a:t>       </a:t>
            </a:r>
            <a:r>
              <a:rPr lang="ru-RU" sz="1600" dirty="0">
                <a:latin typeface="Calibri" pitchFamily="34" charset="0"/>
              </a:rPr>
              <a:t>.       </a:t>
            </a:r>
          </a:p>
          <a:p>
            <a:r>
              <a:rPr lang="ru-RU" dirty="0" smtClean="0"/>
              <a:t> </a:t>
            </a:r>
            <a:endParaRPr lang="ru-RU" sz="1600" dirty="0">
              <a:latin typeface="Calibri" pitchFamily="34" charset="0"/>
            </a:endParaRPr>
          </a:p>
          <a:p>
            <a:r>
              <a:rPr lang="ru-RU" sz="1600" dirty="0">
                <a:latin typeface="Calibri" pitchFamily="34" charset="0"/>
              </a:rPr>
              <a:t>После завершения измерений, остановите Labdisc, нажав               .        </a:t>
            </a:r>
          </a:p>
        </p:txBody>
      </p:sp>
      <p:pic>
        <p:nvPicPr>
          <p:cNvPr id="14339" name="7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5526" y="2778125"/>
            <a:ext cx="2905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2563" y="3221038"/>
            <a:ext cx="342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86" y="281146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86" y="328612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11 CuadroTexto"/>
          <p:cNvSpPr txBox="1">
            <a:spLocks noChangeArrowheads="1"/>
          </p:cNvSpPr>
          <p:nvPr/>
        </p:nvSpPr>
        <p:spPr bwMode="auto">
          <a:xfrm>
            <a:off x="1691680" y="2708275"/>
            <a:ext cx="37449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Установите элементы, как показано на рисунке.</a:t>
            </a:r>
            <a:endParaRPr lang="ru-RU" sz="1600" dirty="0">
              <a:latin typeface="+mj-lt"/>
              <a:cs typeface="+mn-cs"/>
            </a:endParaRPr>
          </a:p>
          <a:p>
            <a:pPr algn="just">
              <a:defRPr/>
            </a:pPr>
            <a:endParaRPr lang="ru-RU" sz="1600" dirty="0">
              <a:latin typeface="Calibri" pitchFamily="34" charset="0"/>
              <a:cs typeface="+mn-cs"/>
            </a:endParaRPr>
          </a:p>
          <a:p>
            <a:pPr algn="just">
              <a:defRPr/>
            </a:pPr>
            <a:r>
              <a:rPr lang="ru-RU" sz="1600" dirty="0" smtClean="0">
                <a:latin typeface="+mj-lt"/>
              </a:rPr>
              <a:t>Перемещайте зонд, в направлении стрелки.</a:t>
            </a:r>
          </a:p>
          <a:p>
            <a:pPr>
              <a:defRPr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+mj-lt"/>
              </a:rPr>
              <a:t>Поддерживайте постоянную скорость 3 см/с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27384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5036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Эксперимент</a:t>
            </a:r>
          </a:p>
        </p:txBody>
      </p:sp>
      <p:pic>
        <p:nvPicPr>
          <p:cNvPr id="14338" name="Picture 2" descr="C:\Users\Efecto13\Desktop\CLASES TRADUCCION\Clases Globisens\Biot Savart\Biot-Savat's-law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96174"/>
            <a:ext cx="2592288" cy="41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1500" y="1863725"/>
            <a:ext cx="4321175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508625" y="1176338"/>
            <a:ext cx="4319588" cy="412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Эндотермические и экзотермические реакции</a:t>
            </a:r>
            <a:endParaRPr lang="ru-RU" sz="24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508625" y="1389063"/>
            <a:ext cx="3333750" cy="41592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Проведение различных измерений для изучения, какие реакции выделяют или потребляют тепло.</a:t>
            </a:r>
            <a:endParaRPr lang="ru-RU" sz="105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89" name="4 Imagen" descr="Image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80512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10 Rectángulo"/>
          <p:cNvSpPr>
            <a:spLocks noChangeArrowheads="1"/>
          </p:cNvSpPr>
          <p:nvPr/>
        </p:nvSpPr>
        <p:spPr bwMode="auto">
          <a:xfrm>
            <a:off x="1706228" y="2565400"/>
            <a:ext cx="5674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j-lt"/>
              </a:rPr>
              <a:t>Проделайте то же для двух других конфигураций:</a:t>
            </a:r>
            <a:endParaRPr lang="ru-RU" sz="1600" dirty="0">
              <a:latin typeface="+mj-lt"/>
              <a:cs typeface="+mn-cs"/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71744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Эксперимент</a:t>
            </a:r>
          </a:p>
        </p:txBody>
      </p:sp>
      <p:pic>
        <p:nvPicPr>
          <p:cNvPr id="10243" name="Picture 3" descr="C:\Users\Efecto13\Desktop\CLASES TRADUCCION\Clases Globisens\Biot Savart\Biot-Savat's-law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52241"/>
            <a:ext cx="3096344" cy="35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Efecto13\Desktop\CLASES TRADUCCION\Clases Globisens\Biot Savart\Biot-Savat's-law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65984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4 CuadroTexto"/>
          <p:cNvSpPr txBox="1">
            <a:spLocks noChangeArrowheads="1"/>
          </p:cNvSpPr>
          <p:nvPr/>
        </p:nvSpPr>
        <p:spPr bwMode="auto">
          <a:xfrm>
            <a:off x="1692275" y="2492375"/>
            <a:ext cx="62642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 smtClean="0">
                <a:latin typeface="+mj-lt"/>
              </a:rPr>
              <a:t>На каждом графике укажите точки, где меняется кривизна диаграммы, используя </a:t>
            </a:r>
            <a:r>
              <a:rPr lang="ru-RU" sz="1600" smtClean="0">
                <a:latin typeface="+mj-lt"/>
              </a:rPr>
              <a:t>два инструмента:          </a:t>
            </a:r>
            <a:r>
              <a:rPr lang="ru-RU" sz="1600" dirty="0" smtClean="0">
                <a:latin typeface="+mj-lt"/>
              </a:rPr>
              <a:t>и </a:t>
            </a:r>
            <a:endParaRPr lang="ru-RU" sz="1600" dirty="0">
              <a:latin typeface="Arial" charset="0"/>
              <a:cs typeface="+mn-cs"/>
            </a:endParaRPr>
          </a:p>
          <a:p>
            <a:pPr algn="just">
              <a:defRPr/>
            </a:pPr>
            <a:endParaRPr lang="ru-RU" sz="1600" dirty="0">
              <a:latin typeface="Calibri" pitchFamily="34" charset="0"/>
              <a:cs typeface="+mn-cs"/>
            </a:endParaRPr>
          </a:p>
          <a:p>
            <a:pPr algn="just">
              <a:defRPr/>
            </a:pPr>
            <a:r>
              <a:rPr lang="ru-RU" sz="1600" dirty="0">
                <a:latin typeface="+mj-lt"/>
              </a:rPr>
              <a:t>Исходите из того, что скорость движения зонда в каждом случае постоянна и равна 3 см/с Используйте шкалу времени в качестве шкалы расстояния.</a:t>
            </a:r>
          </a:p>
          <a:p>
            <a:pPr algn="just">
              <a:defRPr/>
            </a:pPr>
            <a:endParaRPr lang="ru-RU" sz="1600" dirty="0">
              <a:latin typeface="+mj-lt"/>
              <a:cs typeface="+mn-cs"/>
            </a:endParaRPr>
          </a:p>
          <a:p>
            <a:pPr algn="just">
              <a:defRPr/>
            </a:pPr>
            <a:r>
              <a:rPr lang="ru-RU" sz="1600" dirty="0">
                <a:latin typeface="+mj-lt"/>
              </a:rPr>
              <a:t>После этого воспользуйтесь инструментом         , чтобы соотнести эти точки с особенностями катушки.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5146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30835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7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5004" y="4217194"/>
            <a:ext cx="371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4005263"/>
            <a:ext cx="2857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5678" y="2799558"/>
            <a:ext cx="2984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23 Im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782888"/>
            <a:ext cx="3460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Результаты и анализ</a:t>
            </a:r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6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63" y="2708275"/>
            <a:ext cx="6267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9850" y="2636838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10 CuadroTexto"/>
          <p:cNvSpPr txBox="1">
            <a:spLocks noChangeArrowheads="1"/>
          </p:cNvSpPr>
          <p:nvPr/>
        </p:nvSpPr>
        <p:spPr bwMode="auto">
          <a:xfrm>
            <a:off x="1835150" y="2754313"/>
            <a:ext cx="5729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dirty="0">
                <a:latin typeface="+mj-lt"/>
              </a:rPr>
              <a:t>Сравните на всех графиках показания посредине, в центре и по краям катушки. Как они соотносятся с вашей начальной гипотезой?</a:t>
            </a:r>
            <a:endParaRPr lang="ru-RU" sz="1400" b="1" dirty="0">
              <a:latin typeface="+mj-lt"/>
              <a:cs typeface="+mn-cs"/>
            </a:endParaRPr>
          </a:p>
        </p:txBody>
      </p:sp>
      <p:pic>
        <p:nvPicPr>
          <p:cNvPr id="18437" name="1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8" y="4724400"/>
            <a:ext cx="62674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1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4652963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19 CuadroTexto"/>
          <p:cNvSpPr txBox="1">
            <a:spLocks noChangeArrowheads="1"/>
          </p:cNvSpPr>
          <p:nvPr/>
        </p:nvSpPr>
        <p:spPr bwMode="auto">
          <a:xfrm>
            <a:off x="1844675" y="4797425"/>
            <a:ext cx="59674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+mj-lt"/>
              </a:rPr>
              <a:t>Как связано с результатами подключение (+) и (-) выводов источника питания?</a:t>
            </a:r>
            <a:endParaRPr lang="ru-RU" sz="1400" b="1" dirty="0">
              <a:latin typeface="+mj-lt"/>
              <a:cs typeface="+mn-cs"/>
            </a:endParaRPr>
          </a:p>
        </p:txBody>
      </p:sp>
      <p:pic>
        <p:nvPicPr>
          <p:cNvPr id="18440" name="20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5" y="3716338"/>
            <a:ext cx="62674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2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644900"/>
            <a:ext cx="5032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24 CuadroTexto"/>
          <p:cNvSpPr txBox="1">
            <a:spLocks noChangeArrowheads="1"/>
          </p:cNvSpPr>
          <p:nvPr/>
        </p:nvSpPr>
        <p:spPr bwMode="auto">
          <a:xfrm>
            <a:off x="1835150" y="3851275"/>
            <a:ext cx="4357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+mj-lt"/>
              </a:rPr>
              <a:t>Что означают отрицательные значения на графиках?</a:t>
            </a:r>
            <a:endParaRPr lang="ru-RU" sz="1400" b="1" dirty="0">
              <a:latin typeface="+mj-lt"/>
              <a:cs typeface="+mn-cs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Результаты и анализ</a:t>
            </a:r>
          </a:p>
        </p:txBody>
      </p: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520825" y="2276475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19460" name="2 CuadroTexto"/>
          <p:cNvSpPr txBox="1">
            <a:spLocks noChangeArrowheads="1"/>
          </p:cNvSpPr>
          <p:nvPr/>
        </p:nvSpPr>
        <p:spPr bwMode="auto">
          <a:xfrm>
            <a:off x="1870075" y="2349500"/>
            <a:ext cx="5654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F7B047"/>
                </a:solidFill>
                <a:latin typeface="Calibri" pitchFamily="34" charset="0"/>
              </a:rPr>
              <a:t>График ниже должен быть аналогичен графику, полученному учащимися:</a:t>
            </a:r>
            <a:r>
              <a:rPr lang="ru-RU" dirty="0" smtClean="0"/>
              <a:t> </a:t>
            </a:r>
            <a:endParaRPr lang="ru-RU" sz="1400">
              <a:solidFill>
                <a:srgbClr val="F7B047"/>
              </a:solidFill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997200"/>
            <a:ext cx="7907337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Результаты и анализ</a:t>
            </a: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03350" y="2636838"/>
            <a:ext cx="6005513" cy="172826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3075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4342" name="2 CuadroTexto"/>
          <p:cNvSpPr txBox="1">
            <a:spLocks noChangeArrowheads="1"/>
          </p:cNvSpPr>
          <p:nvPr/>
        </p:nvSpPr>
        <p:spPr bwMode="auto">
          <a:xfrm>
            <a:off x="1619250" y="2708275"/>
            <a:ext cx="56943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Целью данной работы является исследование пространства вокруг изолированной медной катушки, подключенной к низковольтному источнику постоянного тока.  Используя закон Био-Савара и измерив напряженность магнитного потока вокруг катушки в разных направлениях, учащиеся могут определить распределение силовых линий в пространстве.</a:t>
            </a:r>
          </a:p>
        </p:txBody>
      </p:sp>
      <p:sp>
        <p:nvSpPr>
          <p:cNvPr id="7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520825" y="2276475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20484" name="2 CuadroTexto"/>
          <p:cNvSpPr txBox="1">
            <a:spLocks noChangeArrowheads="1"/>
          </p:cNvSpPr>
          <p:nvPr/>
        </p:nvSpPr>
        <p:spPr bwMode="auto">
          <a:xfrm>
            <a:off x="1870075" y="2349500"/>
            <a:ext cx="5654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F7B047"/>
                </a:solidFill>
                <a:latin typeface="Calibri" pitchFamily="34" charset="0"/>
              </a:rPr>
              <a:t>График ниже должен быть аналогичен графику, полученному учащимися:</a:t>
            </a:r>
            <a:r>
              <a:rPr lang="ru-RU" dirty="0" smtClean="0"/>
              <a:t> </a:t>
            </a:r>
            <a:endParaRPr lang="ru-RU" sz="1400">
              <a:solidFill>
                <a:srgbClr val="F7B047"/>
              </a:solidFill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68960"/>
            <a:ext cx="7744944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Результаты и анализ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520825" y="2276475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21508" name="2 CuadroTexto"/>
          <p:cNvSpPr txBox="1">
            <a:spLocks noChangeArrowheads="1"/>
          </p:cNvSpPr>
          <p:nvPr/>
        </p:nvSpPr>
        <p:spPr bwMode="auto">
          <a:xfrm>
            <a:off x="1870075" y="2349500"/>
            <a:ext cx="5654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F7B047"/>
                </a:solidFill>
                <a:latin typeface="Calibri" pitchFamily="34" charset="0"/>
              </a:rPr>
              <a:t>График ниже должен быть аналогичен графику, полученному учащимися:</a:t>
            </a:r>
            <a:r>
              <a:rPr lang="ru-RU" dirty="0" smtClean="0"/>
              <a:t> </a:t>
            </a:r>
            <a:endParaRPr lang="ru-RU" sz="1400">
              <a:solidFill>
                <a:srgbClr val="F7B047"/>
              </a:solidFill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Результаты и анализ</a:t>
            </a:r>
          </a:p>
        </p:txBody>
      </p:sp>
      <p:pic>
        <p:nvPicPr>
          <p:cNvPr id="9" name="8 Imagen" descr="GRAFIC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000373"/>
            <a:ext cx="7215238" cy="2969203"/>
          </a:xfrm>
          <a:prstGeom prst="rect">
            <a:avLst/>
          </a:prstGeom>
        </p:spPr>
      </p:pic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9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394076"/>
            <a:ext cx="6480175" cy="184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1500" y="1862534"/>
            <a:ext cx="3571875" cy="414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331913" y="4271838"/>
            <a:ext cx="6480175" cy="8207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23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1042988" y="4186113"/>
            <a:ext cx="684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8 CuadroTexto"/>
          <p:cNvSpPr txBox="1">
            <a:spLocks noChangeArrowheads="1"/>
          </p:cNvSpPr>
          <p:nvPr/>
        </p:nvSpPr>
        <p:spPr bwMode="auto">
          <a:xfrm>
            <a:off x="1530351" y="4292476"/>
            <a:ext cx="621000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latin typeface="+mj-lt"/>
              </a:rPr>
              <a:t>Для всех трех графиков, с учетом закона Био-Савара и подключения выводов (+) и (-), спрогнозируйте направление силовых линий вблизи обоих краев катушки. Согласуется ли этот прогноз с результатами?</a:t>
            </a:r>
          </a:p>
          <a:p>
            <a:pPr algn="just">
              <a:defRPr/>
            </a:pPr>
            <a:endParaRPr lang="ru-RU" sz="1400" b="1" dirty="0">
              <a:latin typeface="+mj-lt"/>
              <a:cs typeface="+mn-cs"/>
            </a:endParaRPr>
          </a:p>
          <a:p>
            <a:pPr algn="just">
              <a:defRPr/>
            </a:pPr>
            <a:r>
              <a:rPr lang="ru-RU" sz="1400" dirty="0">
                <a:latin typeface="+mj-lt"/>
              </a:rPr>
              <a:t>Учащиеся могут определить и нарисовать направление силовых линий вокруг каждого края катушки и в прилегающем пространстве, учитывая цилиндрическую симметрию катушки, закон Био-Савара и результаты всех трех измерений.</a:t>
            </a:r>
          </a:p>
        </p:txBody>
      </p:sp>
      <p:pic>
        <p:nvPicPr>
          <p:cNvPr id="22534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2537222"/>
            <a:ext cx="6481763" cy="146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 redondeado"/>
          <p:cNvSpPr/>
          <p:nvPr/>
        </p:nvSpPr>
        <p:spPr>
          <a:xfrm>
            <a:off x="1331913" y="2362596"/>
            <a:ext cx="6480175" cy="562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22536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1042988" y="2276872"/>
            <a:ext cx="684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17 CuadroTexto"/>
          <p:cNvSpPr txBox="1">
            <a:spLocks noChangeArrowheads="1"/>
          </p:cNvSpPr>
          <p:nvPr/>
        </p:nvSpPr>
        <p:spPr bwMode="auto">
          <a:xfrm>
            <a:off x="1474788" y="2332618"/>
            <a:ext cx="62649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latin typeface="+mj-lt"/>
              </a:rPr>
              <a:t>Для каждого графика определите области, где силовые линии магнитного поля более сжаты. Есть ли связь между ними и геометрией катушки?</a:t>
            </a:r>
          </a:p>
          <a:p>
            <a:pPr algn="just">
              <a:defRPr/>
            </a:pPr>
            <a:endParaRPr lang="ru-RU" sz="1400" dirty="0">
              <a:latin typeface="+mj-lt"/>
              <a:cs typeface="+mn-cs"/>
            </a:endParaRPr>
          </a:p>
          <a:p>
            <a:pPr algn="just">
              <a:defRPr/>
            </a:pPr>
            <a:r>
              <a:rPr lang="ru-RU" sz="1400" dirty="0">
                <a:latin typeface="+mj-lt"/>
              </a:rPr>
              <a:t>Учащиеся могут продемонстрировать любой график в соответствии с положением датчика и катушки в каждом случае. Они могут учесть связь между изменением кривизны на графике и изменением распределения силовых линий вблизи краев катушки, в центре и в средней части.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1500" y="1862534"/>
            <a:ext cx="3571875" cy="414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 descr="C:\Users\Efecto13\Desktop\CLASES TRADUCCION\Clases Globisens\Biot Savart\Biot-Savat's-law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60870"/>
            <a:ext cx="6984776" cy="41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1500" y="1862534"/>
            <a:ext cx="3571875" cy="414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43" name="Picture 3" descr="C:\Users\Efecto13\Desktop\CLASES TRADUCCION\Clases Globisens\Biot Savart\Biot-Savat's-law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23" y="2276872"/>
            <a:ext cx="692626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2" y="2474168"/>
            <a:ext cx="6480175" cy="167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1500" y="1844675"/>
            <a:ext cx="3571875" cy="414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5604" name="1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805362"/>
            <a:ext cx="6480174" cy="136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 redondeado"/>
          <p:cNvSpPr/>
          <p:nvPr/>
        </p:nvSpPr>
        <p:spPr>
          <a:xfrm>
            <a:off x="1331913" y="2227734"/>
            <a:ext cx="6480175" cy="4180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25606" name="19 Imagen"/>
          <p:cNvPicPr>
            <a:picLocks noChangeAspect="1"/>
          </p:cNvPicPr>
          <p:nvPr/>
        </p:nvPicPr>
        <p:blipFill rotWithShape="1">
          <a:blip r:embed="rId4" cstate="print"/>
          <a:srcRect r="1436" b="33082"/>
          <a:stretch/>
        </p:blipFill>
        <p:spPr bwMode="auto">
          <a:xfrm>
            <a:off x="1055688" y="2132856"/>
            <a:ext cx="6449707" cy="43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23 CuadroTexto"/>
          <p:cNvSpPr txBox="1">
            <a:spLocks noChangeArrowheads="1"/>
          </p:cNvSpPr>
          <p:nvPr/>
        </p:nvSpPr>
        <p:spPr bwMode="auto">
          <a:xfrm>
            <a:off x="1552576" y="2269515"/>
            <a:ext cx="60436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+mj-lt"/>
              </a:rPr>
              <a:t>Могут ли эти знания помочь в создании сильных магнитных полей?</a:t>
            </a:r>
          </a:p>
          <a:p>
            <a:pPr>
              <a:defRPr/>
            </a:pPr>
            <a:endParaRPr lang="ru-RU" sz="1400" b="1" dirty="0">
              <a:latin typeface="+mj-lt"/>
              <a:cs typeface="+mn-cs"/>
            </a:endParaRPr>
          </a:p>
          <a:p>
            <a:pPr algn="just">
              <a:defRPr/>
            </a:pPr>
            <a:r>
              <a:rPr lang="ru-RU" sz="1400" dirty="0">
                <a:latin typeface="+mj-lt"/>
              </a:rPr>
              <a:t>Учащиеся могут признать, что напряженность магнитного поля связана с количеством и направлением силовых линий, пересекающих определенную поверхность в определенной части пространства. Поэтому, изучая пространственное распределение силовых линий для разных конфигураций магнитов и катушек, можно создавать особые системы, способные отклонять и сосредотачивать линии в небольшой части пространства.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1331913" y="5238751"/>
            <a:ext cx="626427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1325562" y="4317205"/>
            <a:ext cx="6480175" cy="9484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18" name="19 Imagen"/>
          <p:cNvPicPr>
            <a:picLocks noChangeAspect="1"/>
          </p:cNvPicPr>
          <p:nvPr/>
        </p:nvPicPr>
        <p:blipFill rotWithShape="1">
          <a:blip r:embed="rId4" cstate="print"/>
          <a:srcRect r="1436"/>
          <a:stretch/>
        </p:blipFill>
        <p:spPr bwMode="auto">
          <a:xfrm>
            <a:off x="1055688" y="4226135"/>
            <a:ext cx="644970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6 CuadroTexto"/>
          <p:cNvSpPr txBox="1">
            <a:spLocks noChangeArrowheads="1"/>
          </p:cNvSpPr>
          <p:nvPr/>
        </p:nvSpPr>
        <p:spPr bwMode="auto">
          <a:xfrm>
            <a:off x="1539875" y="4357688"/>
            <a:ext cx="60515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dirty="0">
                <a:latin typeface="+mj-lt"/>
              </a:rPr>
              <a:t>Какое влияние может оказывать движущийся магнит на кусок проводника? Будет ли отличаться этот эффект, если проводнику придать форму кольца? Используйте закон Био-Савара, чтобы обосновать ответ, и магнитный датчик Labdisc, чтобы его проверить.</a:t>
            </a:r>
          </a:p>
          <a:p>
            <a:pPr algn="just">
              <a:defRPr/>
            </a:pPr>
            <a:r>
              <a:rPr lang="ru-RU" sz="1400" dirty="0" smtClean="0">
                <a:latin typeface="+mj-lt"/>
              </a:rPr>
              <a:t>Учащиеся </a:t>
            </a:r>
            <a:r>
              <a:rPr lang="ru-RU" sz="1400" dirty="0">
                <a:latin typeface="+mj-lt"/>
              </a:rPr>
              <a:t>могут обосновать свой ответ, используя в качестве ориентира направления поля векторное произведение направлений тока и относительного положения. Затем определите изменение магнитного потока в той части пространства, которая ограничена кольцом проводника.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3 CuadroTexto"/>
          <p:cNvSpPr txBox="1">
            <a:spLocks noChangeArrowheads="1"/>
          </p:cNvSpPr>
          <p:nvPr/>
        </p:nvSpPr>
        <p:spPr bwMode="auto">
          <a:xfrm>
            <a:off x="1346200" y="2693988"/>
            <a:ext cx="65389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+mj-lt"/>
              </a:rPr>
              <a:t>Магниты и индуцированные магнитные поля находят все новые применения. Во многих современных технологиях электромагнитная индукция используется в качестве источника электроэнергии, но мы очень мало знаем о том, как магниты или геометрические параметры катушек влияют на пространственное распределение силовых линий поля вокруг них. Можно, например, сравнить количество железной стружки, которое притягивается к разным участкам поверхности намагниченного гвоздя, имеющим разную кривизну.</a:t>
            </a:r>
            <a:endParaRPr lang="ru-RU" sz="1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4100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639" y="4722812"/>
            <a:ext cx="6267722" cy="57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4581525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9 CuadroTexto"/>
          <p:cNvSpPr txBox="1">
            <a:spLocks noChangeArrowheads="1"/>
          </p:cNvSpPr>
          <p:nvPr/>
        </p:nvSpPr>
        <p:spPr bwMode="auto">
          <a:xfrm>
            <a:off x="1763712" y="4724400"/>
            <a:ext cx="5880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+mj-lt"/>
              </a:rPr>
              <a:t>Как расстояние и ориентация влияют на взаимодействие между магнитами?</a:t>
            </a:r>
            <a:endParaRPr lang="ru-RU" sz="1400" b="1" dirty="0">
              <a:latin typeface="+mj-lt"/>
              <a:cs typeface="+mn-cs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Введение и теория</a:t>
            </a:r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953" y="2922588"/>
            <a:ext cx="62674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14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79713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17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702" y="4206884"/>
            <a:ext cx="624365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1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597" y="4070351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24 CuadroTexto"/>
          <p:cNvSpPr txBox="1">
            <a:spLocks noChangeArrowheads="1"/>
          </p:cNvSpPr>
          <p:nvPr/>
        </p:nvSpPr>
        <p:spPr bwMode="auto">
          <a:xfrm>
            <a:off x="1690415" y="2997200"/>
            <a:ext cx="604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dirty="0">
                <a:latin typeface="+mj-lt"/>
              </a:rPr>
              <a:t>Что нужно сделать, чтобы определить наличие магнитного поля?</a:t>
            </a:r>
            <a:endParaRPr lang="ru-RU" sz="1400" b="1" dirty="0">
              <a:latin typeface="+mj-lt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9222" y="4278322"/>
            <a:ext cx="52593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+mj-lt"/>
              </a:rPr>
              <a:t>Какова главная особенность силовых линий магнитного поля?</a:t>
            </a:r>
            <a:endParaRPr lang="ru-RU" sz="1400" b="1" dirty="0">
              <a:latin typeface="+mj-lt"/>
              <a:cs typeface="+mn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Введение и теория</a:t>
            </a: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2420938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750" y="2509838"/>
            <a:ext cx="1497013" cy="3603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816" name="Text Box 8"/>
          <p:cNvSpPr txBox="1">
            <a:spLocks noChangeArrowheads="1"/>
          </p:cNvSpPr>
          <p:nvPr/>
        </p:nvSpPr>
        <p:spPr bwMode="auto">
          <a:xfrm>
            <a:off x="6300788" y="5733752"/>
            <a:ext cx="115153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+mj-lt"/>
              </a:rPr>
              <a:t>Направление силовой линии</a:t>
            </a:r>
            <a:endParaRPr lang="ru-RU" dirty="0">
              <a:latin typeface="+mj-lt"/>
              <a:cs typeface="+mn-cs"/>
            </a:endParaRPr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 flipH="1">
            <a:off x="4822825" y="4657427"/>
            <a:ext cx="325438" cy="212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33818" name="Text Box 10"/>
          <p:cNvSpPr txBox="1">
            <a:spLocks noChangeArrowheads="1"/>
          </p:cNvSpPr>
          <p:nvPr/>
        </p:nvSpPr>
        <p:spPr bwMode="auto">
          <a:xfrm>
            <a:off x="5026025" y="4268490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+mj-lt"/>
              </a:rPr>
              <a:t>Электрический ток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3819" name="Text Box 11"/>
          <p:cNvSpPr txBox="1">
            <a:spLocks noChangeArrowheads="1"/>
          </p:cNvSpPr>
          <p:nvPr/>
        </p:nvSpPr>
        <p:spPr bwMode="auto">
          <a:xfrm>
            <a:off x="1555751" y="5086052"/>
            <a:ext cx="136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+mj-lt"/>
              </a:rPr>
              <a:t>Напряженность магнитного поля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V="1">
            <a:off x="2843213" y="537339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 flipH="1" flipV="1">
            <a:off x="5867400" y="5625802"/>
            <a:ext cx="360363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6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7" name="Rectangle 1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2533"/>
              </p:ext>
            </p:extLst>
          </p:nvPr>
        </p:nvGraphicFramePr>
        <p:xfrm>
          <a:off x="3351213" y="4873327"/>
          <a:ext cx="24399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4" imgW="977476" imgH="393529" progId="Equation.3">
                  <p:embed/>
                </p:oleObj>
              </mc:Choice>
              <mc:Fallback>
                <p:oleObj name="Equation" r:id="rId4" imgW="977476" imgH="393529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4873327"/>
                        <a:ext cx="2439987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11 CuadroTexto"/>
          <p:cNvSpPr txBox="1">
            <a:spLocks noChangeArrowheads="1"/>
          </p:cNvSpPr>
          <p:nvPr/>
        </p:nvSpPr>
        <p:spPr bwMode="auto">
          <a:xfrm>
            <a:off x="1403350" y="2780928"/>
            <a:ext cx="63373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+mj-lt"/>
              </a:rPr>
              <a:t>Известно, что магнитное поле возникает, кода есть электрический ток или поток движущихся заряженных частиц (опыт Эрстеда). Согласно принципу относительности Галилея, направление движения зависит от взаимного расположения. Закон Био-Савара дает математическое выражение величины и направления интенсивности магнитного поля (B)  в определенной точке пространства, вызванного током (I) на расстоянии (R) от такой точки.</a:t>
            </a:r>
            <a:endParaRPr lang="ru-RU" sz="1400" dirty="0">
              <a:latin typeface="Calibri" pitchFamily="34" charset="0"/>
              <a:cs typeface="+mn-cs"/>
            </a:endParaRPr>
          </a:p>
        </p:txBody>
      </p:sp>
      <p:sp>
        <p:nvSpPr>
          <p:cNvPr id="6161" name="Line 12"/>
          <p:cNvSpPr>
            <a:spLocks noChangeShapeType="1"/>
          </p:cNvSpPr>
          <p:nvPr/>
        </p:nvSpPr>
        <p:spPr bwMode="auto">
          <a:xfrm flipV="1">
            <a:off x="4229100" y="5981402"/>
            <a:ext cx="342900" cy="257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014663" y="6077941"/>
            <a:ext cx="121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+mj-lt"/>
              </a:rPr>
              <a:t>Расстояние до проводника с током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21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Введение и теория</a:t>
            </a:r>
          </a:p>
        </p:txBody>
      </p:sp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1555750" y="2509838"/>
            <a:ext cx="1497013" cy="3603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813" name="11 CuadroTexto"/>
          <p:cNvSpPr txBox="1">
            <a:spLocks noChangeArrowheads="1"/>
          </p:cNvSpPr>
          <p:nvPr/>
        </p:nvSpPr>
        <p:spPr bwMode="auto">
          <a:xfrm>
            <a:off x="1403350" y="2492896"/>
            <a:ext cx="6337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+mj-lt"/>
              </a:rPr>
              <a:t>В таком случае, напряженность магнитного поля является величиной, показывающей конкретное значение и направление воздействия на каждую точку вокруг проводника с током. Его направление всегда перпендикулярно как проводнику, так и положению, и является векторным произведением единичных векторов каждого из них.</a:t>
            </a:r>
            <a:endParaRPr lang="ru-RU" sz="1400" dirty="0">
              <a:latin typeface="Calibri" pitchFamily="34" charset="0"/>
              <a:cs typeface="+mn-cs"/>
            </a:endParaRPr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1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479925" y="4656318"/>
            <a:ext cx="0" cy="932922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  <a:scene3d>
            <a:camera prst="isometricRightUp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8" name="Object 7178"/>
          <p:cNvGraphicFramePr>
            <a:graphicFrameLocks noChangeAspect="1"/>
          </p:cNvGraphicFramePr>
          <p:nvPr/>
        </p:nvGraphicFramePr>
        <p:xfrm>
          <a:off x="4211638" y="5084763"/>
          <a:ext cx="3476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3" imgW="152268" imgH="164957" progId="Equation.3">
                  <p:embed/>
                </p:oleObj>
              </mc:Choice>
              <mc:Fallback>
                <p:oleObj name="Equation" r:id="rId3" imgW="152268" imgH="164957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084763"/>
                        <a:ext cx="347662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7179"/>
          <p:cNvGraphicFramePr>
            <a:graphicFrameLocks noChangeAspect="1"/>
          </p:cNvGraphicFramePr>
          <p:nvPr/>
        </p:nvGraphicFramePr>
        <p:xfrm>
          <a:off x="4899025" y="4437063"/>
          <a:ext cx="2032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5" imgW="101512" imgH="215713" progId="Equation.3">
                  <p:embed/>
                </p:oleObj>
              </mc:Choice>
              <mc:Fallback>
                <p:oleObj name="Equation" r:id="rId5" imgW="101512" imgH="215713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4437063"/>
                        <a:ext cx="2032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7180"/>
          <p:cNvGraphicFramePr>
            <a:graphicFrameLocks noChangeAspect="1"/>
          </p:cNvGraphicFramePr>
          <p:nvPr/>
        </p:nvGraphicFramePr>
        <p:xfrm>
          <a:off x="4432300" y="4221163"/>
          <a:ext cx="163513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7" imgW="114151" imgH="164885" progId="Equation.3">
                  <p:embed/>
                </p:oleObj>
              </mc:Choice>
              <mc:Fallback>
                <p:oleObj name="Equation" r:id="rId7" imgW="114151" imgH="164885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4221163"/>
                        <a:ext cx="163513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33795"/>
          <p:cNvGraphicFramePr>
            <a:graphicFrameLocks noChangeAspect="1"/>
          </p:cNvGraphicFramePr>
          <p:nvPr/>
        </p:nvGraphicFramePr>
        <p:xfrm>
          <a:off x="5788025" y="4797425"/>
          <a:ext cx="2968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9" imgW="126835" imgH="202936" progId="Equation.3">
                  <p:embed/>
                </p:oleObj>
              </mc:Choice>
              <mc:Fallback>
                <p:oleObj name="Equation" r:id="rId9" imgW="126835" imgH="202936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4797425"/>
                        <a:ext cx="29686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803" name="Straight Arrow Connector 33802"/>
          <p:cNvCxnSpPr/>
          <p:nvPr/>
        </p:nvCxnSpPr>
        <p:spPr>
          <a:xfrm flipV="1">
            <a:off x="2483768" y="5445224"/>
            <a:ext cx="4032448" cy="1080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06" name="Straight Arrow Connector 33805"/>
          <p:cNvCxnSpPr/>
          <p:nvPr/>
        </p:nvCxnSpPr>
        <p:spPr>
          <a:xfrm flipV="1">
            <a:off x="4419600" y="443711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425704" y="478632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2" name="Rectangle 33811"/>
          <p:cNvSpPr/>
          <p:nvPr/>
        </p:nvSpPr>
        <p:spPr>
          <a:xfrm>
            <a:off x="2304256" y="4077072"/>
            <a:ext cx="4355976" cy="2304256"/>
          </a:xfrm>
          <a:prstGeom prst="rect">
            <a:avLst/>
          </a:prstGeom>
          <a:noFill/>
          <a:ln w="0" cmpd="sng">
            <a:solidFill>
              <a:schemeClr val="tx1">
                <a:alpha val="52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814" name="Oval 33813"/>
          <p:cNvSpPr/>
          <p:nvPr/>
        </p:nvSpPr>
        <p:spPr>
          <a:xfrm>
            <a:off x="3779912" y="4797152"/>
            <a:ext cx="1440160" cy="136815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lgDash"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3816" name="Straight Arrow Connector 33815"/>
          <p:cNvCxnSpPr/>
          <p:nvPr/>
        </p:nvCxnSpPr>
        <p:spPr>
          <a:xfrm>
            <a:off x="4071934" y="4929198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88" name="Object 33816"/>
          <p:cNvGraphicFramePr>
            <a:graphicFrameLocks noChangeAspect="1"/>
          </p:cNvGraphicFramePr>
          <p:nvPr/>
        </p:nvGraphicFramePr>
        <p:xfrm>
          <a:off x="4902200" y="4886325"/>
          <a:ext cx="355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11" imgW="152268" imgH="203024" progId="Equation.3">
                  <p:embed/>
                </p:oleObj>
              </mc:Choice>
              <mc:Fallback>
                <p:oleObj name="Equation" r:id="rId11" imgW="152268" imgH="203024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4886325"/>
                        <a:ext cx="3556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Введение и теория</a:t>
            </a:r>
          </a:p>
        </p:txBody>
      </p:sp>
      <p:sp>
        <p:nvSpPr>
          <p:cNvPr id="25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1555750" y="2509838"/>
            <a:ext cx="1497013" cy="3603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813" name="11 CuadroTexto"/>
          <p:cNvSpPr txBox="1">
            <a:spLocks noChangeArrowheads="1"/>
          </p:cNvSpPr>
          <p:nvPr/>
        </p:nvSpPr>
        <p:spPr bwMode="auto">
          <a:xfrm>
            <a:off x="1403350" y="2132856"/>
            <a:ext cx="63373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+mj-lt"/>
              </a:rPr>
              <a:t>Чтобы определить конкретное направление напряженности магнитного поля из определенной точки Р, применяют плоскость, перпендикулярную этому направлению, в которой лежат как проводник, так и вектор относительного положения между проводником и областью измерения. Таким образом, напряженность магнитного поля в пространстве можно представить как количество силовых линий, пересекающих определенный участок поверхности.</a:t>
            </a:r>
            <a:endParaRPr lang="ru-RU" sz="1400" dirty="0">
              <a:latin typeface="Calibri" pitchFamily="34" charset="0"/>
              <a:cs typeface="+mn-cs"/>
            </a:endParaRPr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01" name="Object 11"/>
          <p:cNvGraphicFramePr>
            <a:graphicFrameLocks noChangeAspect="1"/>
          </p:cNvGraphicFramePr>
          <p:nvPr/>
        </p:nvGraphicFramePr>
        <p:xfrm>
          <a:off x="4787900" y="5157788"/>
          <a:ext cx="2032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Equation" r:id="rId3" imgW="101512" imgH="215713" progId="Equation.3">
                  <p:embed/>
                </p:oleObj>
              </mc:Choice>
              <mc:Fallback>
                <p:oleObj name="Equation" r:id="rId3" imgW="101512" imgH="215713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157788"/>
                        <a:ext cx="2032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4643438" y="479715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9992" y="521495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15816" y="4077072"/>
            <a:ext cx="3744415" cy="2160240"/>
          </a:xfrm>
          <a:prstGeom prst="rect">
            <a:avLst/>
          </a:prstGeom>
          <a:noFill/>
          <a:ln w="0" cmpd="sng">
            <a:solidFill>
              <a:schemeClr val="tx1">
                <a:alpha val="32000"/>
              </a:schemeClr>
            </a:solidFill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708400" y="5157788"/>
            <a:ext cx="935038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07" name="Object 18"/>
          <p:cNvGraphicFramePr>
            <a:graphicFrameLocks noChangeAspect="1"/>
          </p:cNvGraphicFramePr>
          <p:nvPr/>
        </p:nvGraphicFramePr>
        <p:xfrm>
          <a:off x="3352800" y="4975225"/>
          <a:ext cx="355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Equation" r:id="rId5" imgW="152268" imgH="203024" progId="Equation.3">
                  <p:embed/>
                </p:oleObj>
              </mc:Choice>
              <mc:Fallback>
                <p:oleObj name="Equation" r:id="rId5" imgW="152268" imgH="203024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75225"/>
                        <a:ext cx="3556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139952" y="4797152"/>
            <a:ext cx="1145282" cy="648072"/>
          </a:xfrm>
          <a:prstGeom prst="rect">
            <a:avLst/>
          </a:prstGeom>
          <a:noFill/>
          <a:ln w="25400">
            <a:solidFill>
              <a:schemeClr val="tx1"/>
            </a:solidFill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427538" y="3933825"/>
            <a:ext cx="0" cy="2016125"/>
          </a:xfrm>
          <a:prstGeom prst="line">
            <a:avLst/>
          </a:prstGeom>
          <a:ln w="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03800" y="4292600"/>
            <a:ext cx="0" cy="2016125"/>
          </a:xfrm>
          <a:prstGeom prst="line">
            <a:avLst/>
          </a:prstGeom>
          <a:ln w="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95738" y="4976813"/>
            <a:ext cx="1624012" cy="1116012"/>
          </a:xfrm>
          <a:prstGeom prst="line">
            <a:avLst/>
          </a:prstGeom>
          <a:ln w="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24300" y="4257675"/>
            <a:ext cx="1695450" cy="1116013"/>
          </a:xfrm>
          <a:prstGeom prst="line">
            <a:avLst/>
          </a:prstGeom>
          <a:ln w="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240088" y="4076700"/>
            <a:ext cx="936625" cy="0"/>
          </a:xfrm>
          <a:prstGeom prst="straightConnector1">
            <a:avLst/>
          </a:prstGeom>
          <a:ln w="0" cmpd="sng">
            <a:solidFill>
              <a:schemeClr val="tx1">
                <a:alpha val="32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792538" y="4437063"/>
            <a:ext cx="935037" cy="0"/>
          </a:xfrm>
          <a:prstGeom prst="straightConnector1">
            <a:avLst/>
          </a:prstGeom>
          <a:ln w="0" cmpd="sng">
            <a:solidFill>
              <a:schemeClr val="tx1">
                <a:alpha val="32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349750" y="4814888"/>
            <a:ext cx="935038" cy="0"/>
          </a:xfrm>
          <a:prstGeom prst="straightConnector1">
            <a:avLst/>
          </a:prstGeom>
          <a:ln w="0" cmpd="sng">
            <a:solidFill>
              <a:schemeClr val="tx1">
                <a:alpha val="32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378325" y="5535613"/>
            <a:ext cx="935038" cy="0"/>
          </a:xfrm>
          <a:prstGeom prst="straightConnector1">
            <a:avLst/>
          </a:prstGeom>
          <a:ln w="0" cmpd="sng">
            <a:solidFill>
              <a:schemeClr val="tx1">
                <a:alpha val="32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240088" y="4814888"/>
            <a:ext cx="936625" cy="0"/>
          </a:xfrm>
          <a:prstGeom prst="straightConnector1">
            <a:avLst/>
          </a:prstGeom>
          <a:ln w="0" cmpd="sng">
            <a:solidFill>
              <a:schemeClr val="tx1">
                <a:alpha val="32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383088" y="6210300"/>
            <a:ext cx="936625" cy="0"/>
          </a:xfrm>
          <a:prstGeom prst="straightConnector1">
            <a:avLst/>
          </a:prstGeom>
          <a:ln w="0" cmpd="sng">
            <a:solidFill>
              <a:schemeClr val="tx1">
                <a:alpha val="32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792538" y="5805488"/>
            <a:ext cx="935037" cy="0"/>
          </a:xfrm>
          <a:prstGeom prst="straightConnector1">
            <a:avLst/>
          </a:prstGeom>
          <a:ln w="0" cmpd="sng">
            <a:solidFill>
              <a:schemeClr val="tx1">
                <a:alpha val="32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240088" y="5445125"/>
            <a:ext cx="936625" cy="0"/>
          </a:xfrm>
          <a:prstGeom prst="straightConnector1">
            <a:avLst/>
          </a:prstGeom>
          <a:ln w="0" cmpd="sng">
            <a:solidFill>
              <a:schemeClr val="tx1">
                <a:alpha val="32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809285" y="4433223"/>
            <a:ext cx="1008211" cy="584448"/>
          </a:xfrm>
          <a:prstGeom prst="rect">
            <a:avLst/>
          </a:prstGeom>
          <a:noFill/>
          <a:ln w="0" cmpd="sng">
            <a:solidFill>
              <a:schemeClr val="tx1">
                <a:alpha val="32000"/>
              </a:schemeClr>
            </a:solidFill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8222" name="Object 7198"/>
          <p:cNvGraphicFramePr>
            <a:graphicFrameLocks noChangeAspect="1"/>
          </p:cNvGraphicFramePr>
          <p:nvPr/>
        </p:nvGraphicFramePr>
        <p:xfrm>
          <a:off x="7169150" y="4545013"/>
          <a:ext cx="355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quation" r:id="rId7" imgW="152268" imgH="164957" progId="Equation.3">
                  <p:embed/>
                </p:oleObj>
              </mc:Choice>
              <mc:Fallback>
                <p:oleObj name="Equation" r:id="rId7" imgW="152268" imgH="164957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4545013"/>
                        <a:ext cx="3556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Straight Connector 79"/>
          <p:cNvCxnSpPr/>
          <p:nvPr/>
        </p:nvCxnSpPr>
        <p:spPr>
          <a:xfrm>
            <a:off x="3943350" y="3632200"/>
            <a:ext cx="3128980" cy="654056"/>
          </a:xfrm>
          <a:prstGeom prst="line">
            <a:avLst/>
          </a:prstGeom>
          <a:ln w="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995738" y="4873625"/>
            <a:ext cx="3063875" cy="787400"/>
          </a:xfrm>
          <a:prstGeom prst="line">
            <a:avLst/>
          </a:prstGeom>
          <a:ln w="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619750" y="5121275"/>
            <a:ext cx="1905000" cy="1620838"/>
          </a:xfrm>
          <a:prstGeom prst="line">
            <a:avLst/>
          </a:prstGeom>
          <a:ln w="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602288" y="4572008"/>
            <a:ext cx="1898670" cy="96830"/>
          </a:xfrm>
          <a:prstGeom prst="line">
            <a:avLst/>
          </a:prstGeom>
          <a:ln w="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1050" y="5445125"/>
            <a:ext cx="677863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2051050" y="4797425"/>
            <a:ext cx="0" cy="6429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1692275" y="5457825"/>
            <a:ext cx="358775" cy="347663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30" name="Object 63"/>
          <p:cNvGraphicFramePr>
            <a:graphicFrameLocks noChangeAspect="1"/>
          </p:cNvGraphicFramePr>
          <p:nvPr/>
        </p:nvGraphicFramePr>
        <p:xfrm>
          <a:off x="1947863" y="5445125"/>
          <a:ext cx="355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9" imgW="152268" imgH="164957" progId="Equation.3">
                  <p:embed/>
                </p:oleObj>
              </mc:Choice>
              <mc:Fallback>
                <p:oleObj name="Equation" r:id="rId9" imgW="152268" imgH="164957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5445125"/>
                        <a:ext cx="3556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1" name="Object 11"/>
          <p:cNvGraphicFramePr>
            <a:graphicFrameLocks noChangeAspect="1"/>
          </p:cNvGraphicFramePr>
          <p:nvPr/>
        </p:nvGraphicFramePr>
        <p:xfrm>
          <a:off x="4572000" y="4429132"/>
          <a:ext cx="2286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cuación" r:id="rId11" imgW="114151" imgH="164885" progId="Equation.3">
                  <p:embed/>
                </p:oleObj>
              </mc:Choice>
              <mc:Fallback>
                <p:oleObj name="Ecuación" r:id="rId11" imgW="114151" imgH="164885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29132"/>
                        <a:ext cx="22860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Введение и теория</a:t>
            </a:r>
          </a:p>
        </p:txBody>
      </p:sp>
      <p:sp>
        <p:nvSpPr>
          <p:cNvPr id="45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6" name="11 CuadroTexto"/>
          <p:cNvSpPr txBox="1">
            <a:spLocks noChangeArrowheads="1"/>
          </p:cNvSpPr>
          <p:nvPr/>
        </p:nvSpPr>
        <p:spPr bwMode="auto">
          <a:xfrm>
            <a:off x="1403350" y="2348880"/>
            <a:ext cx="6337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+mj-lt"/>
              </a:rPr>
              <a:t>Такое обобщенное представление позволяет интерпретировать значение напряженности магнитного поля как плотность потока на единицу площади. Оно показывает количество и пространственное направление магнитных линий, пересекающих определенным образом ориентированную поверхность.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4" name="Object 25"/>
          <p:cNvGraphicFramePr>
            <a:graphicFrameLocks noChangeAspect="1"/>
          </p:cNvGraphicFramePr>
          <p:nvPr/>
        </p:nvGraphicFramePr>
        <p:xfrm>
          <a:off x="3611563" y="3440113"/>
          <a:ext cx="200183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3" imgW="634725" imgH="203112" progId="Equation.3">
                  <p:embed/>
                </p:oleObj>
              </mc:Choice>
              <mc:Fallback>
                <p:oleObj name="Equation" r:id="rId3" imgW="634725" imgH="203112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3440113"/>
                        <a:ext cx="2001837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" name="Text Box 11"/>
          <p:cNvSpPr txBox="1">
            <a:spLocks noChangeArrowheads="1"/>
          </p:cNvSpPr>
          <p:nvPr/>
        </p:nvSpPr>
        <p:spPr bwMode="auto">
          <a:xfrm>
            <a:off x="1907704" y="3644900"/>
            <a:ext cx="1079971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+mj-lt"/>
              </a:rPr>
              <a:t>Магнитный поток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V="1">
            <a:off x="2965450" y="3860800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 flipH="1">
            <a:off x="5724525" y="3573463"/>
            <a:ext cx="576263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163" name="Text Box 11"/>
          <p:cNvSpPr txBox="1">
            <a:spLocks noChangeArrowheads="1"/>
          </p:cNvSpPr>
          <p:nvPr/>
        </p:nvSpPr>
        <p:spPr bwMode="auto">
          <a:xfrm>
            <a:off x="6213475" y="3378200"/>
            <a:ext cx="1097571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+mj-lt"/>
              </a:rPr>
              <a:t>Единица поверхности</a:t>
            </a:r>
            <a:endParaRPr lang="ru-RU" sz="1200" dirty="0">
              <a:latin typeface="+mj-lt"/>
              <a:cs typeface="+mn-cs"/>
            </a:endParaRPr>
          </a:p>
        </p:txBody>
      </p:sp>
      <p:cxnSp>
        <p:nvCxnSpPr>
          <p:cNvPr id="35856" name="Straight Arrow Connector 35855"/>
          <p:cNvCxnSpPr/>
          <p:nvPr/>
        </p:nvCxnSpPr>
        <p:spPr>
          <a:xfrm>
            <a:off x="1258888" y="4530725"/>
            <a:ext cx="66976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1258888" y="4835525"/>
            <a:ext cx="66976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>
            <a:off x="1258888" y="5140325"/>
            <a:ext cx="66976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1258888" y="5445125"/>
            <a:ext cx="66976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02" name="Rectangle 35901"/>
          <p:cNvSpPr/>
          <p:nvPr/>
        </p:nvSpPr>
        <p:spPr>
          <a:xfrm>
            <a:off x="2195736" y="4581128"/>
            <a:ext cx="936104" cy="825624"/>
          </a:xfrm>
          <a:prstGeom prst="rect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3" name="Rectangle 382"/>
          <p:cNvSpPr/>
          <p:nvPr/>
        </p:nvSpPr>
        <p:spPr>
          <a:xfrm>
            <a:off x="3995936" y="4581128"/>
            <a:ext cx="936104" cy="825624"/>
          </a:xfrm>
          <a:prstGeom prst="rect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4" name="Rectangle 383"/>
          <p:cNvSpPr/>
          <p:nvPr/>
        </p:nvSpPr>
        <p:spPr>
          <a:xfrm>
            <a:off x="5758954" y="4547592"/>
            <a:ext cx="936104" cy="825624"/>
          </a:xfrm>
          <a:prstGeom prst="rect">
            <a:avLst/>
          </a:prstGeom>
          <a:solidFill>
            <a:schemeClr val="tx1">
              <a:alpha val="10000"/>
            </a:schemeClr>
          </a:solidFill>
          <a:ln w="0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89" name="Straight Arrow Connector 388"/>
          <p:cNvCxnSpPr/>
          <p:nvPr/>
        </p:nvCxnSpPr>
        <p:spPr>
          <a:xfrm flipV="1">
            <a:off x="4500563" y="4460875"/>
            <a:ext cx="0" cy="55245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38" name="Object 389"/>
          <p:cNvGraphicFramePr>
            <a:graphicFrameLocks noChangeAspect="1"/>
          </p:cNvGraphicFramePr>
          <p:nvPr/>
        </p:nvGraphicFramePr>
        <p:xfrm>
          <a:off x="7019925" y="4819662"/>
          <a:ext cx="2889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5" imgW="152268" imgH="203024" progId="Equation.3">
                  <p:embed/>
                </p:oleObj>
              </mc:Choice>
              <mc:Fallback>
                <p:oleObj name="Equation" r:id="rId5" imgW="152268" imgH="203024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819662"/>
                        <a:ext cx="2889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2" name="Straight Arrow Connector 391"/>
          <p:cNvCxnSpPr/>
          <p:nvPr/>
        </p:nvCxnSpPr>
        <p:spPr>
          <a:xfrm flipH="1" flipV="1">
            <a:off x="2108200" y="4737100"/>
            <a:ext cx="555625" cy="276225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 flipV="1">
            <a:off x="6227763" y="4875213"/>
            <a:ext cx="466725" cy="138112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41" name="Object 357"/>
          <p:cNvGraphicFramePr>
            <a:graphicFrameLocks noChangeAspect="1"/>
          </p:cNvGraphicFramePr>
          <p:nvPr/>
        </p:nvGraphicFramePr>
        <p:xfrm>
          <a:off x="2284413" y="5661025"/>
          <a:ext cx="7032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7" imgW="393359" imgH="177646" progId="Equation.3">
                  <p:embed/>
                </p:oleObj>
              </mc:Choice>
              <mc:Fallback>
                <p:oleObj name="Equation" r:id="rId7" imgW="393359" imgH="177646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5661025"/>
                        <a:ext cx="703262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2" name="Object 358"/>
          <p:cNvGraphicFramePr>
            <a:graphicFrameLocks noChangeAspect="1"/>
          </p:cNvGraphicFramePr>
          <p:nvPr/>
        </p:nvGraphicFramePr>
        <p:xfrm>
          <a:off x="4148138" y="5632450"/>
          <a:ext cx="7032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9" imgW="393359" imgH="177646" progId="Equation.3">
                  <p:embed/>
                </p:oleObj>
              </mc:Choice>
              <mc:Fallback>
                <p:oleObj name="Equation" r:id="rId9" imgW="393359" imgH="177646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5632450"/>
                        <a:ext cx="703262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3" name="Object 359"/>
          <p:cNvGraphicFramePr>
            <a:graphicFrameLocks noChangeAspect="1"/>
          </p:cNvGraphicFramePr>
          <p:nvPr/>
        </p:nvGraphicFramePr>
        <p:xfrm>
          <a:off x="5876925" y="5661025"/>
          <a:ext cx="7032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1" imgW="393359" imgH="177646" progId="Equation.3">
                  <p:embed/>
                </p:oleObj>
              </mc:Choice>
              <mc:Fallback>
                <p:oleObj name="Equation" r:id="rId11" imgW="393359" imgH="177646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661025"/>
                        <a:ext cx="70326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Введение и теория</a:t>
            </a:r>
          </a:p>
        </p:txBody>
      </p:sp>
      <p:sp>
        <p:nvSpPr>
          <p:cNvPr id="32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3 CuadroTexto"/>
          <p:cNvSpPr txBox="1">
            <a:spLocks noChangeArrowheads="1"/>
          </p:cNvSpPr>
          <p:nvPr/>
        </p:nvSpPr>
        <p:spPr bwMode="auto">
          <a:xfrm>
            <a:off x="1623739" y="2708275"/>
            <a:ext cx="6192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baseline="30000">
                <a:solidFill>
                  <a:srgbClr val="45B491"/>
                </a:solidFill>
                <a:latin typeface="Calibri" pitchFamily="34" charset="0"/>
              </a:rPr>
              <a:t>Теперь учащихся приглашают выдвинуть гипотезу, которая должна быть проверена экспериментально.</a:t>
            </a:r>
          </a:p>
        </p:txBody>
      </p:sp>
      <p:pic>
        <p:nvPicPr>
          <p:cNvPr id="10244" name="14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953" y="3498850"/>
            <a:ext cx="6267450" cy="8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1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7563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 redondeado"/>
          <p:cNvSpPr/>
          <p:nvPr/>
        </p:nvSpPr>
        <p:spPr>
          <a:xfrm>
            <a:off x="1545952" y="2563813"/>
            <a:ext cx="6267450" cy="647700"/>
          </a:xfrm>
          <a:prstGeom prst="roundRect">
            <a:avLst/>
          </a:prstGeom>
          <a:noFill/>
          <a:ln w="12700">
            <a:solidFill>
              <a:srgbClr val="45B4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15" name="16 CuadroTexto"/>
          <p:cNvSpPr txBox="1">
            <a:spLocks noChangeArrowheads="1"/>
          </p:cNvSpPr>
          <p:nvPr/>
        </p:nvSpPr>
        <p:spPr bwMode="auto">
          <a:xfrm>
            <a:off x="1691680" y="3553321"/>
            <a:ext cx="5976664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+mj-lt"/>
              </a:rPr>
              <a:t>Если использовать магнитный датчик для замера напряженности внутри и снаружи катушки с током, насколько похожими будут результаты? Как будут вести себя силовые линии вблизи краев катушки?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 bwMode="auto">
          <a:xfrm>
            <a:off x="5652715" y="1104900"/>
            <a:ext cx="28797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/>
              <a:t>Закон Био-Савара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657851" y="1863725"/>
            <a:ext cx="3306390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</a:rPr>
              <a:t>Введение и теория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508104" y="1401281"/>
            <a:ext cx="3635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Проведение </a:t>
            </a:r>
            <a:r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измерений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для изучения напряженности магнитного поля </a:t>
            </a: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вокруг индукционной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катушки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9751</TotalTime>
  <Words>1310</Words>
  <Application>Microsoft Office PowerPoint</Application>
  <PresentationFormat>‫הצגה על המסך (4:3)</PresentationFormat>
  <Paragraphs>146</Paragraphs>
  <Slides>26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26</vt:i4>
      </vt:variant>
    </vt:vector>
  </HeadingPairs>
  <TitlesOfParts>
    <vt:vector size="29" baseType="lpstr">
      <vt:lpstr>Tema de Office</vt:lpstr>
      <vt:lpstr>Equation</vt:lpstr>
      <vt:lpstr>Ecuación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327</cp:revision>
  <dcterms:created xsi:type="dcterms:W3CDTF">2012-09-11T15:34:37Z</dcterms:created>
  <dcterms:modified xsi:type="dcterms:W3CDTF">2017-11-27T18:49:57Z</dcterms:modified>
</cp:coreProperties>
</file>