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0" r:id="rId5"/>
    <p:sldId id="282" r:id="rId6"/>
    <p:sldId id="283" r:id="rId7"/>
    <p:sldId id="285" r:id="rId8"/>
    <p:sldId id="286" r:id="rId9"/>
    <p:sldId id="264" r:id="rId10"/>
    <p:sldId id="265" r:id="rId11"/>
    <p:sldId id="291" r:id="rId12"/>
    <p:sldId id="288" r:id="rId13"/>
    <p:sldId id="289" r:id="rId14"/>
    <p:sldId id="290" r:id="rId15"/>
    <p:sldId id="272" r:id="rId16"/>
    <p:sldId id="280" r:id="rId17"/>
    <p:sldId id="273" r:id="rId18"/>
    <p:sldId id="274" r:id="rId19"/>
    <p:sldId id="284" r:id="rId20"/>
    <p:sldId id="292" r:id="rId21"/>
    <p:sldId id="287" r:id="rId22"/>
    <p:sldId id="276" r:id="rId23"/>
    <p:sldId id="293" r:id="rId24"/>
    <p:sldId id="277" r:id="rId25"/>
    <p:sldId id="279" r:id="rId26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" lastIdx="5" clrIdx="0"/>
  <p:cmAuthor id="1" name="efecto_note" initials="e" lastIdx="9" clrIdx="1"/>
  <p:cmAuthor id="2" name="Susan" initials="S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FC9"/>
    <a:srgbClr val="45B491"/>
    <a:srgbClr val="34A6A1"/>
    <a:srgbClr val="ECA902"/>
    <a:srgbClr val="F7B047"/>
    <a:srgbClr val="4194A5"/>
    <a:srgbClr val="39818F"/>
    <a:srgbClr val="47A1B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06" autoAdjust="0"/>
    <p:restoredTop sz="94624" autoAdjust="0"/>
  </p:normalViewPr>
  <p:slideViewPr>
    <p:cSldViewPr>
      <p:cViewPr>
        <p:scale>
          <a:sx n="78" d="100"/>
          <a:sy n="78" d="100"/>
        </p:scale>
        <p:origin x="-144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134274-1714-4DD7-A3A6-949567129613}" type="datetimeFigureOut">
              <a:rPr lang="es-CL"/>
              <a:pPr>
                <a:defRPr/>
              </a:pPr>
              <a:t>27-11-2017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L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L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6EC6ABA-7CD0-48C1-AA8A-451FFDECCA2E}" type="slidenum">
              <a:rPr lang="es-CL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8927AE-2D8D-4538-A21C-A5A079C80FBC}" type="slidenum">
              <a:rPr lang="es-CL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412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  <p:sp>
        <p:nvSpPr>
          <p:cNvPr id="563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9E3E02-4C8C-4E5D-8870-984195E0E828}" type="slidenum">
              <a:rPr lang="es-CL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669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80C54-E5A9-4DD8-B411-2DE247A5AE1B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FAAE-DC1C-4E90-8F51-62553C7634BB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97C73-E364-4E16-AEA8-E9F4E605FF0B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6445-09C9-47D5-BA41-48BFB4CC9933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0F8A-EAED-409B-81F3-3FE109905A12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1677-9B90-4CB4-B4CE-FD822BB637B1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87D5D-CE70-4C7C-A71E-191FC870D799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E4B4-45BB-4A88-A3D3-E5DC880C9E1C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2E803-464E-4A71-8534-B2DBD8EF598D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5D0E1-1784-489B-B7FA-0EC968FEE09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5E2F-A218-447F-98C4-6E9671024096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0401-3FAE-4D10-986A-4F963EDBA21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78AE-5E39-48A0-B0F2-DC805EA425C0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B391-7D2B-46B9-8BCA-72D6E09C7B36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717A-5AA5-4662-810E-D019B800598D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D4614-4FF0-495C-8AFE-2A2BCD0541FE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C55A-C2A6-4211-BD9B-58B4DD02BAA8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0387A-09BA-47BD-9BAA-A01032237600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4D965-3A59-4EF4-9987-034643456CCD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749B-BED3-4833-ABF5-644EFD9606B9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E1A9-41A3-4D12-A763-7C234A8F61E1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56E94-F59D-44DA-BDCD-1D1D4FEA6488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A51797-22E9-42AA-B60E-4938E8D86B3A}" type="datetimeFigureOut">
              <a:rPr lang="es-CL"/>
              <a:pPr>
                <a:defRPr/>
              </a:pPr>
              <a:t>27-11-2017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F8B9B3-FB74-4B2C-A2B6-4A47967FA2E7}" type="slidenum">
              <a:rPr lang="es-CL"/>
              <a:pPr>
                <a:defRPr/>
              </a:pPr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6 Imagen" descr="Imag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2 Subtítulo"/>
          <p:cNvSpPr txBox="1">
            <a:spLocks/>
          </p:cNvSpPr>
          <p:nvPr/>
        </p:nvSpPr>
        <p:spPr bwMode="auto">
          <a:xfrm>
            <a:off x="4751388" y="1773238"/>
            <a:ext cx="3321074" cy="36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  <a:endParaRPr lang="ru-RU" sz="2000" baseline="30000" dirty="0">
              <a:solidFill>
                <a:schemeClr val="bg1"/>
              </a:solidFill>
              <a:latin typeface="Frutiger 55 Roman"/>
            </a:endParaRPr>
          </a:p>
        </p:txBody>
      </p:sp>
      <p:sp>
        <p:nvSpPr>
          <p:cNvPr id="14341" name="10 CuadroTexto"/>
          <p:cNvSpPr txBox="1">
            <a:spLocks noChangeArrowheads="1"/>
          </p:cNvSpPr>
          <p:nvPr/>
        </p:nvSpPr>
        <p:spPr bwMode="auto">
          <a:xfrm>
            <a:off x="4787900" y="2185119"/>
            <a:ext cx="3671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ECA902"/>
                </a:solidFill>
                <a:latin typeface="Calibri" pitchFamily="34" charset="0"/>
              </a:rPr>
              <a:t>Изучение </a:t>
            </a:r>
            <a:r>
              <a:rPr lang="ru-RU" sz="1400">
                <a:solidFill>
                  <a:srgbClr val="ECA902"/>
                </a:solidFill>
                <a:latin typeface="Calibri" pitchFamily="34" charset="0"/>
              </a:rPr>
              <a:t>движения самоходной </a:t>
            </a:r>
            <a:r>
              <a:rPr lang="ru-RU" sz="1400" smtClean="0">
                <a:solidFill>
                  <a:srgbClr val="ECA902"/>
                </a:solidFill>
                <a:latin typeface="Calibri" pitchFamily="34" charset="0"/>
              </a:rPr>
              <a:t>машинки</a:t>
            </a:r>
            <a:endParaRPr lang="ru-RU" sz="1400" dirty="0">
              <a:solidFill>
                <a:srgbClr val="ECA90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63" y="2617788"/>
            <a:ext cx="7345362" cy="955675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55299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Описание работы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55300" name="9 CuadroTexto"/>
          <p:cNvSpPr txBox="1">
            <a:spLocks noChangeArrowheads="1"/>
          </p:cNvSpPr>
          <p:nvPr/>
        </p:nvSpPr>
        <p:spPr bwMode="auto">
          <a:xfrm>
            <a:off x="1260475" y="2784475"/>
            <a:ext cx="6983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Учащиеся измерят силу и ускорение машинки при движении под воздействием трех грузиков - 50, 80 и 100 грамм.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6 CuadroTexto"/>
          <p:cNvSpPr txBox="1">
            <a:spLocks noChangeArrowheads="1"/>
          </p:cNvSpPr>
          <p:nvPr/>
        </p:nvSpPr>
        <p:spPr bwMode="auto">
          <a:xfrm>
            <a:off x="1206501" y="2132856"/>
            <a:ext cx="295275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Датчик силы Labdisc Dymo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Шкив </a:t>
            </a:r>
            <a:endParaRPr lang="ru-RU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Грузики </a:t>
            </a:r>
            <a:r>
              <a:rPr lang="ru-RU" dirty="0" smtClean="0">
                <a:latin typeface="Calibri" pitchFamily="34" charset="0"/>
              </a:rPr>
              <a:t>50, 80 и 100 г 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Поглотитель </a:t>
            </a:r>
            <a:r>
              <a:rPr lang="ru-RU" dirty="0" smtClean="0">
                <a:latin typeface="Calibri" pitchFamily="34" charset="0"/>
              </a:rPr>
              <a:t>удара</a:t>
            </a: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Направляющая </a:t>
            </a:r>
            <a:endParaRPr lang="ru-RU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Машинка </a:t>
            </a:r>
            <a:endParaRPr lang="ru-RU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smtClean="0">
                <a:latin typeface="Calibri" pitchFamily="34" charset="0"/>
              </a:rPr>
              <a:t>Струна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2508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14620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5792" y="4462567"/>
            <a:ext cx="250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301" y="2671675"/>
            <a:ext cx="250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859" y="2666894"/>
            <a:ext cx="2524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5508625" y="1863725"/>
            <a:ext cx="4321175" cy="4127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  <a:latin typeface="+mj-lt"/>
              </a:rPr>
              <a:t>Ресурсы и материалы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83" y="3003207"/>
            <a:ext cx="2491683" cy="934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6" y="2761114"/>
            <a:ext cx="1985745" cy="2067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89" y="4578660"/>
            <a:ext cx="2575186" cy="1122289"/>
          </a:xfrm>
          <a:prstGeom prst="rect">
            <a:avLst/>
          </a:prstGeom>
        </p:spPr>
      </p:pic>
      <p:sp>
        <p:nvSpPr>
          <p:cNvPr id="22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23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8" y="311772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8" y="351996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8" y="392219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8" y="432443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8" y="47266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905639" y="43031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6</a:t>
            </a:r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893645" y="47205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7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Elipse"/>
          <p:cNvSpPr/>
          <p:nvPr/>
        </p:nvSpPr>
        <p:spPr>
          <a:xfrm>
            <a:off x="995363" y="4141788"/>
            <a:ext cx="206375" cy="20796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8370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Использование Labdisc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58371" name="6 CuadroTexto"/>
          <p:cNvSpPr txBox="1">
            <a:spLocks noChangeArrowheads="1"/>
          </p:cNvSpPr>
          <p:nvPr/>
        </p:nvSpPr>
        <p:spPr bwMode="auto">
          <a:xfrm>
            <a:off x="1187450" y="2924175"/>
            <a:ext cx="68405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Для проведения измерений с помощью датчика силы Labdisc Dymo, выполните следующие действия: </a:t>
            </a:r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Откройте программу GlobiLab и включите Labdisc</a:t>
            </a:r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pPr algn="just"/>
            <a:r>
              <a:rPr lang="ru-RU" sz="1600" dirty="0">
                <a:latin typeface="Calibri" pitchFamily="34" charset="0"/>
              </a:rPr>
              <a:t>Нажмите кнопку Bluetooth в нижнем правом углу экрана GlobiLab. После распознавания Labdisc программой, пиктограмма изменит цвет с серого на синий. </a:t>
            </a:r>
          </a:p>
          <a:p>
            <a:pPr algn="just"/>
            <a:r>
              <a:rPr lang="ru-RU" sz="1600" dirty="0">
                <a:latin typeface="Calibri" pitchFamily="34" charset="0"/>
              </a:rPr>
              <a:t>(В ходе этого опыта использовать USB-подключение нежелательно)</a:t>
            </a:r>
          </a:p>
        </p:txBody>
      </p:sp>
      <p:sp>
        <p:nvSpPr>
          <p:cNvPr id="8" name="7 Elipse"/>
          <p:cNvSpPr/>
          <p:nvPr/>
        </p:nvSpPr>
        <p:spPr>
          <a:xfrm>
            <a:off x="995363" y="3743325"/>
            <a:ext cx="206375" cy="207962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58373" name="8 CuadroTexto"/>
          <p:cNvSpPr txBox="1">
            <a:spLocks noChangeArrowheads="1"/>
          </p:cNvSpPr>
          <p:nvPr/>
        </p:nvSpPr>
        <p:spPr bwMode="auto">
          <a:xfrm>
            <a:off x="954160" y="3693318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1</a:t>
            </a:r>
          </a:p>
        </p:txBody>
      </p:sp>
      <p:sp>
        <p:nvSpPr>
          <p:cNvPr id="58374" name="10 CuadroTexto"/>
          <p:cNvSpPr txBox="1">
            <a:spLocks noChangeArrowheads="1"/>
          </p:cNvSpPr>
          <p:nvPr/>
        </p:nvSpPr>
        <p:spPr bwMode="auto">
          <a:xfrm>
            <a:off x="965200" y="4092575"/>
            <a:ext cx="2762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2</a:t>
            </a:r>
          </a:p>
        </p:txBody>
      </p:sp>
      <p:pic>
        <p:nvPicPr>
          <p:cNvPr id="58375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276475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2 Subtítulo"/>
          <p:cNvSpPr txBox="1">
            <a:spLocks/>
          </p:cNvSpPr>
          <p:nvPr/>
        </p:nvSpPr>
        <p:spPr bwMode="auto">
          <a:xfrm>
            <a:off x="1241425" y="2349500"/>
            <a:ext cx="2825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8377" name="14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714884"/>
            <a:ext cx="6127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7 CuadroTexto"/>
          <p:cNvSpPr txBox="1">
            <a:spLocks noChangeArrowheads="1"/>
          </p:cNvSpPr>
          <p:nvPr/>
        </p:nvSpPr>
        <p:spPr bwMode="auto">
          <a:xfrm>
            <a:off x="1403350" y="2309813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Нажмите (*)           , чтобы установить Labdisc. Выберите “Сила (5N)” и "ускорение X" в окне "Выбор регистратора”. Введите частоту 10/с и количество замеров 10000.</a:t>
            </a:r>
          </a:p>
        </p:txBody>
      </p:sp>
      <p:pic>
        <p:nvPicPr>
          <p:cNvPr id="59394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8294" y="2238662"/>
            <a:ext cx="3857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Использование Labdisc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593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7600" y="23510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9927" y="3284984"/>
            <a:ext cx="3200457" cy="3357586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6 CuadroTexto"/>
          <p:cNvSpPr txBox="1">
            <a:spLocks noChangeArrowheads="1"/>
          </p:cNvSpPr>
          <p:nvPr/>
        </p:nvSpPr>
        <p:spPr bwMode="auto">
          <a:xfrm>
            <a:off x="1258888" y="2781300"/>
            <a:ext cx="7489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latin typeface="Calibri" pitchFamily="34" charset="0"/>
              </a:rPr>
              <a:t>По завершении конфигурирования датчиков, нажмите </a:t>
            </a:r>
            <a:r>
              <a:rPr lang="en-US" sz="1600" dirty="0" smtClean="0">
                <a:latin typeface="Calibri" pitchFamily="34" charset="0"/>
              </a:rPr>
              <a:t>	</a:t>
            </a:r>
            <a:r>
              <a:rPr lang="ru-RU" sz="1600" dirty="0" smtClean="0">
                <a:latin typeface="Calibri" pitchFamily="34" charset="0"/>
              </a:rPr>
              <a:t>, чтобы начать измерения  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После </a:t>
            </a:r>
            <a:r>
              <a:rPr lang="ru-RU" sz="1600" dirty="0">
                <a:latin typeface="Calibri" pitchFamily="34" charset="0"/>
              </a:rPr>
              <a:t>завершения измерений, остановите Labdisc, нажав </a:t>
            </a:r>
          </a:p>
        </p:txBody>
      </p:sp>
      <p:pic>
        <p:nvPicPr>
          <p:cNvPr id="60418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01008"/>
            <a:ext cx="3429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Elipse"/>
          <p:cNvSpPr/>
          <p:nvPr/>
        </p:nvSpPr>
        <p:spPr>
          <a:xfrm>
            <a:off x="1038225" y="2816225"/>
            <a:ext cx="206375" cy="207963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0420" name="10 CuadroTexto"/>
          <p:cNvSpPr txBox="1">
            <a:spLocks noChangeArrowheads="1"/>
          </p:cNvSpPr>
          <p:nvPr/>
        </p:nvSpPr>
        <p:spPr bwMode="auto">
          <a:xfrm>
            <a:off x="1003300" y="2767013"/>
            <a:ext cx="276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alibri" pitchFamily="34" charset="0"/>
              </a:rPr>
              <a:t>4</a:t>
            </a:r>
          </a:p>
        </p:txBody>
      </p:sp>
      <p:sp>
        <p:nvSpPr>
          <p:cNvPr id="12" name="11 Elipse"/>
          <p:cNvSpPr/>
          <p:nvPr/>
        </p:nvSpPr>
        <p:spPr>
          <a:xfrm>
            <a:off x="1068791" y="3574032"/>
            <a:ext cx="206375" cy="206375"/>
          </a:xfrm>
          <a:prstGeom prst="ellipse">
            <a:avLst/>
          </a:prstGeom>
          <a:solidFill>
            <a:srgbClr val="8EDAB4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/>
          </a:p>
        </p:txBody>
      </p:sp>
      <p:sp>
        <p:nvSpPr>
          <p:cNvPr id="60422" name="12 CuadroTexto"/>
          <p:cNvSpPr txBox="1">
            <a:spLocks noChangeArrowheads="1"/>
          </p:cNvSpPr>
          <p:nvPr/>
        </p:nvSpPr>
        <p:spPr bwMode="auto">
          <a:xfrm>
            <a:off x="1038225" y="3529013"/>
            <a:ext cx="2762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dirty="0">
                <a:latin typeface="Calibri" pitchFamily="34" charset="0"/>
              </a:rPr>
              <a:t>5</a:t>
            </a:r>
          </a:p>
        </p:txBody>
      </p:sp>
      <p:sp>
        <p:nvSpPr>
          <p:cNvPr id="60423" name="2 Subtítulo"/>
          <p:cNvSpPr txBox="1">
            <a:spLocks/>
          </p:cNvSpPr>
          <p:nvPr/>
        </p:nvSpPr>
        <p:spPr bwMode="auto">
          <a:xfrm>
            <a:off x="5651500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Использование Labdisc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0424" name="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952" y="2847975"/>
            <a:ext cx="2905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6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1 CuadroTexto"/>
          <p:cNvSpPr txBox="1">
            <a:spLocks noChangeArrowheads="1"/>
          </p:cNvSpPr>
          <p:nvPr/>
        </p:nvSpPr>
        <p:spPr bwMode="auto">
          <a:xfrm>
            <a:off x="1330945" y="2348880"/>
            <a:ext cx="691356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Установите направляющую, шкив и поглотитель удара. </a:t>
            </a:r>
            <a:endParaRPr lang="ru-RU" sz="1600" dirty="0" smtClean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Разместите датчик силы Dymo Labdisc</a:t>
            </a:r>
            <a:r>
              <a:rPr lang="ru-RU" dirty="0" smtClean="0"/>
              <a:t> </a:t>
            </a:r>
            <a:r>
              <a:rPr lang="ru-RU" sz="1600" dirty="0" smtClean="0">
                <a:latin typeface="Calibri" pitchFamily="34" charset="0"/>
              </a:rPr>
              <a:t>над машинкой так, чтобы крюк был направлен в сторону шкива. 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+mj-lt"/>
              </a:rPr>
              <a:t>Соедините Labdisc</a:t>
            </a:r>
            <a:r>
              <a:rPr lang="ru-RU" dirty="0" smtClean="0"/>
              <a:t> </a:t>
            </a:r>
            <a:r>
              <a:rPr lang="ru-RU" sz="1600" dirty="0">
                <a:latin typeface="+mj-lt"/>
              </a:rPr>
              <a:t>струной с подвесным грузиком 50 г, пропустив веревку через шкив.</a:t>
            </a:r>
            <a:endParaRPr lang="ru-RU" sz="1600" dirty="0" smtClean="0">
              <a:latin typeface="+mj-lt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195" y="237904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53581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43387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2 Subtítulo"/>
          <p:cNvSpPr txBox="1">
            <a:spLocks/>
          </p:cNvSpPr>
          <p:nvPr/>
        </p:nvSpPr>
        <p:spPr bwMode="auto">
          <a:xfrm>
            <a:off x="5508625" y="1863725"/>
            <a:ext cx="43195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41365"/>
            <a:ext cx="3778013" cy="2572011"/>
          </a:xfrm>
          <a:prstGeom prst="rect">
            <a:avLst/>
          </a:prstGeom>
        </p:spPr>
      </p:pic>
      <p:sp>
        <p:nvSpPr>
          <p:cNvPr id="12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4 Imagen" descr="Imag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10 Rectángulo"/>
          <p:cNvSpPr>
            <a:spLocks noChangeArrowheads="1"/>
          </p:cNvSpPr>
          <p:nvPr/>
        </p:nvSpPr>
        <p:spPr bwMode="auto">
          <a:xfrm>
            <a:off x="1835150" y="2708275"/>
            <a:ext cx="55451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Начните измерения и остановите их после того, как произойдет столкновение машинки с поглотителем удара.</a:t>
            </a: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Повторите ту же процедуру для каждого грузика.</a:t>
            </a:r>
          </a:p>
        </p:txBody>
      </p:sp>
      <p:pic>
        <p:nvPicPr>
          <p:cNvPr id="624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278288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963" y="3447413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508625" y="1863725"/>
            <a:ext cx="43195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4 CuadroTexto"/>
          <p:cNvSpPr txBox="1">
            <a:spLocks noChangeArrowheads="1"/>
          </p:cNvSpPr>
          <p:nvPr/>
        </p:nvSpPr>
        <p:spPr bwMode="auto">
          <a:xfrm>
            <a:off x="1692275" y="2492375"/>
            <a:ext cx="6264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Посмотрите каждую кривую, нажав "Сила (5N)" </a:t>
            </a:r>
            <a:r>
              <a:rPr lang="en-US" sz="1600" dirty="0">
                <a:latin typeface="Calibri" pitchFamily="34" charset="0"/>
              </a:rPr>
              <a:t>		</a:t>
            </a:r>
            <a:r>
              <a:rPr lang="ru-RU" sz="1600" dirty="0">
                <a:latin typeface="Calibri" pitchFamily="34" charset="0"/>
              </a:rPr>
              <a:t> или "ускорение" </a:t>
            </a:r>
            <a:endParaRPr lang="ru-RU" sz="1400" dirty="0" smtClean="0">
              <a:latin typeface="Calibri" pitchFamily="34" charset="0"/>
            </a:endParaRPr>
          </a:p>
          <a:p>
            <a:endParaRPr lang="ru-RU" sz="1600" dirty="0" smtClean="0">
              <a:latin typeface="Calibri" pitchFamily="34" charset="0"/>
            </a:endParaRPr>
          </a:p>
          <a:p>
            <a:r>
              <a:rPr lang="ru-RU" sz="1600" dirty="0" smtClean="0">
                <a:latin typeface="Calibri" pitchFamily="34" charset="0"/>
              </a:rPr>
              <a:t>После </a:t>
            </a:r>
            <a:r>
              <a:rPr lang="ru-RU" sz="1600" dirty="0">
                <a:latin typeface="Calibri" pitchFamily="34" charset="0"/>
              </a:rPr>
              <a:t>этого покажите на каждом графике значения силы и максимального ускорения, нажимая на кривой инструмент (*) </a:t>
            </a:r>
            <a:r>
              <a:rPr lang="ru-RU" sz="1600" dirty="0" smtClean="0"/>
              <a:t>     </a:t>
            </a:r>
            <a:endParaRPr lang="ru-RU" sz="1600" dirty="0"/>
          </a:p>
          <a:p>
            <a:endParaRPr lang="ru-RU" sz="1600" dirty="0"/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404" y="2513915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Результаты и анализ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/>
              <a:t> </a:t>
            </a: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1404" y="3233057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23 Ima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3769" y="3454138"/>
            <a:ext cx="346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4"/>
          <p:cNvPicPr>
            <a:picLocks noChangeAspect="1" noChangeArrowheads="1"/>
          </p:cNvPicPr>
          <p:nvPr/>
        </p:nvPicPr>
        <p:blipFill>
          <a:blip r:embed="rId6" cstate="print"/>
          <a:srcRect r="9143" b="15024"/>
          <a:stretch>
            <a:fillRect/>
          </a:stretch>
        </p:blipFill>
        <p:spPr bwMode="auto">
          <a:xfrm>
            <a:off x="6156176" y="2492375"/>
            <a:ext cx="9890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accelerat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15816" y="2798447"/>
            <a:ext cx="1214446" cy="341249"/>
          </a:xfrm>
          <a:prstGeom prst="rect">
            <a:avLst/>
          </a:prstGeom>
        </p:spPr>
      </p:pic>
      <p:sp>
        <p:nvSpPr>
          <p:cNvPr id="13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7663" y="2708275"/>
            <a:ext cx="6267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1609" y="2630574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10 CuadroTexto"/>
          <p:cNvSpPr txBox="1">
            <a:spLocks noChangeArrowheads="1"/>
          </p:cNvSpPr>
          <p:nvPr/>
        </p:nvSpPr>
        <p:spPr bwMode="auto">
          <a:xfrm>
            <a:off x="1835150" y="2754313"/>
            <a:ext cx="5729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Где на каждом из графиков наблюдаются максимальное и минимальное значения силы и ускорения? Есть ли повторяемость?</a:t>
            </a:r>
          </a:p>
        </p:txBody>
      </p:sp>
      <p:pic>
        <p:nvPicPr>
          <p:cNvPr id="64517" name="17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7188" y="4724400"/>
            <a:ext cx="6267450" cy="57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652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19 CuadroTexto"/>
          <p:cNvSpPr txBox="1">
            <a:spLocks noChangeArrowheads="1"/>
          </p:cNvSpPr>
          <p:nvPr/>
        </p:nvSpPr>
        <p:spPr bwMode="auto">
          <a:xfrm>
            <a:off x="1857375" y="4786313"/>
            <a:ext cx="59674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Сравнивая кривые ускорения и силы на графиках, какие можно найти сходства?</a:t>
            </a:r>
          </a:p>
        </p:txBody>
      </p:sp>
      <p:pic>
        <p:nvPicPr>
          <p:cNvPr id="64520" name="20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717032"/>
            <a:ext cx="626745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21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6044" y="3644207"/>
            <a:ext cx="5032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2" name="24 CuadroTexto"/>
          <p:cNvSpPr txBox="1">
            <a:spLocks noChangeArrowheads="1"/>
          </p:cNvSpPr>
          <p:nvPr/>
        </p:nvSpPr>
        <p:spPr bwMode="auto">
          <a:xfrm>
            <a:off x="1884869" y="3761809"/>
            <a:ext cx="6049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Какова величина максимального ускорения в каждом </a:t>
            </a:r>
            <a:r>
              <a:rPr lang="ru-RU" sz="1400" b="1">
                <a:latin typeface="Calibri" pitchFamily="34" charset="0"/>
              </a:rPr>
              <a:t>случае </a:t>
            </a:r>
            <a:r>
              <a:rPr lang="en-US" sz="1400" b="1" smtClean="0">
                <a:latin typeface="Calibri" pitchFamily="34" charset="0"/>
              </a:rPr>
              <a:t/>
            </a:r>
            <a:br>
              <a:rPr lang="en-US" sz="1400" b="1" smtClean="0">
                <a:latin typeface="Calibri" pitchFamily="34" charset="0"/>
              </a:rPr>
            </a:br>
            <a:r>
              <a:rPr lang="ru-RU" sz="1400" b="1" smtClean="0">
                <a:latin typeface="Calibri" pitchFamily="34" charset="0"/>
              </a:rPr>
              <a:t>(</a:t>
            </a:r>
            <a:r>
              <a:rPr lang="ru-RU" sz="1400" b="1" dirty="0">
                <a:latin typeface="Calibri" pitchFamily="34" charset="0"/>
              </a:rPr>
              <a:t>в единицах СИ)?</a:t>
            </a:r>
          </a:p>
        </p:txBody>
      </p:sp>
      <p:sp>
        <p:nvSpPr>
          <p:cNvPr id="64523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Результаты и анализ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Результаты и анализ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5539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 </a:t>
            </a: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6554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2838" y="2846388"/>
            <a:ext cx="43783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119" y="4791075"/>
            <a:ext cx="44497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96" y="2837872"/>
            <a:ext cx="4367784" cy="18044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4805172"/>
            <a:ext cx="4462272" cy="1862328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3 CuadroTexto"/>
          <p:cNvSpPr txBox="1">
            <a:spLocks noChangeArrowheads="1"/>
          </p:cNvSpPr>
          <p:nvPr/>
        </p:nvSpPr>
        <p:spPr bwMode="auto">
          <a:xfrm>
            <a:off x="1346200" y="2693988"/>
            <a:ext cx="653891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Понятие силы широко используется в повседневной жизни. Люди часто соревнуются за звание сильнейшего, но не совсем понимают, что такое сила. </a:t>
            </a: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</a:rPr>
              <a:t>Сила является мерой взаимодействия тел. Существует много видов сил, например электромагнитные или гравитационные, но все они подчиняются второму закону Ньютона. </a:t>
            </a:r>
          </a:p>
        </p:txBody>
      </p:sp>
      <p:sp>
        <p:nvSpPr>
          <p:cNvPr id="16386" name="2 Subtítulo"/>
          <p:cNvSpPr txBox="1">
            <a:spLocks/>
          </p:cNvSpPr>
          <p:nvPr/>
        </p:nvSpPr>
        <p:spPr bwMode="auto">
          <a:xfrm>
            <a:off x="5508625" y="1863725"/>
            <a:ext cx="3635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pic>
        <p:nvPicPr>
          <p:cNvPr id="16387" name="5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4638" y="4722813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8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0325" y="45815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9 CuadroTexto"/>
          <p:cNvSpPr txBox="1">
            <a:spLocks noChangeArrowheads="1"/>
          </p:cNvSpPr>
          <p:nvPr/>
        </p:nvSpPr>
        <p:spPr bwMode="auto">
          <a:xfrm>
            <a:off x="1763713" y="4777407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Для работы каких машин и механизмов требуется приложение силы?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0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Результаты и анализ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6563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14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6656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463" y="2852738"/>
            <a:ext cx="453707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4921250"/>
            <a:ext cx="446405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36" y="2887472"/>
            <a:ext cx="4529328" cy="19385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68" y="4937349"/>
            <a:ext cx="4538595" cy="187147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48064" y="4947033"/>
            <a:ext cx="144016" cy="192775"/>
          </a:xfrm>
          <a:prstGeom prst="rect">
            <a:avLst/>
          </a:prstGeom>
          <a:solidFill>
            <a:srgbClr val="D4CF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3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2 Subtítulo"/>
          <p:cNvSpPr txBox="1">
            <a:spLocks/>
          </p:cNvSpPr>
          <p:nvPr/>
        </p:nvSpPr>
        <p:spPr bwMode="auto">
          <a:xfrm>
            <a:off x="5508625" y="1844675"/>
            <a:ext cx="3570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Результаты и анализ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0825" y="2276475"/>
            <a:ext cx="6219825" cy="504825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67587" name="2 CuadroTexto"/>
          <p:cNvSpPr txBox="1">
            <a:spLocks noChangeArrowheads="1"/>
          </p:cNvSpPr>
          <p:nvPr/>
        </p:nvSpPr>
        <p:spPr bwMode="auto">
          <a:xfrm>
            <a:off x="1870075" y="2349500"/>
            <a:ext cx="5654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  <a:latin typeface="Calibri" pitchFamily="34" charset="0"/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  <a:latin typeface="Calibri" pitchFamily="34" charset="0"/>
            </a:endParaRPr>
          </a:p>
          <a:p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pic>
        <p:nvPicPr>
          <p:cNvPr id="67589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4802460"/>
            <a:ext cx="4105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9363" y="2857772"/>
            <a:ext cx="4140994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3" y="4802460"/>
            <a:ext cx="4122020" cy="1853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2933401"/>
            <a:ext cx="4138993" cy="1853184"/>
          </a:xfrm>
          <a:prstGeom prst="rect">
            <a:avLst/>
          </a:prstGeom>
        </p:spPr>
      </p:pic>
      <p:sp>
        <p:nvSpPr>
          <p:cNvPr id="11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2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732" y="4595024"/>
            <a:ext cx="6410380" cy="153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5 Rectángulo redondeado"/>
          <p:cNvSpPr/>
          <p:nvPr/>
        </p:nvSpPr>
        <p:spPr>
          <a:xfrm>
            <a:off x="1325112" y="4245074"/>
            <a:ext cx="6408000" cy="6999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5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3608" y="4221088"/>
            <a:ext cx="676875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09" name="2 Subtítulo"/>
          <p:cNvSpPr txBox="1">
            <a:spLocks/>
          </p:cNvSpPr>
          <p:nvPr/>
        </p:nvSpPr>
        <p:spPr bwMode="auto">
          <a:xfrm>
            <a:off x="5494338" y="1844675"/>
            <a:ext cx="35718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8610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403475"/>
            <a:ext cx="6265863" cy="14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414588"/>
            <a:ext cx="6264275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68612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3608" y="2115706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17 CuadroTexto"/>
          <p:cNvSpPr txBox="1">
            <a:spLocks noChangeArrowheads="1"/>
          </p:cNvSpPr>
          <p:nvPr/>
        </p:nvSpPr>
        <p:spPr bwMode="auto">
          <a:xfrm>
            <a:off x="1500188" y="2228850"/>
            <a:ext cx="6048375" cy="158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На каком из графиков значения ускорения и силы больше? С чем вы это связываете?</a:t>
            </a:r>
            <a:endParaRPr lang="ru-RU" sz="1300" dirty="0">
              <a:latin typeface="Calibri" pitchFamily="34" charset="0"/>
            </a:endParaRPr>
          </a:p>
          <a:p>
            <a:endParaRPr lang="ru-RU" sz="13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Учащиеся  должны заметить, что наибольшие значения силы и ускорения - на графике для грузика массой 100 г. Они должны связать это с тем, что чем больше масса подвешенного груза, тем большая сила приводит машинку в движение, так как больше сила веса.</a:t>
            </a:r>
            <a:endParaRPr lang="ru-RU" sz="1300" dirty="0">
              <a:latin typeface="Calibri" pitchFamily="34" charset="0"/>
            </a:endParaRPr>
          </a:p>
        </p:txBody>
      </p:sp>
      <p:sp>
        <p:nvSpPr>
          <p:cNvPr id="68618" name="26 CuadroTexto"/>
          <p:cNvSpPr txBox="1">
            <a:spLocks noChangeArrowheads="1"/>
          </p:cNvSpPr>
          <p:nvPr/>
        </p:nvSpPr>
        <p:spPr bwMode="auto">
          <a:xfrm>
            <a:off x="1475656" y="4385393"/>
            <a:ext cx="63064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Почему, когда машинка находится в движении, наблюдается меньшее, почти нулевое ускорение по сравнению с ускорением во время торможения?</a:t>
            </a:r>
          </a:p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Учащиеся должны выяснить, что изменение скорости машинки при замедлении и полная потеря скорости происходят за более короткий промежуток времени, поэтому ускорение больше.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12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4495800"/>
            <a:ext cx="6400800" cy="106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5 Rectángulo redondeado"/>
          <p:cNvSpPr/>
          <p:nvPr/>
        </p:nvSpPr>
        <p:spPr>
          <a:xfrm>
            <a:off x="1208088" y="4304507"/>
            <a:ext cx="6388100" cy="4381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4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919162" y="4079875"/>
            <a:ext cx="6753226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3" name="2 Subtítulo"/>
          <p:cNvSpPr txBox="1">
            <a:spLocks/>
          </p:cNvSpPr>
          <p:nvPr/>
        </p:nvSpPr>
        <p:spPr bwMode="auto">
          <a:xfrm>
            <a:off x="5494338" y="1844675"/>
            <a:ext cx="35718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pic>
        <p:nvPicPr>
          <p:cNvPr id="69634" name="10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325" y="2403475"/>
            <a:ext cx="6265863" cy="12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 redondeado"/>
          <p:cNvSpPr/>
          <p:nvPr/>
        </p:nvSpPr>
        <p:spPr>
          <a:xfrm>
            <a:off x="1331913" y="2414588"/>
            <a:ext cx="6264275" cy="2190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69636" name="16 Imagen"/>
          <p:cNvPicPr>
            <a:picLocks noChangeAspect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1042988" y="2143125"/>
            <a:ext cx="662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17 CuadroTexto"/>
          <p:cNvSpPr txBox="1">
            <a:spLocks noChangeArrowheads="1"/>
          </p:cNvSpPr>
          <p:nvPr/>
        </p:nvSpPr>
        <p:spPr bwMode="auto">
          <a:xfrm>
            <a:off x="1500188" y="2228850"/>
            <a:ext cx="6048375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Чем вы объясните сходство графиков ускорения и силы?</a:t>
            </a:r>
          </a:p>
          <a:p>
            <a:endParaRPr lang="ru-RU" sz="13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Учащиеся должны установить, что значения равнодействующей силы, приложенной к машинке, и ускорения связаны между собой. По второму закону Ньютона, при изменении одного из параметров во время движения, другой также меняется.</a:t>
            </a:r>
            <a:endParaRPr lang="ru-RU" sz="1300" dirty="0">
              <a:latin typeface="Calibri" pitchFamily="34" charset="0"/>
            </a:endParaRPr>
          </a:p>
        </p:txBody>
      </p:sp>
      <p:sp>
        <p:nvSpPr>
          <p:cNvPr id="69641" name="26 CuadroTexto"/>
          <p:cNvSpPr txBox="1">
            <a:spLocks noChangeArrowheads="1"/>
          </p:cNvSpPr>
          <p:nvPr/>
        </p:nvSpPr>
        <p:spPr bwMode="auto">
          <a:xfrm>
            <a:off x="1497013" y="4177624"/>
            <a:ext cx="60515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Когда машинка полностью останавливается, почему датчик фиксирует некоторую силу, хотя </a:t>
            </a:r>
            <a:r>
              <a:rPr lang="ru-RU" sz="1400" b="1" dirty="0" smtClean="0">
                <a:latin typeface="Calibri" pitchFamily="34" charset="0"/>
              </a:rPr>
              <a:t>движение отсутствует?</a:t>
            </a:r>
          </a:p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Учащиеся должны установить, что, поскольку равнодействующая сила пропорциональна ускорению, датчик затем фиксирует силу натяжения нити. Эта сила не является равнодействующей.</a:t>
            </a:r>
          </a:p>
        </p:txBody>
      </p:sp>
      <p:sp>
        <p:nvSpPr>
          <p:cNvPr id="18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030" y="4885674"/>
            <a:ext cx="6730264" cy="11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5 Rectángulo redondeado"/>
          <p:cNvSpPr/>
          <p:nvPr/>
        </p:nvSpPr>
        <p:spPr>
          <a:xfrm>
            <a:off x="1255330" y="4832096"/>
            <a:ext cx="6743936" cy="373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4" name="16 Imagen"/>
          <p:cNvPicPr>
            <a:picLocks noChangeAspect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978597" y="4560634"/>
            <a:ext cx="7092000" cy="4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9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708274"/>
            <a:ext cx="6763338" cy="174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5 Rectángulo redondeado"/>
          <p:cNvSpPr/>
          <p:nvPr/>
        </p:nvSpPr>
        <p:spPr>
          <a:xfrm>
            <a:off x="1255713" y="2479676"/>
            <a:ext cx="6777078" cy="3732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pic>
        <p:nvPicPr>
          <p:cNvPr id="12" name="16 Imagen"/>
          <p:cNvPicPr>
            <a:picLocks noChangeAspect="1"/>
          </p:cNvPicPr>
          <p:nvPr/>
        </p:nvPicPr>
        <p:blipFill>
          <a:blip r:embed="rId4" cstate="print"/>
          <a:srcRect b="5208"/>
          <a:stretch>
            <a:fillRect/>
          </a:stretch>
        </p:blipFill>
        <p:spPr bwMode="auto">
          <a:xfrm>
            <a:off x="966788" y="2208213"/>
            <a:ext cx="717209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435600" y="1829414"/>
            <a:ext cx="3571875" cy="414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Дальнейшее применение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lang="ru-RU" sz="2000" b="1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70662" name="23 CuadroTexto"/>
          <p:cNvSpPr txBox="1">
            <a:spLocks noChangeArrowheads="1"/>
          </p:cNvSpPr>
          <p:nvPr/>
        </p:nvSpPr>
        <p:spPr bwMode="auto">
          <a:xfrm>
            <a:off x="1462088" y="4651682"/>
            <a:ext cx="6676792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Как изменятся результаты, если увеличивать не массу подвешиваемых грузиков</a:t>
            </a:r>
            <a:r>
              <a:rPr lang="ru-RU" sz="1400" b="1">
                <a:latin typeface="Calibri" pitchFamily="34" charset="0"/>
              </a:rPr>
              <a:t>, </a:t>
            </a:r>
            <a:r>
              <a:rPr lang="en-US" sz="1400" b="1" smtClean="0">
                <a:latin typeface="Calibri" pitchFamily="34" charset="0"/>
              </a:rPr>
              <a:t/>
            </a:r>
            <a:br>
              <a:rPr lang="en-US" sz="1400" b="1" smtClean="0">
                <a:latin typeface="Calibri" pitchFamily="34" charset="0"/>
              </a:rPr>
            </a:br>
            <a:r>
              <a:rPr lang="ru-RU" sz="1400" b="1" smtClean="0">
                <a:latin typeface="Calibri" pitchFamily="34" charset="0"/>
              </a:rPr>
              <a:t>а </a:t>
            </a:r>
            <a:r>
              <a:rPr lang="ru-RU" sz="1400" b="1" dirty="0">
                <a:latin typeface="Calibri" pitchFamily="34" charset="0"/>
              </a:rPr>
              <a:t>массу машинки?</a:t>
            </a:r>
          </a:p>
          <a:p>
            <a:endParaRPr lang="ru-RU" sz="1300" dirty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Зная второй закон Ньютона, учащиеся должны сказать, что увеличение массы машинки приведет к уменьшению ускорения, так как равнодействующая сила во всех случаях остается одинаковой.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70664" name="8 CuadroTexto"/>
          <p:cNvSpPr txBox="1">
            <a:spLocks noChangeArrowheads="1"/>
          </p:cNvSpPr>
          <p:nvPr/>
        </p:nvSpPr>
        <p:spPr bwMode="auto">
          <a:xfrm>
            <a:off x="1437703" y="2255640"/>
            <a:ext cx="6701177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Когда двигатель автомобиля выдает большую мощность: В начале движения или при движении с постоянной скоростью? Обоснуйте</a:t>
            </a:r>
          </a:p>
          <a:p>
            <a:endParaRPr lang="ru-RU" sz="1100" b="1" dirty="0" smtClean="0">
              <a:latin typeface="Calibri" pitchFamily="34" charset="0"/>
            </a:endParaRPr>
          </a:p>
          <a:p>
            <a:r>
              <a:rPr lang="ru-RU" sz="1400" dirty="0" smtClean="0">
                <a:latin typeface="Calibri" pitchFamily="34" charset="0"/>
              </a:rPr>
              <a:t>Зная второй закон Ньютона, учащиеся должны понимать, что </a:t>
            </a:r>
            <a:r>
              <a:rPr lang="ru-RU" sz="1400" smtClean="0">
                <a:latin typeface="Calibri" pitchFamily="34" charset="0"/>
              </a:rPr>
              <a:t>ускорение определяется </a:t>
            </a:r>
            <a:r>
              <a:rPr lang="ru-RU" sz="1400" dirty="0" smtClean="0">
                <a:latin typeface="Calibri" pitchFamily="34" charset="0"/>
              </a:rPr>
              <a:t>равнодействующей приложенных сил. Поэтому оно должно быть ненулевым в начале движения, но равным нулю, когда скорость постоянна. Таким образом, двигатель выдает большую мощность при начале движения. Учащиеся могут выдвинуть идею о том, что двигателю не нужно прикладывать силу, когда автомобиль движется с постоянной скоростью, ошибочно считая такую силу равнодействующей.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8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9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350" y="2636838"/>
            <a:ext cx="6169025" cy="129621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L" dirty="0"/>
          </a:p>
        </p:txBody>
      </p:sp>
      <p:sp>
        <p:nvSpPr>
          <p:cNvPr id="15364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Calibri" pitchFamily="34" charset="0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ru-RU" sz="2000" baseline="30000" dirty="0">
              <a:solidFill>
                <a:schemeClr val="bg1"/>
              </a:solidFill>
              <a:latin typeface="Frutiger 45 Light"/>
            </a:endParaRPr>
          </a:p>
        </p:txBody>
      </p:sp>
      <p:sp>
        <p:nvSpPr>
          <p:cNvPr id="15365" name="2 CuadroTexto"/>
          <p:cNvSpPr txBox="1">
            <a:spLocks noChangeArrowheads="1"/>
          </p:cNvSpPr>
          <p:nvPr/>
        </p:nvSpPr>
        <p:spPr bwMode="auto">
          <a:xfrm>
            <a:off x="1640681" y="2746338"/>
            <a:ext cx="56943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Целью данной работы является изучение изменения силы и ускорения автомобиля с разными подвешенными грузами. Будет сформулирована гипотеза, которая затем будет проверена с помощью датчика силы Dymo.</a:t>
            </a:r>
            <a:endParaRPr lang="ru-RU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6" y="4306393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18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416017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24 CuadroTexto"/>
          <p:cNvSpPr txBox="1">
            <a:spLocks noChangeArrowheads="1"/>
          </p:cNvSpPr>
          <p:nvPr/>
        </p:nvSpPr>
        <p:spPr bwMode="auto">
          <a:xfrm>
            <a:off x="1899757" y="4338254"/>
            <a:ext cx="60499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Что должно произойти, чтобы мы могли говорить о наличии силы?</a:t>
            </a:r>
          </a:p>
        </p:txBody>
      </p:sp>
      <p:pic>
        <p:nvPicPr>
          <p:cNvPr id="11" name="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686" y="2850109"/>
            <a:ext cx="6556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1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4" y="2708920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9 CuadroTexto"/>
          <p:cNvSpPr txBox="1">
            <a:spLocks noChangeArrowheads="1"/>
          </p:cNvSpPr>
          <p:nvPr/>
        </p:nvSpPr>
        <p:spPr bwMode="auto">
          <a:xfrm>
            <a:off x="1899757" y="2878783"/>
            <a:ext cx="612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latin typeface="Calibri" pitchFamily="34" charset="0"/>
              </a:rPr>
              <a:t>Что происходит, когда на объект воздействует сила? </a:t>
            </a:r>
            <a:endParaRPr lang="ru-RU" sz="1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17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8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1288" y="2420938"/>
            <a:ext cx="28003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Subtítulo"/>
          <p:cNvSpPr txBox="1">
            <a:spLocks/>
          </p:cNvSpPr>
          <p:nvPr/>
        </p:nvSpPr>
        <p:spPr bwMode="auto">
          <a:xfrm>
            <a:off x="1555750" y="2509838"/>
            <a:ext cx="14970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Теория</a:t>
            </a:r>
          </a:p>
        </p:txBody>
      </p:sp>
      <p:sp>
        <p:nvSpPr>
          <p:cNvPr id="19459" name="11 CuadroTexto"/>
          <p:cNvSpPr txBox="1">
            <a:spLocks noChangeArrowheads="1"/>
          </p:cNvSpPr>
          <p:nvPr/>
        </p:nvSpPr>
        <p:spPr bwMode="auto">
          <a:xfrm>
            <a:off x="1476375" y="2997200"/>
            <a:ext cx="61928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Чтобы понять второй закон Ньютона, нужно сначала разобраться с базовыми понятиями. Например, что понимается под ускорением и силой?</a:t>
            </a: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 smtClean="0">
                <a:latin typeface="Calibri" pitchFamily="34" charset="0"/>
              </a:rPr>
              <a:t>Ускорение - векторная величина. То есть оно характеризуется значением и направлением (в отличие от скалярных величин, характеризующихся только значением). Его значение показывает, насколько быстро изменяется скорость во времени. </a:t>
            </a:r>
          </a:p>
          <a:p>
            <a:pPr algn="just"/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Calibri" pitchFamily="34" charset="0"/>
              </a:rPr>
              <a:t>Сила тоже является векторной величиной. Это - мера взаимодействия тел. Для лучшего осознания этих понятий, нужно сформулировать законы, которые объясняют движение.</a:t>
            </a:r>
          </a:p>
        </p:txBody>
      </p: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2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11 CuadroTexto"/>
          <p:cNvSpPr txBox="1">
            <a:spLocks noChangeArrowheads="1"/>
          </p:cNvSpPr>
          <p:nvPr/>
        </p:nvSpPr>
        <p:spPr bwMode="auto">
          <a:xfrm>
            <a:off x="1403350" y="2565400"/>
            <a:ext cx="63373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Три закона, или принципа, Ньютона являются основой классической механики. Первый закон Ньютона называют законом инерции. Он гласит, что </a:t>
            </a:r>
            <a:r>
              <a:rPr lang="ru-RU" sz="1400" b="1" dirty="0">
                <a:latin typeface="Calibri" pitchFamily="34" charset="0"/>
              </a:rPr>
              <a:t>тело сохраняет скорость своего движения, если равнодействующая приложенных к нему сил равна нулю</a:t>
            </a:r>
            <a:r>
              <a:rPr lang="ru-RU" sz="1400" dirty="0">
                <a:latin typeface="Calibri" pitchFamily="34" charset="0"/>
              </a:rPr>
              <a:t>.</a:t>
            </a:r>
          </a:p>
        </p:txBody>
      </p:sp>
      <p:sp>
        <p:nvSpPr>
          <p:cNvPr id="2049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98" name="11 CuadroTexto"/>
          <p:cNvSpPr txBox="1">
            <a:spLocks noChangeArrowheads="1"/>
          </p:cNvSpPr>
          <p:nvPr/>
        </p:nvSpPr>
        <p:spPr bwMode="auto">
          <a:xfrm>
            <a:off x="1428750" y="3786188"/>
            <a:ext cx="63261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Если же равнодействующая сила не равна нулю, второй закон Ньютона дает нам информацию о таком внутреннем свойстве тел, как масса. Эта скалярная величина указывает на способность тела сопротивляться изменению скорости. Она в качестве постоянной присутствует в уравнении, связывающем силу и ускорение.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6854"/>
              </p:ext>
            </p:extLst>
          </p:nvPr>
        </p:nvGraphicFramePr>
        <p:xfrm>
          <a:off x="3934461" y="5075842"/>
          <a:ext cx="1348105" cy="51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cuación" r:id="rId3" imgW="672808" imgH="253890" progId="Equation.3">
                  <p:embed/>
                </p:oleObj>
              </mc:Choice>
              <mc:Fallback>
                <p:oleObj name="Ecuación" r:id="rId3" imgW="672808" imgH="25389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4461" y="5075842"/>
                        <a:ext cx="1348105" cy="513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1" name="11 CuadroTexto"/>
          <p:cNvSpPr txBox="1">
            <a:spLocks noChangeArrowheads="1"/>
          </p:cNvSpPr>
          <p:nvPr/>
        </p:nvSpPr>
        <p:spPr bwMode="auto">
          <a:xfrm>
            <a:off x="1403350" y="2348880"/>
            <a:ext cx="63373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Третий закон Ньютона гласит, что при приложении дополнительной силы всегда возникает реакция, действующая в направлении, противоположном этой силе. Такая реакция имеет место в разных телах. Например, если вы с определенной силой толкаете коробку, то коробка с той же силой, только в противоположном направлении, воздействует на вас. В общем случае, если есть два объекта - 1 и 2, то сила, с которой объект 1 воздействует на объект 2, будет равна силе, с которой объект 2 воздействует на объект 1, но противоположна ей по направлению.</a:t>
            </a:r>
          </a:p>
        </p:txBody>
      </p:sp>
      <p:sp>
        <p:nvSpPr>
          <p:cNvPr id="5127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3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5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6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7" name="Rectangle 13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78" name="Rectangle 2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81" name="Rectangle 4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5" name="Object 45"/>
          <p:cNvGraphicFramePr>
            <a:graphicFrameLocks noChangeAspect="1"/>
          </p:cNvGraphicFramePr>
          <p:nvPr/>
        </p:nvGraphicFramePr>
        <p:xfrm>
          <a:off x="4067175" y="4076700"/>
          <a:ext cx="10795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" name="Ecuación" r:id="rId3" imgW="672808" imgH="215806" progId="Equation.3">
                  <p:embed/>
                </p:oleObj>
              </mc:Choice>
              <mc:Fallback>
                <p:oleObj name="Ecuación" r:id="rId3" imgW="672808" imgH="215806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076700"/>
                        <a:ext cx="10795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2" name="Group 72"/>
          <p:cNvGrpSpPr>
            <a:grpSpLocks/>
          </p:cNvGrpSpPr>
          <p:nvPr/>
        </p:nvGrpSpPr>
        <p:grpSpPr bwMode="auto">
          <a:xfrm>
            <a:off x="2987675" y="4762500"/>
            <a:ext cx="3744913" cy="682625"/>
            <a:chOff x="1882" y="3000"/>
            <a:chExt cx="2016" cy="288"/>
          </a:xfrm>
        </p:grpSpPr>
        <p:sp>
          <p:nvSpPr>
            <p:cNvPr id="51286" name="Line 50"/>
            <p:cNvSpPr>
              <a:spLocks noChangeShapeType="1"/>
            </p:cNvSpPr>
            <p:nvPr/>
          </p:nvSpPr>
          <p:spPr bwMode="auto">
            <a:xfrm>
              <a:off x="1882" y="3288"/>
              <a:ext cx="20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Rectangle 51"/>
            <p:cNvSpPr>
              <a:spLocks noChangeArrowheads="1"/>
            </p:cNvSpPr>
            <p:nvPr/>
          </p:nvSpPr>
          <p:spPr bwMode="auto">
            <a:xfrm>
              <a:off x="2458" y="3000"/>
              <a:ext cx="432" cy="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Rectangle 52"/>
            <p:cNvSpPr>
              <a:spLocks noChangeArrowheads="1"/>
            </p:cNvSpPr>
            <p:nvPr/>
          </p:nvSpPr>
          <p:spPr bwMode="auto">
            <a:xfrm>
              <a:off x="2890" y="3144"/>
              <a:ext cx="216" cy="144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Line 53"/>
            <p:cNvSpPr>
              <a:spLocks noChangeShapeType="1"/>
            </p:cNvSpPr>
            <p:nvPr/>
          </p:nvSpPr>
          <p:spPr bwMode="auto">
            <a:xfrm flipH="1">
              <a:off x="2602" y="324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Line 54"/>
            <p:cNvSpPr>
              <a:spLocks noChangeShapeType="1"/>
            </p:cNvSpPr>
            <p:nvPr/>
          </p:nvSpPr>
          <p:spPr bwMode="auto">
            <a:xfrm>
              <a:off x="2620" y="318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83" name="Rectangle 6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66" name="Object 66"/>
          <p:cNvGraphicFramePr>
            <a:graphicFrameLocks noChangeAspect="1"/>
          </p:cNvGraphicFramePr>
          <p:nvPr/>
        </p:nvGraphicFramePr>
        <p:xfrm>
          <a:off x="4356100" y="4724400"/>
          <a:ext cx="3698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3" name="Ecuación" r:id="rId5" imgW="215713" imgH="241091" progId="Equation.3">
                  <p:embed/>
                </p:oleObj>
              </mc:Choice>
              <mc:Fallback>
                <p:oleObj name="Ecuación" r:id="rId5" imgW="215713" imgH="241091" progId="Equation.3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724400"/>
                        <a:ext cx="3698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4" name="Rectangle 6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70" name="Object 70"/>
          <p:cNvGraphicFramePr>
            <a:graphicFrameLocks noChangeAspect="1"/>
          </p:cNvGraphicFramePr>
          <p:nvPr/>
        </p:nvGraphicFramePr>
        <p:xfrm>
          <a:off x="4427538" y="5402263"/>
          <a:ext cx="4143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4" name="Ecuación" r:id="rId7" imgW="228600" imgH="241300" progId="Equation.3">
                  <p:embed/>
                </p:oleObj>
              </mc:Choice>
              <mc:Fallback>
                <p:oleObj name="Ecuación" r:id="rId7" imgW="228600" imgH="241300" progId="Equation.3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5402263"/>
                        <a:ext cx="4143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28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29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3" name="11 CuadroTexto"/>
          <p:cNvSpPr txBox="1">
            <a:spLocks noChangeArrowheads="1"/>
          </p:cNvSpPr>
          <p:nvPr/>
        </p:nvSpPr>
        <p:spPr bwMode="auto">
          <a:xfrm>
            <a:off x="1403350" y="2565400"/>
            <a:ext cx="63373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Calibri" pitchFamily="34" charset="0"/>
              </a:rPr>
              <a:t>В повседневной жизни мы взаимодействуем с разными силами, например с силой веса. В физике, чтобы объяснять поведение объектов, очень важно различать понятия силы, веса и массы. Масса тела, как уже говорилось, является внутренним свойством тел, а вес - это мера взаимодействия между планетой и телом на его поверхности. Известно, что в космосе объекты находятся в невесомости, но это не значит, что они утратили свою массу. Формула расчета веса тела выглядит следующим образом: </a:t>
            </a: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pPr algn="just"/>
            <a:r>
              <a:rPr lang="ru-RU" sz="1400" dirty="0">
                <a:latin typeface="+mj-lt"/>
              </a:rPr>
              <a:t>Где </a:t>
            </a:r>
            <a:r>
              <a:rPr lang="en-US" sz="1400" dirty="0">
                <a:latin typeface="+mj-lt"/>
              </a:rPr>
              <a:t>	</a:t>
            </a:r>
            <a:r>
              <a:rPr lang="ru-RU" sz="1400" dirty="0">
                <a:latin typeface="+mj-lt"/>
              </a:rPr>
              <a:t>- ускорение свободного падения на Земле; оно постоянно и равно</a:t>
            </a:r>
            <a:r>
              <a:rPr lang="en-US" sz="1400" dirty="0">
                <a:latin typeface="+mj-lt"/>
              </a:rPr>
              <a:t>		</a:t>
            </a:r>
            <a:r>
              <a:rPr lang="ru-RU" sz="1400" dirty="0">
                <a:latin typeface="+mj-lt"/>
              </a:rPr>
              <a:t>.  Ускорение измеряется кратно величине g.</a:t>
            </a:r>
            <a:endParaRPr lang="ru-RU" sz="1400" dirty="0" smtClean="0">
              <a:latin typeface="+mj-lt"/>
            </a:endParaRPr>
          </a:p>
          <a:p>
            <a:endParaRPr lang="ru-RU" sz="1400" dirty="0">
              <a:latin typeface="Calibri" pitchFamily="34" charset="0"/>
            </a:endParaRPr>
          </a:p>
        </p:txBody>
      </p:sp>
      <p:sp>
        <p:nvSpPr>
          <p:cNvPr id="53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5" name="Rectangle 1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7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8" name="Rectangle 10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99" name="Rectangle 11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0" name="Rectangle 13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3" name="Rectangle 3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542773"/>
              </p:ext>
            </p:extLst>
          </p:nvPr>
        </p:nvGraphicFramePr>
        <p:xfrm>
          <a:off x="4067175" y="4149080"/>
          <a:ext cx="10795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6" name="Ecuación" r:id="rId3" imgW="508000" imgH="241300" progId="Equation.3">
                  <p:embed/>
                </p:oleObj>
              </mc:Choice>
              <mc:Fallback>
                <p:oleObj name="Ecuación" r:id="rId3" imgW="508000" imgH="24130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4149080"/>
                        <a:ext cx="10795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305" name="Rectangle 4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9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67624"/>
              </p:ext>
            </p:extLst>
          </p:nvPr>
        </p:nvGraphicFramePr>
        <p:xfrm>
          <a:off x="1979711" y="4697388"/>
          <a:ext cx="2270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Ecuación" r:id="rId5" imgW="139639" imgH="203112" progId="Equation.3">
                  <p:embed/>
                </p:oleObj>
              </mc:Choice>
              <mc:Fallback>
                <p:oleObj name="Ecuación" r:id="rId5" imgW="139639" imgH="203112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1" y="4697388"/>
                        <a:ext cx="227012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6" name="Rectangle 4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3292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755018"/>
              </p:ext>
            </p:extLst>
          </p:nvPr>
        </p:nvGraphicFramePr>
        <p:xfrm>
          <a:off x="2123728" y="4936285"/>
          <a:ext cx="720080" cy="29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8" name="Ecuación" r:id="rId7" imgW="558800" imgH="228600" progId="Equation.3">
                  <p:embed/>
                </p:oleObj>
              </mc:Choice>
              <mc:Fallback>
                <p:oleObj name="Ecuación" r:id="rId7" imgW="558800" imgH="228600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936285"/>
                        <a:ext cx="720080" cy="292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20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24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3 CuadroTexto"/>
          <p:cNvSpPr txBox="1">
            <a:spLocks noChangeArrowheads="1"/>
          </p:cNvSpPr>
          <p:nvPr/>
        </p:nvSpPr>
        <p:spPr bwMode="auto">
          <a:xfrm>
            <a:off x="1692275" y="2708275"/>
            <a:ext cx="6192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baseline="30000" dirty="0">
                <a:solidFill>
                  <a:srgbClr val="45B491"/>
                </a:solidFill>
                <a:latin typeface="Calibri" pitchFamily="34" charset="0"/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54274" name="14 Imagen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663" y="3498850"/>
            <a:ext cx="6267450" cy="122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15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357563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1617663" y="2573609"/>
            <a:ext cx="6267450" cy="639762"/>
          </a:xfrm>
          <a:prstGeom prst="roundRect">
            <a:avLst/>
          </a:prstGeom>
          <a:noFill/>
          <a:ln w="12700">
            <a:solidFill>
              <a:srgbClr val="45B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sp>
        <p:nvSpPr>
          <p:cNvPr id="54277" name="16 CuadroTexto"/>
          <p:cNvSpPr txBox="1">
            <a:spLocks noChangeArrowheads="1"/>
          </p:cNvSpPr>
          <p:nvPr/>
        </p:nvSpPr>
        <p:spPr bwMode="auto">
          <a:xfrm>
            <a:off x="1763713" y="3554413"/>
            <a:ext cx="612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Calibri" pitchFamily="34" charset="0"/>
              </a:rPr>
              <a:t>Если машинка на горизонтальной поверхности, соединенной с приводным шкивом, приводится в движение весом подвешенного груза, как изменятся сила и ускорение, если она резко остановится? Что произойдет со значениями силы и ускорения, если вес, приводящий машинку в движение, увеличить?</a:t>
            </a:r>
          </a:p>
        </p:txBody>
      </p:sp>
      <p:sp>
        <p:nvSpPr>
          <p:cNvPr id="12" name="2 Subtítulo"/>
          <p:cNvSpPr txBox="1">
            <a:spLocks/>
          </p:cNvSpPr>
          <p:nvPr/>
        </p:nvSpPr>
        <p:spPr bwMode="auto">
          <a:xfrm>
            <a:off x="5508625" y="1863725"/>
            <a:ext cx="4321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400" b="1" baseline="30000" dirty="0">
                <a:solidFill>
                  <a:schemeClr val="bg1"/>
                </a:solidFill>
                <a:latin typeface="Calibri" pitchFamily="34" charset="0"/>
              </a:rPr>
              <a:t>Введение и теория</a:t>
            </a:r>
            <a:r>
              <a:rPr lang="ru-RU" dirty="0" smtClean="0"/>
              <a:t> </a:t>
            </a:r>
          </a:p>
        </p:txBody>
      </p:sp>
      <p:sp>
        <p:nvSpPr>
          <p:cNvPr id="13" name="2 Subtítulo"/>
          <p:cNvSpPr txBox="1">
            <a:spLocks/>
          </p:cNvSpPr>
          <p:nvPr/>
        </p:nvSpPr>
        <p:spPr bwMode="auto">
          <a:xfrm>
            <a:off x="5435600" y="1085751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dirty="0" smtClean="0">
                <a:solidFill>
                  <a:schemeClr val="bg1"/>
                </a:solidFill>
              </a:rPr>
              <a:t>Второй закон Ньютона </a:t>
            </a:r>
          </a:p>
        </p:txBody>
      </p:sp>
      <p:sp>
        <p:nvSpPr>
          <p:cNvPr id="15" name="7 CuadroTexto"/>
          <p:cNvSpPr txBox="1">
            <a:spLocks noChangeArrowheads="1"/>
          </p:cNvSpPr>
          <p:nvPr/>
        </p:nvSpPr>
        <p:spPr bwMode="auto">
          <a:xfrm>
            <a:off x="5435600" y="1484784"/>
            <a:ext cx="30099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just"/>
            <a:r>
              <a:rPr lang="ru-RU" sz="1000" dirty="0">
                <a:solidFill>
                  <a:srgbClr val="7F7F7F"/>
                </a:solidFill>
                <a:latin typeface="Calibri" pitchFamily="34" charset="0"/>
              </a:rPr>
              <a:t>Изучение </a:t>
            </a:r>
            <a:r>
              <a:rPr lang="ru-RU" sz="1000">
                <a:solidFill>
                  <a:srgbClr val="7F7F7F"/>
                </a:solidFill>
                <a:latin typeface="Calibri" pitchFamily="34" charset="0"/>
              </a:rPr>
              <a:t>движения самоходной машинки</a:t>
            </a:r>
            <a:endParaRPr lang="ru-RU" sz="10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7016</TotalTime>
  <Words>1321</Words>
  <Application>Microsoft Office PowerPoint</Application>
  <PresentationFormat>‫הצגה על המסך (4:3)</PresentationFormat>
  <Paragraphs>166</Paragraphs>
  <Slides>25</Slides>
  <Notes>2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7" baseType="lpstr">
      <vt:lpstr>Tema de Office</vt:lpstr>
      <vt:lpstr>Ecuación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277</cp:revision>
  <dcterms:created xsi:type="dcterms:W3CDTF">2012-09-11T15:34:37Z</dcterms:created>
  <dcterms:modified xsi:type="dcterms:W3CDTF">2017-11-27T18:30:42Z</dcterms:modified>
</cp:coreProperties>
</file>