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9" r:id="rId4"/>
    <p:sldId id="287" r:id="rId5"/>
    <p:sldId id="261" r:id="rId6"/>
    <p:sldId id="262" r:id="rId7"/>
    <p:sldId id="293" r:id="rId8"/>
    <p:sldId id="294" r:id="rId9"/>
    <p:sldId id="295" r:id="rId10"/>
    <p:sldId id="296" r:id="rId11"/>
    <p:sldId id="264" r:id="rId12"/>
    <p:sldId id="265" r:id="rId13"/>
    <p:sldId id="268" r:id="rId14"/>
    <p:sldId id="269" r:id="rId15"/>
    <p:sldId id="270" r:id="rId16"/>
    <p:sldId id="297" r:id="rId17"/>
    <p:sldId id="272" r:id="rId18"/>
    <p:sldId id="292" r:id="rId19"/>
    <p:sldId id="273" r:id="rId20"/>
    <p:sldId id="280" r:id="rId21"/>
    <p:sldId id="283" r:id="rId22"/>
    <p:sldId id="298" r:id="rId23"/>
    <p:sldId id="299" r:id="rId24"/>
    <p:sldId id="300" r:id="rId25"/>
    <p:sldId id="301" r:id="rId26"/>
    <p:sldId id="302" r:id="rId27"/>
    <p:sldId id="276" r:id="rId28"/>
    <p:sldId id="278" r:id="rId29"/>
    <p:sldId id="303" r:id="rId30"/>
    <p:sldId id="277" r:id="rId31"/>
    <p:sldId id="285" r:id="rId32"/>
    <p:sldId id="304" r:id="rId33"/>
    <p:sldId id="305" r:id="rId34"/>
    <p:sldId id="306" r:id="rId35"/>
    <p:sldId id="279" r:id="rId3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" initials="rc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90A6"/>
    <a:srgbClr val="29B19A"/>
    <a:srgbClr val="F7B047"/>
    <a:srgbClr val="4194A5"/>
    <a:srgbClr val="39818F"/>
    <a:srgbClr val="22B89B"/>
    <a:srgbClr val="34A6A1"/>
    <a:srgbClr val="FFFF66"/>
    <a:srgbClr val="47A1B3"/>
    <a:srgbClr val="F68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02" autoAdjust="0"/>
    <p:restoredTop sz="94660"/>
  </p:normalViewPr>
  <p:slideViewPr>
    <p:cSldViewPr>
      <p:cViewPr>
        <p:scale>
          <a:sx n="90" d="100"/>
          <a:sy n="90" d="100"/>
        </p:scale>
        <p:origin x="-582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9217A-00BC-4D21-9DCF-6317BBB6FF6D}" type="datetimeFigureOut">
              <a:rPr lang="es-CL" smtClean="0"/>
              <a:pPr/>
              <a:t>26-11-2017</a:t>
            </a:fld>
            <a:endParaRPr lang="ru-RU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08E2C-BDF1-4481-ABB2-ADA2DD6DBB10}" type="slidenum">
              <a:rPr lang="es-CL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55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29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08E2C-BDF1-4481-ABB2-ADA2DD6DBB10}" type="slidenum">
              <a:rPr lang="es-CL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30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2839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00163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300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23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8622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959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83909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120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6011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565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4BE-FEB0-4772-B671-A5ED69CE1B0D}" type="datetimeFigureOut">
              <a:rPr lang="es-CL" smtClean="0"/>
              <a:pPr/>
              <a:t>26-11-2017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4F7F0-D864-4D1F-9C06-B4C39C73B53B}" type="slidenum">
              <a:rPr lang="es-CL" smtClean="0"/>
              <a:pPr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53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38.png"/><Relationship Id="rId5" Type="http://schemas.openxmlformats.org/officeDocument/2006/relationships/image" Target="../media/image16.png"/><Relationship Id="rId10" Type="http://schemas.openxmlformats.org/officeDocument/2006/relationships/image" Target="../media/image37.png"/><Relationship Id="rId4" Type="http://schemas.openxmlformats.org/officeDocument/2006/relationships/image" Target="../media/image15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0.png"/><Relationship Id="rId7" Type="http://schemas.openxmlformats.org/officeDocument/2006/relationships/image" Target="../media/image4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5.png"/><Relationship Id="rId7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9.png"/><Relationship Id="rId5" Type="http://schemas.openxmlformats.org/officeDocument/2006/relationships/image" Target="../media/image37.png"/><Relationship Id="rId10" Type="http://schemas.openxmlformats.org/officeDocument/2006/relationships/image" Target="../media/image48.png"/><Relationship Id="rId4" Type="http://schemas.openxmlformats.org/officeDocument/2006/relationships/image" Target="../media/image36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4.png"/><Relationship Id="rId18" Type="http://schemas.openxmlformats.org/officeDocument/2006/relationships/image" Target="../media/image69.png"/><Relationship Id="rId26" Type="http://schemas.openxmlformats.org/officeDocument/2006/relationships/image" Target="../media/image77.png"/><Relationship Id="rId3" Type="http://schemas.openxmlformats.org/officeDocument/2006/relationships/image" Target="../media/image12.jpeg"/><Relationship Id="rId21" Type="http://schemas.openxmlformats.org/officeDocument/2006/relationships/image" Target="../media/image72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5" Type="http://schemas.openxmlformats.org/officeDocument/2006/relationships/image" Target="../media/image7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7.png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62.png"/><Relationship Id="rId24" Type="http://schemas.openxmlformats.org/officeDocument/2006/relationships/image" Target="../media/image75.png"/><Relationship Id="rId5" Type="http://schemas.openxmlformats.org/officeDocument/2006/relationships/image" Target="../media/image52.png"/><Relationship Id="rId15" Type="http://schemas.openxmlformats.org/officeDocument/2006/relationships/image" Target="../media/image66.png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10" Type="http://schemas.openxmlformats.org/officeDocument/2006/relationships/image" Target="../media/image61.png"/><Relationship Id="rId19" Type="http://schemas.openxmlformats.org/officeDocument/2006/relationships/image" Target="../media/image70.png"/><Relationship Id="rId4" Type="http://schemas.openxmlformats.org/officeDocument/2006/relationships/image" Target="../media/image51.png"/><Relationship Id="rId9" Type="http://schemas.openxmlformats.org/officeDocument/2006/relationships/image" Target="../media/image60.png"/><Relationship Id="rId14" Type="http://schemas.openxmlformats.org/officeDocument/2006/relationships/image" Target="../media/image65.png"/><Relationship Id="rId22" Type="http://schemas.openxmlformats.org/officeDocument/2006/relationships/image" Target="../media/image73.png"/><Relationship Id="rId27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1.png"/><Relationship Id="rId18" Type="http://schemas.openxmlformats.org/officeDocument/2006/relationships/image" Target="../media/image76.png"/><Relationship Id="rId3" Type="http://schemas.openxmlformats.org/officeDocument/2006/relationships/image" Target="../media/image51.png"/><Relationship Id="rId21" Type="http://schemas.openxmlformats.org/officeDocument/2006/relationships/image" Target="../media/image79.png"/><Relationship Id="rId7" Type="http://schemas.openxmlformats.org/officeDocument/2006/relationships/image" Target="../media/image62.pn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5" Type="http://schemas.openxmlformats.org/officeDocument/2006/relationships/image" Target="../media/image59.png"/><Relationship Id="rId2" Type="http://schemas.openxmlformats.org/officeDocument/2006/relationships/image" Target="../media/image12.jpe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9.png"/><Relationship Id="rId24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3.png"/><Relationship Id="rId23" Type="http://schemas.openxmlformats.org/officeDocument/2006/relationships/image" Target="../media/image65.png"/><Relationship Id="rId10" Type="http://schemas.openxmlformats.org/officeDocument/2006/relationships/image" Target="../media/image68.png"/><Relationship Id="rId19" Type="http://schemas.openxmlformats.org/officeDocument/2006/relationships/image" Target="../media/image77.png"/><Relationship Id="rId4" Type="http://schemas.openxmlformats.org/officeDocument/2006/relationships/image" Target="../media/image58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Relationship Id="rId22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4048" y="1682224"/>
            <a:ext cx="3600400" cy="576064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Волны</a:t>
            </a:r>
            <a:endParaRPr lang="ru-RU" sz="24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004048" y="2132856"/>
            <a:ext cx="3816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FFFF66"/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987" r="7378" b="5063"/>
          <a:stretch/>
        </p:blipFill>
        <p:spPr bwMode="auto">
          <a:xfrm>
            <a:off x="3635896" y="4939786"/>
            <a:ext cx="1451910" cy="158555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31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760790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Если в пространстве одновременно присутствует больше одной волны, могут возникать возмущения, которые могут быть конструктивными или деструктивными.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Конструктивное возмущение </a:t>
            </a:r>
            <a:r>
              <a:rPr lang="ru-RU" sz="1400" dirty="0"/>
              <a:t>имеет место, когда две волны накладываются, дополняя друг друга, - гребень на гребень или впадина на впадину. В этом случае результирующая волна имеет большую амплитуду, чем исходные волны, так как амплитуды обеих волн суммируются.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Деструктивное возмущение</a:t>
            </a:r>
            <a:r>
              <a:rPr lang="ru-RU" sz="1400" dirty="0"/>
              <a:t> имеет место, когда гребень одной волны накладывается на впадину другой. В таком случае результирующая волна имеет меньшую амплитуду, так как положительная амплитуда суммируется с отрицательной, то есть происходит не сложение, а вычитание.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Как говорилось выше, звук - это разновидность механической волны, вызванной вибрацией тела. Звук перемещается в пространстве в виде продольных волн, заставляя частицы среды колебаться вперед-назад. Так как такие колебания вызывают временное изменение плотности воздуха, формируются области высокого и низкого давления, отстоящие друг от друга на расстояние максимального перемещения частиц (амплитуда). 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393287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55625" y="4509120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2B89B"/>
                </a:solidFill>
              </a:rPr>
              <a:t>Теперь учащихся приглашают выдвинуть гипотезу, которая должна быть проверена экспериментально. </a:t>
            </a:r>
          </a:p>
          <a:p>
            <a:r>
              <a:rPr lang="ru-RU" sz="1400" dirty="0" smtClean="0">
                <a:solidFill>
                  <a:srgbClr val="22B89B"/>
                </a:solidFill>
              </a:rPr>
              <a:t> </a:t>
            </a:r>
            <a:endParaRPr lang="ru-RU" sz="1400" dirty="0">
              <a:solidFill>
                <a:srgbClr val="22B89B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1403647" y="450912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27" y="5227369"/>
            <a:ext cx="6665153" cy="675594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85184"/>
            <a:ext cx="428625" cy="438150"/>
          </a:xfrm>
          <a:prstGeom prst="ellipse">
            <a:avLst/>
          </a:prstGeom>
        </p:spPr>
      </p:pic>
      <p:sp>
        <p:nvSpPr>
          <p:cNvPr id="24" name="23 CuadroTexto"/>
          <p:cNvSpPr txBox="1"/>
          <p:nvPr/>
        </p:nvSpPr>
        <p:spPr>
          <a:xfrm>
            <a:off x="1555626" y="5287410"/>
            <a:ext cx="625673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Давайте зафиксируем звуковую волну. Как должна выглядеть звуковая волна?</a:t>
            </a:r>
          </a:p>
          <a:p>
            <a:r>
              <a:rPr lang="ru-RU" dirty="0" smtClean="0"/>
              <a:t> </a:t>
            </a:r>
            <a:endParaRPr lang="ru-RU" sz="1400" dirty="0"/>
          </a:p>
          <a:p>
            <a:r>
              <a:rPr lang="ru-RU" sz="1400" dirty="0"/>
              <a:t>Как вы думаете, будут ли две волны одинаковой природы, исходящие от двух разных источников </a:t>
            </a:r>
            <a:r>
              <a:rPr lang="ru-RU" sz="1400" dirty="0" smtClean="0"/>
              <a:t>звука</a:t>
            </a:r>
            <a:r>
              <a:rPr lang="ru-RU" sz="1400" dirty="0"/>
              <a:t>, взаимодействовать друг с другом? </a:t>
            </a:r>
            <a:endParaRPr lang="ru-RU" sz="1400" b="1" dirty="0"/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555626" y="2060848"/>
            <a:ext cx="6313686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Поэтому звуки бывают громкими и тихими, в зависимости от значения амплитуды, которая называется интенсивностью звука. Согласно определению, интенсивность звука - это количество акустической энергии, проходящей через определенную площадь среды за единицу времени (секунда). </a:t>
            </a:r>
            <a:endParaRPr lang="ru-RU" sz="1400" dirty="0" smtClean="0"/>
          </a:p>
          <a:p>
            <a:endParaRPr lang="ru-RU" sz="1100" dirty="0"/>
          </a:p>
          <a:p>
            <a:r>
              <a:rPr lang="ru-RU" sz="1400" dirty="0"/>
              <a:t>Акустическая энергия зависит от акустической мощности. Амплитуда волны и акустическая мощность прямо пропорциональны друг другу, т. е. чем выше амплитуда, тем больше акустическая мощность. Соответственно, можно сделать вывод, что </a:t>
            </a:r>
            <a:r>
              <a:rPr lang="ru-RU" sz="1400" b="1" dirty="0"/>
              <a:t>амплитуда волны прямо пропорциональна интенсивности звуковой волны</a:t>
            </a:r>
            <a:r>
              <a:rPr lang="ru-RU" sz="1400" dirty="0"/>
              <a:t>. Поэтому интенсивность звуковой волны мы будем измерять в децибелах (дБ), как и амплитуду, хотя знаем, что это разные понятия.</a:t>
            </a:r>
          </a:p>
        </p:txBody>
      </p:sp>
    </p:spTree>
    <p:extLst>
      <p:ext uri="{BB962C8B-B14F-4D97-AF65-F5344CB8AC3E}">
        <p14:creationId xmlns:p14="http://schemas.microsoft.com/office/powerpoint/2010/main" val="293054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 redondeado"/>
          <p:cNvSpPr/>
          <p:nvPr/>
        </p:nvSpPr>
        <p:spPr>
          <a:xfrm>
            <a:off x="1008009" y="2780928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Rectángulo redondeado"/>
          <p:cNvSpPr/>
          <p:nvPr/>
        </p:nvSpPr>
        <p:spPr>
          <a:xfrm>
            <a:off x="1008009" y="2617457"/>
            <a:ext cx="7344816" cy="1171583"/>
          </a:xfrm>
          <a:prstGeom prst="roundRect">
            <a:avLst/>
          </a:prstGeom>
          <a:solidFill>
            <a:srgbClr val="4194A5"/>
          </a:solidFill>
          <a:ln>
            <a:solidFill>
              <a:srgbClr val="4194A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Описание работы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136882" y="2783830"/>
            <a:ext cx="7092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Учащиеся измерят звуковую волну, поместив микрофон Labdisc вблизи одного камертона A440 (f=440Hz). Затем они воспользуются другим камертоном, с несколько отличной частотой, зафиксируют сигналы от обоих камертонов одновременно и проанализируют интерференцию звуковых волн. </a:t>
            </a: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26157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48880"/>
            <a:ext cx="4159339" cy="4157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27584" y="239997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 smtClean="0"/>
              <a:t>Labdisc</a:t>
            </a:r>
            <a:endParaRPr lang="ru-RU" sz="1400" dirty="0"/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Ресурсы и материалы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915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827584" y="275753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Соединительный кабель USB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827584" y="309705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Держатель Labdisc</a:t>
            </a:r>
            <a:r>
              <a:rPr lang="ru-RU" dirty="0" smtClean="0"/>
              <a:t> 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827584" y="355327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2 камертона A440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853041" y="4397622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2 резонансных ящика </a:t>
            </a:r>
          </a:p>
        </p:txBody>
      </p:sp>
      <p:sp>
        <p:nvSpPr>
          <p:cNvPr id="37" name="36 CuadroTexto"/>
          <p:cNvSpPr txBox="1"/>
          <p:nvPr/>
        </p:nvSpPr>
        <p:spPr>
          <a:xfrm>
            <a:off x="823350" y="3928421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1 металлическое кольцо для изменения частоты камертона 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26" y="227687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5409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36" name="35 CuadroTexto"/>
          <p:cNvSpPr txBox="1"/>
          <p:nvPr/>
        </p:nvSpPr>
        <p:spPr>
          <a:xfrm>
            <a:off x="827584" y="4705399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dirty="0"/>
              <a:t>1 молоточек</a:t>
            </a:r>
            <a:r>
              <a:rPr lang="ru-RU" dirty="0" smtClean="0"/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243152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280219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317253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357476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397700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4379235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77" y="478147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79538" y="435796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6</a:t>
            </a:r>
            <a:endParaRPr lang="en-US" sz="1400"/>
          </a:p>
        </p:txBody>
      </p:sp>
      <p:sp>
        <p:nvSpPr>
          <p:cNvPr id="51" name="TextBox 50"/>
          <p:cNvSpPr txBox="1"/>
          <p:nvPr/>
        </p:nvSpPr>
        <p:spPr>
          <a:xfrm>
            <a:off x="467544" y="477532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7</a:t>
            </a:r>
            <a:endParaRPr lang="en-US" sz="1400"/>
          </a:p>
        </p:txBody>
      </p:sp>
      <p:sp>
        <p:nvSpPr>
          <p:cNvPr id="54" name="מלבן 53"/>
          <p:cNvSpPr/>
          <p:nvPr/>
        </p:nvSpPr>
        <p:spPr>
          <a:xfrm>
            <a:off x="4874083" y="4583184"/>
            <a:ext cx="1066069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smtClean="0"/>
              <a:t>Металлическое</a:t>
            </a:r>
            <a:endParaRPr lang="en-US" sz="1000" smtClean="0"/>
          </a:p>
          <a:p>
            <a:pPr algn="ctr"/>
            <a:r>
              <a:rPr lang="ru-RU" sz="1000" smtClean="0"/>
              <a:t>кольцо</a:t>
            </a:r>
            <a:endParaRPr lang="en-US" sz="1000"/>
          </a:p>
        </p:txBody>
      </p:sp>
      <p:sp>
        <p:nvSpPr>
          <p:cNvPr id="55" name="מלבן 54"/>
          <p:cNvSpPr/>
          <p:nvPr/>
        </p:nvSpPr>
        <p:spPr>
          <a:xfrm>
            <a:off x="6584685" y="4639308"/>
            <a:ext cx="7956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 smtClean="0"/>
              <a:t>вилка</a:t>
            </a:r>
            <a:endParaRPr lang="en-US" sz="1000"/>
          </a:p>
        </p:txBody>
      </p:sp>
      <p:sp>
        <p:nvSpPr>
          <p:cNvPr id="56" name="מלבן 55"/>
          <p:cNvSpPr/>
          <p:nvPr/>
        </p:nvSpPr>
        <p:spPr>
          <a:xfrm>
            <a:off x="6930654" y="5805264"/>
            <a:ext cx="102572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/>
              <a:t>резонансная коробка</a:t>
            </a:r>
            <a:endParaRPr lang="en-US" sz="1000"/>
          </a:p>
        </p:txBody>
      </p:sp>
      <p:sp>
        <p:nvSpPr>
          <p:cNvPr id="57" name="מלבן 56"/>
          <p:cNvSpPr/>
          <p:nvPr/>
        </p:nvSpPr>
        <p:spPr>
          <a:xfrm>
            <a:off x="5009303" y="5373216"/>
            <a:ext cx="795628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00"/>
              <a:t>податель</a:t>
            </a:r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4842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2800350" cy="323850"/>
          </a:xfrm>
          <a:prstGeom prst="rect">
            <a:avLst/>
          </a:prstGeom>
        </p:spPr>
      </p:pic>
      <p:sp>
        <p:nvSpPr>
          <p:cNvPr id="14" name="2 Subtítulo"/>
          <p:cNvSpPr txBox="1">
            <a:spLocks/>
          </p:cNvSpPr>
          <p:nvPr/>
        </p:nvSpPr>
        <p:spPr>
          <a:xfrm>
            <a:off x="1187624" y="2348880"/>
            <a:ext cx="2826427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a. 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187624" y="270892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сбора показаний измерений с помощью микрофонного датчика Labdisc, необходимо сделать следующие настройки: </a:t>
            </a:r>
            <a:endParaRPr lang="ru-RU" sz="1500" dirty="0" smtClean="0"/>
          </a:p>
        </p:txBody>
      </p:sp>
      <p:sp>
        <p:nvSpPr>
          <p:cNvPr id="21" name="20 CuadroTexto"/>
          <p:cNvSpPr txBox="1"/>
          <p:nvPr/>
        </p:nvSpPr>
        <p:spPr>
          <a:xfrm>
            <a:off x="1187624" y="3418542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Включите Labdisc нажатием     </a:t>
            </a:r>
            <a:endParaRPr lang="ru-RU" sz="1500" dirty="0" smtClean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036" y="3447450"/>
            <a:ext cx="558924" cy="2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1187624" y="390255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Откройте программу GlobiLab.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4392204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 выполнения данной работы рекомендуется использовать беспроводное соединение. Если ваш компьютер не поддерживает Bluetooth, можно использовать подключение по USB. В "Руководстве по быстрому старту", поставляемом с Labdisc, можно найти инструкцию по установке соединения Bluetooth и сопряжению устройства с компьютером. </a:t>
            </a:r>
            <a:endParaRPr lang="ru-RU" sz="1500" dirty="0"/>
          </a:p>
        </p:txBody>
      </p:sp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4745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3493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9886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12423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42" name="41 CuadroTexto"/>
          <p:cNvSpPr txBox="1"/>
          <p:nvPr/>
        </p:nvSpPr>
        <p:spPr>
          <a:xfrm>
            <a:off x="1210642" y="2276872"/>
            <a:ext cx="631368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При использовании канала связи Bluetooth: Нажмите правую кнопку мыши на пиктограмме Bluetooth в нижнем правом углу экрана GlobiLab и выберите используемый Labdisc. Цвет пиктограммы изменится с серого на синий, что говорит о том, что Labdisc и компьютер теперь связаны через соединение Bluetooth. </a:t>
            </a:r>
            <a:endParaRPr lang="ru-RU" sz="1400" dirty="0" smtClean="0"/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smtClean="0"/>
              <a:t>При </a:t>
            </a:r>
            <a:r>
              <a:rPr lang="ru-RU" sz="1400" dirty="0"/>
              <a:t>использовании канала связи USB: Подключите Labdisc к компьютеру с помощью кабеля USB, который имеется в комплекте Labdisc. Нажмите на пиктограмму USB в нижнем правом углу экрана GlobiLab. Она станет синей, что говорит о том, что Labdisc подключен к компьютеру через USB.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41662"/>
            <a:ext cx="746916" cy="30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66326"/>
            <a:ext cx="763596" cy="28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66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Использование Labdisc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87624" y="2348880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, чтобы настроить Labdisc. В окне “Установка регистратора” выберите микрофонный датчик, задайте частоту 25000/с и выборку 1000. </a:t>
            </a:r>
            <a:endParaRPr lang="ru-RU" sz="1500" dirty="0" smtClean="0"/>
          </a:p>
        </p:txBody>
      </p:sp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090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348880"/>
            <a:ext cx="288032" cy="270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944415"/>
            <a:ext cx="3167558" cy="363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2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</a:t>
            </a:r>
            <a:r>
              <a:rPr lang="ru-RU" dirty="0" smtClean="0"/>
              <a:t> </a:t>
            </a:r>
            <a:r>
              <a:rPr lang="ru-RU" sz="2400" b="1" baseline="30000" dirty="0" smtClean="0">
                <a:solidFill>
                  <a:schemeClr val="bg1"/>
                </a:solidFill>
              </a:rPr>
              <a:t>1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285560" y="2486176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043056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3645024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Вставьте камертон в резонансный ящик.</a:t>
            </a:r>
            <a:endParaRPr lang="ru-RU" sz="1500" dirty="0" smtClean="0"/>
          </a:p>
        </p:txBody>
      </p:sp>
      <p:sp>
        <p:nvSpPr>
          <p:cNvPr id="20" name="19 CuadroTexto"/>
          <p:cNvSpPr txBox="1"/>
          <p:nvPr/>
        </p:nvSpPr>
        <p:spPr>
          <a:xfrm>
            <a:off x="1187624" y="410369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Поместите Labdisc на расстоянии примерно 10 см от резонансного ящика.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39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1929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87624" y="31409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Сначала зафиксируем сигнал от одного камертона.</a:t>
            </a:r>
            <a:endParaRPr lang="ru-RU" sz="15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40" y="4509120"/>
            <a:ext cx="3951760" cy="222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6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 1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187624" y="350100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Labdisc менее чем за секунду сделает 1000 замеров, а затем автоматически загрузит все данные в ПО GlobiLab.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42088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Ударьте по камертону молоточком и подождите 1-2 секунды, чтобы звук стал устойчивым.</a:t>
            </a:r>
            <a:endParaRPr lang="ru-RU" sz="1500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4233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25 CuadroTexto"/>
          <p:cNvSpPr txBox="1"/>
          <p:nvPr/>
        </p:nvSpPr>
        <p:spPr>
          <a:xfrm>
            <a:off x="1187624" y="3016116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значок "РАБОТА" в программе GlobiLab.</a:t>
            </a:r>
          </a:p>
        </p:txBody>
      </p:sp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1611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2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99695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Если данные замеров Labdisc не загрузились автоматически, нажмите кнопку загрузки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17047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46344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14139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59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30465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CuadroTexto"/>
          <p:cNvSpPr txBox="1"/>
          <p:nvPr/>
        </p:nvSpPr>
        <p:spPr>
          <a:xfrm>
            <a:off x="1187624" y="35302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Посмотрите на график на экране.</a:t>
            </a:r>
            <a:endParaRPr lang="ru-RU" sz="1500" dirty="0" smtClean="0"/>
          </a:p>
        </p:txBody>
      </p:sp>
      <p:sp>
        <p:nvSpPr>
          <p:cNvPr id="33" name="32 CuadroTexto"/>
          <p:cNvSpPr txBox="1"/>
          <p:nvPr/>
        </p:nvSpPr>
        <p:spPr>
          <a:xfrm>
            <a:off x="1187624" y="412933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</a:t>
            </a:r>
            <a:r>
              <a:rPr lang="ru-RU" sz="1400" dirty="0" smtClean="0"/>
              <a:t>            </a:t>
            </a:r>
            <a:r>
              <a:rPr lang="ru-RU" sz="1400" dirty="0"/>
              <a:t>для увеличения определенного участка графика.</a:t>
            </a:r>
            <a:endParaRPr lang="ru-RU" sz="1500" dirty="0" smtClean="0"/>
          </a:p>
        </p:txBody>
      </p:sp>
      <p:sp>
        <p:nvSpPr>
          <p:cNvPr id="37" name="36 CuadroTexto"/>
          <p:cNvSpPr txBox="1"/>
          <p:nvPr/>
        </p:nvSpPr>
        <p:spPr>
          <a:xfrm>
            <a:off x="1187624" y="4633972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и нанесите на график примечания, указав максимальное и минимальное значения амплитуды.</a:t>
            </a:r>
            <a:endParaRPr lang="ru-RU" sz="1500" dirty="0" smtClean="0"/>
          </a:p>
        </p:txBody>
      </p:sp>
      <p:sp>
        <p:nvSpPr>
          <p:cNvPr id="38" name="37 CuadroTexto"/>
          <p:cNvSpPr txBox="1"/>
          <p:nvPr/>
        </p:nvSpPr>
        <p:spPr>
          <a:xfrm>
            <a:off x="1187624" y="5282624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          , чтобы выбрать на графике две точки, представляющие начало и конец одного колебания. Используйте имеющиеся значения времени, чтобы рассчитать период и частоту выбранной волны.</a:t>
            </a:r>
            <a:endParaRPr lang="ru-RU" sz="1500" dirty="0" smtClean="0"/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284" y="3017047"/>
            <a:ext cx="462731" cy="3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34696"/>
            <a:ext cx="318763" cy="3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633972"/>
            <a:ext cx="325875" cy="2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162702"/>
            <a:ext cx="329958" cy="3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0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1403648" y="3213292"/>
            <a:ext cx="6004715" cy="575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Rectángulo redondeado"/>
          <p:cNvSpPr/>
          <p:nvPr/>
        </p:nvSpPr>
        <p:spPr>
          <a:xfrm>
            <a:off x="1403648" y="2636912"/>
            <a:ext cx="6004715" cy="122413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Цель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614812" y="2742019"/>
            <a:ext cx="5865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Целью данной работы является исследование звуковых волн, исходящих от двух камертонов, и выдвижение гипотезы. Гипотеза будет проверена в ходе эксперимента с использованием микрофонного датчика Labdisc. </a:t>
            </a:r>
            <a:endParaRPr lang="ru-RU" sz="16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0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174075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438540"/>
            <a:ext cx="2685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Какую частоту вы получили?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545159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выглядит звуковая волна? </a:t>
            </a: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20405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5401096" cy="3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7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 2</a:t>
            </a: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473150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3490A6"/>
                </a:solidFill>
              </a:rPr>
              <a:t>Следующие шаги поясняют, как проводить эксперимент: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348880"/>
            <a:ext cx="6581751" cy="582371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364502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Настройки Labdisc остаются теми же, только нужно изменить количество замеров на 10 000. См. экран "НАСТРОЙКА" ниже. </a:t>
            </a:r>
            <a:endParaRPr lang="ru-RU" sz="1500" dirty="0" smtClean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73932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187624" y="31409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 этом эксперименте мы будем фиксировать сигналы от двух камертонов, немного отличающихся по частоте. </a:t>
            </a:r>
            <a:endParaRPr lang="ru-RU" sz="1500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165742"/>
            <a:ext cx="2210084" cy="25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50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Эксперимент 2</a:t>
            </a: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187624" y="225770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Вставьте 2-й камертон во 2-й резонансный ящик.</a:t>
            </a:r>
            <a:endParaRPr lang="ru-RU" sz="1500" dirty="0" smtClean="0"/>
          </a:p>
        </p:txBody>
      </p:sp>
      <p:sp>
        <p:nvSpPr>
          <p:cNvPr id="2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1187624" y="2730903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Закрепите металлическое кольцо по центру второго камертона (чтобы немного изменить его частоту).</a:t>
            </a:r>
            <a:endParaRPr lang="ru-RU" sz="1500" dirty="0" smtClean="0"/>
          </a:p>
        </p:txBody>
      </p:sp>
      <p:sp>
        <p:nvSpPr>
          <p:cNvPr id="36" name="35 CuadroTexto"/>
          <p:cNvSpPr txBox="1"/>
          <p:nvPr/>
        </p:nvSpPr>
        <p:spPr>
          <a:xfrm>
            <a:off x="1187624" y="3284984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Разместите камертоны на расстоянии 20 см друг от друга так, чтобы резонансные ящики были обращены друг к другу. </a:t>
            </a:r>
            <a:endParaRPr lang="ru-RU" sz="1500" dirty="0" smtClean="0"/>
          </a:p>
        </p:txBody>
      </p:sp>
      <p:sp>
        <p:nvSpPr>
          <p:cNvPr id="39" name="38 CuadroTexto"/>
          <p:cNvSpPr txBox="1"/>
          <p:nvPr/>
        </p:nvSpPr>
        <p:spPr>
          <a:xfrm>
            <a:off x="1187624" y="386104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Расположите микрофон Labdisc посредине между камертонами.</a:t>
            </a:r>
            <a:endParaRPr lang="ru-RU" sz="1500" dirty="0" smtClean="0"/>
          </a:p>
        </p:txBody>
      </p:sp>
      <p:sp>
        <p:nvSpPr>
          <p:cNvPr id="42" name="41 CuadroTexto"/>
          <p:cNvSpPr txBox="1"/>
          <p:nvPr/>
        </p:nvSpPr>
        <p:spPr>
          <a:xfrm>
            <a:off x="1187624" y="433847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Ударьте по обоим камертонам молоточком и подождите 1-2 секунды, чтобы звук стал устойчивым.</a:t>
            </a:r>
            <a:endParaRPr lang="ru-RU" sz="1500" dirty="0" smtClean="0"/>
          </a:p>
        </p:txBody>
      </p:sp>
      <p:sp>
        <p:nvSpPr>
          <p:cNvPr id="45" name="44 CuadroTexto"/>
          <p:cNvSpPr txBox="1"/>
          <p:nvPr/>
        </p:nvSpPr>
        <p:spPr>
          <a:xfrm>
            <a:off x="1187624" y="4869160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значок "РАБОТА" в программе GlobiLab.</a:t>
            </a:r>
          </a:p>
        </p:txBody>
      </p:sp>
      <p:sp>
        <p:nvSpPr>
          <p:cNvPr id="48" name="47 CuadroTexto"/>
          <p:cNvSpPr txBox="1"/>
          <p:nvPr/>
        </p:nvSpPr>
        <p:spPr>
          <a:xfrm>
            <a:off x="1187624" y="5498068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L"/>
            </a:defPPr>
          </a:lstStyle>
          <a:p>
            <a:r>
              <a:rPr lang="ru-RU" sz="1400" dirty="0"/>
              <a:t>Labdisc менее чем за секунду сделает 10000 замеров, а затем автоматически загрузит все данные в ПО GlobiLab.</a:t>
            </a:r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8661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5981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08299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8995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738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8984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526976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71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1555625" y="2401142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F7B047"/>
                </a:solidFill>
              </a:rPr>
              <a:t>Следующие шаги поясняют, как анализировать результаты эксперимента: </a:t>
            </a:r>
          </a:p>
        </p:txBody>
      </p:sp>
      <p:sp>
        <p:nvSpPr>
          <p:cNvPr id="22" name="21 Rectángulo redondeado"/>
          <p:cNvSpPr/>
          <p:nvPr/>
        </p:nvSpPr>
        <p:spPr>
          <a:xfrm>
            <a:off x="1403647" y="2276872"/>
            <a:ext cx="6581751" cy="582371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1187624" y="2996952"/>
            <a:ext cx="6912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Если данные замеров Labdisc не загрузились автоматически, нажмите кнопку загрузки</a:t>
            </a:r>
            <a:endParaRPr lang="ru-RU" sz="1500" dirty="0" smtClean="0"/>
          </a:p>
        </p:txBody>
      </p:sp>
      <p:sp>
        <p:nvSpPr>
          <p:cNvPr id="32" name="31 CuadroTexto"/>
          <p:cNvSpPr txBox="1"/>
          <p:nvPr/>
        </p:nvSpPr>
        <p:spPr>
          <a:xfrm>
            <a:off x="1187624" y="3530268"/>
            <a:ext cx="6624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Посмотрите на график на экране.</a:t>
            </a:r>
            <a:endParaRPr lang="ru-RU" sz="1500" dirty="0" smtClean="0"/>
          </a:p>
        </p:txBody>
      </p:sp>
      <p:sp>
        <p:nvSpPr>
          <p:cNvPr id="33" name="32 CuadroTexto"/>
          <p:cNvSpPr txBox="1"/>
          <p:nvPr/>
        </p:nvSpPr>
        <p:spPr>
          <a:xfrm>
            <a:off x="1187624" y="4129335"/>
            <a:ext cx="698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</a:t>
            </a:r>
            <a:r>
              <a:rPr lang="ru-RU" sz="1400" dirty="0" smtClean="0"/>
              <a:t>            </a:t>
            </a:r>
            <a:r>
              <a:rPr lang="ru-RU" sz="1400" dirty="0"/>
              <a:t>для увеличения определенного участка графика.</a:t>
            </a:r>
            <a:endParaRPr lang="ru-RU" sz="1500" dirty="0" smtClean="0"/>
          </a:p>
        </p:txBody>
      </p:sp>
      <p:sp>
        <p:nvSpPr>
          <p:cNvPr id="37" name="36 CuadroTexto"/>
          <p:cNvSpPr txBox="1"/>
          <p:nvPr/>
        </p:nvSpPr>
        <p:spPr>
          <a:xfrm>
            <a:off x="1187624" y="4653136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Нажмите кнопку                  и нанесите на график примечания, указав максимальное и минимальное значения амплитуды.</a:t>
            </a:r>
            <a:endParaRPr lang="ru-RU" sz="1500" dirty="0" smtClean="0"/>
          </a:p>
        </p:txBody>
      </p:sp>
      <p:sp>
        <p:nvSpPr>
          <p:cNvPr id="38" name="37 CuadroTexto"/>
          <p:cNvSpPr txBox="1"/>
          <p:nvPr/>
        </p:nvSpPr>
        <p:spPr>
          <a:xfrm>
            <a:off x="1187624" y="5354632"/>
            <a:ext cx="66247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Нажмите           , чтобы выбрать на графике две точки, представляющие начало и конец одного колебания. Используйте имеющиеся значения времени, чтобы рассчитать период и частоту выбранной волны.</a:t>
            </a:r>
            <a:endParaRPr lang="ru-RU" sz="1500" dirty="0" smtClean="0"/>
          </a:p>
        </p:txBody>
      </p:sp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829" y="3008883"/>
            <a:ext cx="462731" cy="34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40348"/>
            <a:ext cx="318763" cy="302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478" y="4653136"/>
            <a:ext cx="325875" cy="278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351128"/>
            <a:ext cx="329958" cy="31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1" y="3008883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1" y="3541281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1" y="4140348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7954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99" y="536941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15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1132910" y="2254524"/>
            <a:ext cx="6852488" cy="775497"/>
            <a:chOff x="1132910" y="2254524"/>
            <a:chExt cx="6852488" cy="775497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12 Grupo"/>
          <p:cNvGrpSpPr/>
          <p:nvPr/>
        </p:nvGrpSpPr>
        <p:grpSpPr>
          <a:xfrm>
            <a:off x="1132910" y="3174075"/>
            <a:ext cx="6852488" cy="775497"/>
            <a:chOff x="1132910" y="2254524"/>
            <a:chExt cx="6852488" cy="775497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22 CuadroTexto"/>
          <p:cNvSpPr txBox="1"/>
          <p:nvPr/>
        </p:nvSpPr>
        <p:spPr>
          <a:xfrm>
            <a:off x="1555626" y="3438540"/>
            <a:ext cx="55316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Где наблюдаются максимальное и минимальное значения амплитуды? 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555626" y="2545159"/>
            <a:ext cx="5968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 эти результаты соотносятся с вашей исходной гипотезой? </a:t>
            </a:r>
          </a:p>
        </p:txBody>
      </p:sp>
      <p:sp>
        <p:nvSpPr>
          <p:cNvPr id="29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grpSp>
        <p:nvGrpSpPr>
          <p:cNvPr id="16" name="15 Grupo"/>
          <p:cNvGrpSpPr/>
          <p:nvPr/>
        </p:nvGrpSpPr>
        <p:grpSpPr>
          <a:xfrm>
            <a:off x="1132910" y="4149080"/>
            <a:ext cx="6852488" cy="775497"/>
            <a:chOff x="1132910" y="2254524"/>
            <a:chExt cx="6852488" cy="775497"/>
          </a:xfrm>
        </p:grpSpPr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28" y="2381949"/>
              <a:ext cx="6655470" cy="648072"/>
            </a:xfrm>
            <a:prstGeom prst="rect">
              <a:avLst/>
            </a:prstGeom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10" y="2254524"/>
              <a:ext cx="394036" cy="40863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18 CuadroTexto"/>
          <p:cNvSpPr txBox="1"/>
          <p:nvPr/>
        </p:nvSpPr>
        <p:spPr>
          <a:xfrm>
            <a:off x="1555626" y="4413545"/>
            <a:ext cx="61050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Где наблюдаются конструктивная и деструктивная интерференция?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1137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Результаты и анализ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555625" y="2401143"/>
            <a:ext cx="654476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7B047"/>
                </a:solidFill>
              </a:rPr>
              <a:t>График ниже должен быть аналогичен графику, полученному учащимися. </a:t>
            </a:r>
            <a:endParaRPr lang="ru-RU" sz="1400" dirty="0">
              <a:solidFill>
                <a:srgbClr val="F7B047"/>
              </a:solidFill>
            </a:endParaRPr>
          </a:p>
        </p:txBody>
      </p:sp>
      <p:sp>
        <p:nvSpPr>
          <p:cNvPr id="27" name="26 Rectángulo redondeado"/>
          <p:cNvSpPr/>
          <p:nvPr/>
        </p:nvSpPr>
        <p:spPr>
          <a:xfrm>
            <a:off x="1403647" y="2348881"/>
            <a:ext cx="6581751" cy="432047"/>
          </a:xfrm>
          <a:prstGeom prst="roundRect">
            <a:avLst/>
          </a:prstGeom>
          <a:noFill/>
          <a:ln w="19050">
            <a:solidFill>
              <a:srgbClr val="F7B047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996952"/>
            <a:ext cx="5616624" cy="341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78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21 Grupo"/>
          <p:cNvGrpSpPr/>
          <p:nvPr/>
        </p:nvGrpSpPr>
        <p:grpSpPr>
          <a:xfrm>
            <a:off x="1240419" y="4574962"/>
            <a:ext cx="6663160" cy="1302308"/>
            <a:chOff x="1321109" y="3224939"/>
            <a:chExt cx="6664289" cy="1518666"/>
          </a:xfrm>
        </p:grpSpPr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1220323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89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21 Grupo"/>
          <p:cNvGrpSpPr/>
          <p:nvPr/>
        </p:nvGrpSpPr>
        <p:grpSpPr>
          <a:xfrm>
            <a:off x="1240420" y="3350827"/>
            <a:ext cx="6663160" cy="1086286"/>
            <a:chOff x="1321109" y="3224939"/>
            <a:chExt cx="6664289" cy="1266755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968411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481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2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3212976"/>
            <a:ext cx="428625" cy="438150"/>
          </a:xfrm>
          <a:prstGeom prst="ellipse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555625" y="3394806"/>
            <a:ext cx="642977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Что такое волна?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endParaRPr lang="ru-RU" sz="1300" dirty="0"/>
          </a:p>
          <a:p>
            <a:r>
              <a:rPr lang="ru-RU" sz="1400" dirty="0"/>
              <a:t>Учащиеся должны изучить теоретическую часть и сказать, что волна - это возмущение среды, распространяющееся от источника во всех направлениях.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555625" y="2381182"/>
            <a:ext cx="654476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29B19A"/>
                </a:solidFill>
              </a:rPr>
              <a:t>Ниже приведены несколько вопросов и ответов, которые должны развить учащиеся, чтобы сделать выводы. 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1403647" y="2348881"/>
            <a:ext cx="6581751" cy="582371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28 CuadroTexto"/>
          <p:cNvSpPr txBox="1"/>
          <p:nvPr/>
        </p:nvSpPr>
        <p:spPr>
          <a:xfrm>
            <a:off x="1555624" y="4618942"/>
            <a:ext cx="6347955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Опишите звуковую волну с точки зрения среды и направления распространения.</a:t>
            </a:r>
          </a:p>
          <a:p>
            <a:endParaRPr lang="ru-RU" sz="800" dirty="0" smtClean="0"/>
          </a:p>
          <a:p>
            <a:r>
              <a:rPr lang="ru-RU" sz="1400" dirty="0"/>
              <a:t>Учащиеся должны указать, что, на основании среды распространения, звук относится к механическим волнам. По направлению распространения, звук можно отнести к продольным волнам.</a:t>
            </a:r>
          </a:p>
        </p:txBody>
      </p:sp>
      <p:sp>
        <p:nvSpPr>
          <p:cNvPr id="15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35" name="3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6" y="4437112"/>
            <a:ext cx="428625" cy="4381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0692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1 Grupo"/>
          <p:cNvGrpSpPr/>
          <p:nvPr/>
        </p:nvGrpSpPr>
        <p:grpSpPr>
          <a:xfrm>
            <a:off x="1240420" y="4502954"/>
            <a:ext cx="6663160" cy="1590342"/>
            <a:chOff x="1321109" y="3224939"/>
            <a:chExt cx="6664289" cy="1854552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55620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21 Grupo"/>
          <p:cNvGrpSpPr/>
          <p:nvPr/>
        </p:nvGrpSpPr>
        <p:grpSpPr>
          <a:xfrm>
            <a:off x="1240420" y="2270705"/>
            <a:ext cx="6663160" cy="1943930"/>
            <a:chOff x="1321109" y="3224939"/>
            <a:chExt cx="6664289" cy="1920164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62182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36412" y="2338247"/>
            <a:ext cx="6347956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Судя по графику, какого рода интерференцию вы зафиксировали? Почему </a:t>
            </a:r>
            <a:endParaRPr lang="ru-RU" sz="1400" b="1" dirty="0" smtClean="0"/>
          </a:p>
          <a:p>
            <a:r>
              <a:rPr lang="ru-RU" sz="1400" b="1" dirty="0" smtClean="0"/>
              <a:t>имела </a:t>
            </a:r>
            <a:r>
              <a:rPr lang="ru-RU" sz="1400" b="1" dirty="0"/>
              <a:t>место именно такая интерференция? </a:t>
            </a:r>
            <a:endParaRPr lang="ru-RU" sz="1400" b="1" dirty="0" smtClean="0"/>
          </a:p>
          <a:p>
            <a:endParaRPr lang="ru-RU" sz="1100" dirty="0"/>
          </a:p>
          <a:p>
            <a:r>
              <a:rPr lang="ru-RU" sz="1200" dirty="0"/>
              <a:t>Учащиеся должны проанализировать график, наблюдая за изменением амплитуды волны во времени. Они должны </a:t>
            </a:r>
            <a:r>
              <a:rPr lang="ru-RU" sz="1200" dirty="0" smtClean="0"/>
              <a:t>установить, что амплитуда попеременно возрастает и уменьшается</a:t>
            </a:r>
            <a:r>
              <a:rPr lang="ru-RU" sz="1200" smtClean="0"/>
              <a:t>. </a:t>
            </a:r>
            <a:r>
              <a:rPr lang="en-US" sz="1200" smtClean="0"/>
              <a:t/>
            </a:r>
            <a:br>
              <a:rPr lang="en-US" sz="1200" smtClean="0"/>
            </a:br>
            <a:r>
              <a:rPr lang="ru-RU" sz="1200" smtClean="0"/>
              <a:t>Из </a:t>
            </a:r>
            <a:r>
              <a:rPr lang="ru-RU" sz="1200" dirty="0" smtClean="0"/>
              <a:t>этого можно сделать вывод, что в данном эксперименте</a:t>
            </a:r>
            <a:r>
              <a:rPr lang="ru-RU" dirty="0" smtClean="0"/>
              <a:t> </a:t>
            </a:r>
            <a:r>
              <a:rPr lang="ru-RU" sz="1200" dirty="0"/>
              <a:t>наблюдалась как конструктивная, так и деструктивная интерференция. Конструктивная интерференция имела место </a:t>
            </a:r>
            <a:r>
              <a:rPr lang="ru-RU" sz="1200" dirty="0" smtClean="0"/>
              <a:t>из-за того, что гребень одной волны накладывался на гребень другой. Деструктивная интерференция была результатом наложения впадины одной волны на гребень другой. </a:t>
            </a:r>
            <a:endParaRPr lang="ru-RU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454732" y="4609523"/>
            <a:ext cx="64488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Какие понятия из теоретического блока можно заметить </a:t>
            </a:r>
            <a:r>
              <a:rPr lang="ru-RU" sz="1400" b="1" dirty="0" smtClean="0"/>
              <a:t>на графике?</a:t>
            </a:r>
          </a:p>
          <a:p>
            <a:r>
              <a:rPr lang="ru-RU" dirty="0" smtClean="0"/>
              <a:t> </a:t>
            </a:r>
            <a:endParaRPr lang="ru-RU" sz="1300" dirty="0"/>
          </a:p>
          <a:p>
            <a:r>
              <a:rPr lang="ru-RU" sz="1200" dirty="0"/>
              <a:t>Учащиеся должны освоить понятия, приведенные в теоретической части. Они должны </a:t>
            </a:r>
            <a:endParaRPr lang="ru-RU" sz="1200" dirty="0" smtClean="0"/>
          </a:p>
          <a:p>
            <a:r>
              <a:rPr lang="ru-RU" sz="1200" dirty="0" smtClean="0"/>
              <a:t>найти на графике необходимые параметры и рассчитать их значения. Ось Y графика представляет интенсивность звуковой волны, а ось X -  время в секундах. Учащиеся должны </a:t>
            </a:r>
            <a:r>
              <a:rPr lang="ru-RU" sz="1200" smtClean="0"/>
              <a:t>суметь </a:t>
            </a:r>
            <a:r>
              <a:rPr lang="ru-RU" sz="1200" smtClean="0"/>
              <a:t>найти </a:t>
            </a:r>
            <a:r>
              <a:rPr lang="ru-RU" sz="1200" dirty="0" smtClean="0"/>
              <a:t>несколько параметров - амплитуду, впадину, гребень, период и частоту. </a:t>
            </a:r>
            <a:endParaRPr lang="ru-RU" sz="1200" dirty="0"/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2132856"/>
            <a:ext cx="428625" cy="438150"/>
          </a:xfrm>
          <a:prstGeom prst="ellipse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07" y="4365104"/>
            <a:ext cx="428625" cy="43815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9275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21 Grupo"/>
          <p:cNvGrpSpPr/>
          <p:nvPr/>
        </p:nvGrpSpPr>
        <p:grpSpPr>
          <a:xfrm>
            <a:off x="1218003" y="2276872"/>
            <a:ext cx="7075996" cy="3562110"/>
            <a:chOff x="1321109" y="3475348"/>
            <a:chExt cx="6664289" cy="1669755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3"/>
              <a:ext cx="6664289" cy="162182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475348"/>
              <a:ext cx="6664289" cy="249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Выводы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555625" y="2420888"/>
            <a:ext cx="6400752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Учащиеся должны прийти к следующим выводам: </a:t>
            </a:r>
          </a:p>
          <a:p>
            <a:endParaRPr lang="ru-RU" sz="1300" dirty="0"/>
          </a:p>
          <a:p>
            <a:r>
              <a:rPr lang="ru-RU" sz="1400" dirty="0"/>
              <a:t>Волны можно анализировать, дав названия определенным элементам, как то: волновой поезд, узел, амплитуда, период и длина волны. Помимо информации, которую можно получить непосредственно с графика, некоторые параметры могут быть рассчитаны косвенно. Так можно определить частоту и скорость распространения.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Если в пространстве одновременно присутствует больше одной волны, могут возникать возмущения, которые могут быть конструктивными или деструктивными. </a:t>
            </a:r>
            <a:r>
              <a:rPr lang="ru-RU" sz="1400" b="0" dirty="0"/>
              <a:t>Конструктивное возмущение</a:t>
            </a:r>
            <a:r>
              <a:rPr lang="ru-RU" sz="1400" dirty="0"/>
              <a:t> имеет место, когда две волны накладываются, дополняя друг друга, - гребень на гребень или впадина на впадину. В этом случае результирующая волна имеет большую амплитуду, чем исходные волны, так как амплитуды обеих волн суммируются. В ходе эксперимента наблюдались оба типа интерференции. </a:t>
            </a:r>
          </a:p>
        </p:txBody>
      </p:sp>
    </p:spTree>
    <p:extLst>
      <p:ext uri="{BB962C8B-B14F-4D97-AF65-F5344CB8AC3E}">
        <p14:creationId xmlns:p14="http://schemas.microsoft.com/office/powerpoint/2010/main" val="29520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1555625" y="2348880"/>
            <a:ext cx="6544767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9B19A"/>
                </a:solidFill>
              </a:rPr>
              <a:t>Цель введения - сконцентрировать внимание учащихся на теме урока путем освежения приобретенных знаний и постановки вопросов, стимулирующих исследовательскую деятельность. Даются ключевые концепции теории, которая используется учащимися в данном уроке. </a:t>
            </a:r>
            <a:endParaRPr lang="ru-RU" sz="1400" dirty="0">
              <a:solidFill>
                <a:srgbClr val="29B19A"/>
              </a:solidFill>
            </a:endParaRPr>
          </a:p>
        </p:txBody>
      </p:sp>
      <p:sp>
        <p:nvSpPr>
          <p:cNvPr id="19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403647" y="2276872"/>
            <a:ext cx="6581751" cy="1085267"/>
          </a:xfrm>
          <a:prstGeom prst="roundRect">
            <a:avLst/>
          </a:prstGeom>
          <a:noFill/>
          <a:ln w="19050">
            <a:solidFill>
              <a:srgbClr val="22B89B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3789040"/>
            <a:ext cx="2800350" cy="323850"/>
          </a:xfrm>
          <a:prstGeom prst="rect">
            <a:avLst/>
          </a:prstGeom>
        </p:spPr>
      </p:pic>
      <p:sp>
        <p:nvSpPr>
          <p:cNvPr id="15" name="2 Subtítulo"/>
          <p:cNvSpPr txBox="1">
            <a:spLocks/>
          </p:cNvSpPr>
          <p:nvPr/>
        </p:nvSpPr>
        <p:spPr>
          <a:xfrm>
            <a:off x="1555626" y="3877653"/>
            <a:ext cx="1497112" cy="343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555626" y="4131077"/>
            <a:ext cx="631368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Если легонько коснуться ложкой поверхности воды в чашке, можно заметить появление колебательных движений на поверхности воды, хотя касание произошло лишь в одной точке. Это связано с тем, что при контакте ложки и воды образуется волна, которая распространяется по водной среде. </a:t>
            </a:r>
          </a:p>
        </p:txBody>
      </p:sp>
      <p:sp>
        <p:nvSpPr>
          <p:cNvPr id="22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197866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21 Grupo"/>
          <p:cNvGrpSpPr/>
          <p:nvPr/>
        </p:nvGrpSpPr>
        <p:grpSpPr>
          <a:xfrm>
            <a:off x="1332630" y="3920403"/>
            <a:ext cx="6663160" cy="2555424"/>
            <a:chOff x="1321109" y="3224939"/>
            <a:chExt cx="6664289" cy="2979968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523282"/>
              <a:ext cx="6664289" cy="2681625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109" y="3224939"/>
              <a:ext cx="6664289" cy="671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3789040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601686" y="3988221"/>
            <a:ext cx="6570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Скорость распространения волны составляет 400 м/с, а ее длина равна 1.2 м. Вычислите период волны. </a:t>
            </a:r>
            <a:endParaRPr lang="ru-RU" sz="1400" b="1" dirty="0" smtClean="0"/>
          </a:p>
          <a:p>
            <a:endParaRPr lang="ru-RU" sz="1400" dirty="0" smtClean="0"/>
          </a:p>
          <a:p>
            <a:r>
              <a:rPr lang="ru-RU" sz="1400" dirty="0"/>
              <a:t>Для решения этой задачи учащиеся должны использовать изученные на занятии понятия. Они должны извлечь необходимые для решения переменные и правильно определить неизвестный параметр. Вот решение этой задачи: </a:t>
            </a:r>
            <a:endParaRPr lang="ru-RU" sz="13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55625" y="2276872"/>
            <a:ext cx="6328743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3490A6"/>
                </a:solidFill>
              </a:rPr>
              <a:t>Цель данного раздела - чтобы учащиеся могли экстраполировать полученные на данном занятии знания путем применения их в различных контекстах и ситуациях. Кроме того, он предназначен, чтобы учащиеся задавали вопросы и представляли возможные объяснения явлений, которые наблюдают в ходе </a:t>
            </a:r>
            <a:r>
              <a:rPr lang="ru-RU" sz="1400" smtClean="0">
                <a:solidFill>
                  <a:srgbClr val="3490A6"/>
                </a:solidFill>
              </a:rPr>
              <a:t>эксперимента</a:t>
            </a:r>
            <a:r>
              <a:rPr lang="ru-RU" sz="1400" smtClean="0">
                <a:solidFill>
                  <a:srgbClr val="3490A6"/>
                </a:solidFill>
              </a:rPr>
              <a:t>.</a:t>
            </a:r>
            <a:endParaRPr lang="en-US" sz="1400" smtClean="0">
              <a:solidFill>
                <a:srgbClr val="3490A6"/>
              </a:solidFill>
            </a:endParaRPr>
          </a:p>
          <a:p>
            <a:endParaRPr lang="ru-RU" sz="1400" dirty="0" smtClean="0">
              <a:solidFill>
                <a:srgbClr val="3490A6"/>
              </a:solidFill>
            </a:endParaRPr>
          </a:p>
          <a:p>
            <a:r>
              <a:rPr lang="ru-RU" sz="1400" b="1" dirty="0" smtClean="0">
                <a:solidFill>
                  <a:srgbClr val="3490A6"/>
                </a:solidFill>
              </a:rPr>
              <a:t>Дальнейшие </a:t>
            </a:r>
            <a:r>
              <a:rPr lang="ru-RU" sz="1400" b="1" dirty="0">
                <a:solidFill>
                  <a:srgbClr val="3490A6"/>
                </a:solidFill>
              </a:rPr>
              <a:t>вопросы: 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1403647" y="2204864"/>
            <a:ext cx="6581751" cy="1224136"/>
          </a:xfrm>
          <a:prstGeom prst="roundRect">
            <a:avLst/>
          </a:prstGeom>
          <a:noFill/>
          <a:ln w="19050">
            <a:solidFill>
              <a:srgbClr val="3490A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rgbClr val="4194A5"/>
              </a:solidFill>
            </a:endParaRPr>
          </a:p>
        </p:txBody>
      </p:sp>
      <p:sp>
        <p:nvSpPr>
          <p:cNvPr id="11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631" y="5426294"/>
            <a:ext cx="1296119" cy="104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1547664" y="5385190"/>
            <a:ext cx="152984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mtClean="0"/>
              <a:t>Переменные</a:t>
            </a:r>
            <a:r>
              <a:rPr lang="en-US" smtClean="0"/>
              <a:t>:</a:t>
            </a:r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2987824" y="5754522"/>
            <a:ext cx="1009251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smtClean="0"/>
              <a:t>- </a:t>
            </a:r>
            <a:r>
              <a:rPr lang="ru-RU" sz="1400" smtClean="0"/>
              <a:t>Скорость </a:t>
            </a:r>
            <a:endParaRPr lang="en-US" sz="1400"/>
          </a:p>
        </p:txBody>
      </p:sp>
      <p:sp>
        <p:nvSpPr>
          <p:cNvPr id="19" name="מלבן 18"/>
          <p:cNvSpPr/>
          <p:nvPr/>
        </p:nvSpPr>
        <p:spPr>
          <a:xfrm>
            <a:off x="2572880" y="6114562"/>
            <a:ext cx="127310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1400" smtClean="0"/>
              <a:t>- </a:t>
            </a:r>
            <a:r>
              <a:rPr lang="ru-RU" sz="1400"/>
              <a:t>неизвестный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2577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1332630" y="2188258"/>
            <a:ext cx="6663160" cy="4193070"/>
            <a:chOff x="1332630" y="2132856"/>
            <a:chExt cx="6663160" cy="4193070"/>
          </a:xfrm>
        </p:grpSpPr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2378496"/>
              <a:ext cx="6663160" cy="2998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22"/>
            <a:stretch/>
          </p:blipFill>
          <p:spPr bwMode="auto">
            <a:xfrm>
              <a:off x="1332630" y="2132856"/>
              <a:ext cx="6663160" cy="10081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4801926"/>
              <a:ext cx="6663160" cy="15240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174" y="2476290"/>
            <a:ext cx="893762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268378"/>
            <a:ext cx="941388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80546"/>
            <a:ext cx="1466850" cy="1524000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27 CuadroTexto"/>
          <p:cNvSpPr txBox="1"/>
          <p:nvPr/>
        </p:nvSpPr>
        <p:spPr>
          <a:xfrm>
            <a:off x="1601686" y="2231872"/>
            <a:ext cx="628268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Решение:</a:t>
            </a:r>
          </a:p>
          <a:p>
            <a:r>
              <a:rPr lang="ru-RU" dirty="0" smtClean="0"/>
              <a:t> </a:t>
            </a:r>
            <a:endParaRPr lang="ru-RU" sz="1400" dirty="0"/>
          </a:p>
          <a:p>
            <a:r>
              <a:rPr lang="ru-RU" sz="1400" dirty="0"/>
              <a:t>Если вы помните: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Это выражение можно привести к виду: </a:t>
            </a:r>
          </a:p>
          <a:p>
            <a:endParaRPr lang="ru-RU" sz="1400" dirty="0"/>
          </a:p>
          <a:p>
            <a:endParaRPr lang="ru-RU" sz="1400" dirty="0" smtClean="0"/>
          </a:p>
          <a:p>
            <a:endParaRPr lang="ru-RU" sz="1400" dirty="0"/>
          </a:p>
          <a:p>
            <a:r>
              <a:rPr lang="ru-RU" sz="1400" dirty="0" smtClean="0"/>
              <a:t>Используя данные из условия задачи, можно найти значение неизвестного: 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31861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62 Grupo"/>
          <p:cNvGrpSpPr/>
          <p:nvPr/>
        </p:nvGrpSpPr>
        <p:grpSpPr>
          <a:xfrm>
            <a:off x="1332630" y="2188258"/>
            <a:ext cx="7127802" cy="4193070"/>
            <a:chOff x="1332630" y="2132856"/>
            <a:chExt cx="6663160" cy="4193070"/>
          </a:xfrm>
        </p:grpSpPr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2378496"/>
              <a:ext cx="6663160" cy="2998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22"/>
            <a:stretch/>
          </p:blipFill>
          <p:spPr bwMode="auto">
            <a:xfrm>
              <a:off x="1332630" y="2132856"/>
              <a:ext cx="6663160" cy="10081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4801926"/>
              <a:ext cx="6663160" cy="15240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0" y="4742606"/>
            <a:ext cx="7127802" cy="1782737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0" y="2155927"/>
            <a:ext cx="7127802" cy="34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1988840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1601686" y="2191071"/>
            <a:ext cx="6858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Сопоставьте приведенные слева понятия с приведенными справа выражениями.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1835696" y="2492896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Частота</a:t>
            </a:r>
            <a:r>
              <a:rPr lang="ru-RU" dirty="0" smtClean="0"/>
              <a:t> </a:t>
            </a:r>
            <a:endParaRPr lang="ru-RU" sz="13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835696" y="2852708"/>
            <a:ext cx="2088232" cy="3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Механическая волна </a:t>
            </a:r>
            <a:endParaRPr lang="ru-RU" sz="13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835696" y="3212520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Гребень</a:t>
            </a:r>
            <a:endParaRPr lang="ru-RU" sz="13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835696" y="393214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Амплитуда</a:t>
            </a:r>
            <a:endParaRPr lang="ru-RU" sz="13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835696" y="429195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Волновой поезд</a:t>
            </a:r>
            <a:r>
              <a:rPr lang="ru-RU" dirty="0" smtClean="0"/>
              <a:t> </a:t>
            </a:r>
            <a:endParaRPr lang="ru-RU" sz="1300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835696" y="3572332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Волна </a:t>
            </a:r>
            <a:endParaRPr lang="ru-RU" sz="1300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835696" y="5371392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Длина волны</a:t>
            </a:r>
            <a:r>
              <a:rPr lang="ru-RU" dirty="0" smtClean="0"/>
              <a:t> </a:t>
            </a:r>
            <a:endParaRPr lang="ru-RU" sz="13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835696" y="5011580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Электромагнитная волна </a:t>
            </a:r>
            <a:endParaRPr lang="ru-RU" sz="13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1835696" y="4651768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Скорость распространения</a:t>
            </a:r>
            <a:r>
              <a:rPr lang="ru-RU" dirty="0" smtClean="0"/>
              <a:t> </a:t>
            </a:r>
            <a:endParaRPr lang="ru-RU" sz="13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835696" y="5731204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Продольная волна </a:t>
            </a:r>
            <a:endParaRPr lang="ru-RU" sz="1300" dirty="0"/>
          </a:p>
        </p:txBody>
      </p:sp>
      <p:sp>
        <p:nvSpPr>
          <p:cNvPr id="36" name="35 CuadroTexto"/>
          <p:cNvSpPr txBox="1"/>
          <p:nvPr/>
        </p:nvSpPr>
        <p:spPr>
          <a:xfrm>
            <a:off x="1835696" y="6091014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Поперечная волна </a:t>
            </a:r>
            <a:endParaRPr lang="ru-RU" sz="1300" dirty="0"/>
          </a:p>
        </p:txBody>
      </p:sp>
      <p:grpSp>
        <p:nvGrpSpPr>
          <p:cNvPr id="6" name="5 Grupo"/>
          <p:cNvGrpSpPr/>
          <p:nvPr/>
        </p:nvGrpSpPr>
        <p:grpSpPr>
          <a:xfrm>
            <a:off x="4067944" y="2514033"/>
            <a:ext cx="285750" cy="3884758"/>
            <a:chOff x="1619672" y="2710312"/>
            <a:chExt cx="285750" cy="3884758"/>
          </a:xfrm>
        </p:grpSpPr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710312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63093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070213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430114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9" name="Picture 1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3790015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0" name="Picture 1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149916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1" name="Picture 1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509817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2" name="Picture 2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869718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3" name="Picture 21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229619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4" name="Picture 22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5895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5" name="Picture 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5949421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4 Grupo"/>
          <p:cNvGrpSpPr/>
          <p:nvPr/>
        </p:nvGrpSpPr>
        <p:grpSpPr>
          <a:xfrm>
            <a:off x="1621954" y="2514033"/>
            <a:ext cx="285750" cy="3884758"/>
            <a:chOff x="6084168" y="2710312"/>
            <a:chExt cx="285750" cy="3884758"/>
          </a:xfrm>
        </p:grpSpPr>
        <p:pic>
          <p:nvPicPr>
            <p:cNvPr id="18456" name="Picture 24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710312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070213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430114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790015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0" name="Picture 2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149916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1" name="Picture 2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509817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2" name="Picture 30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4869718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3" name="Picture 3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229619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5895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5" name="Picture 33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5949421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6" name="Picture 34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63093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6" name="65 CuadroTexto"/>
          <p:cNvSpPr txBox="1"/>
          <p:nvPr/>
        </p:nvSpPr>
        <p:spPr>
          <a:xfrm>
            <a:off x="4283968" y="285181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Может распространяться в пустоте (вакууме) </a:t>
            </a:r>
            <a:endParaRPr lang="ru-RU" sz="1300" dirty="0"/>
          </a:p>
        </p:txBody>
      </p:sp>
      <p:sp>
        <p:nvSpPr>
          <p:cNvPr id="67" name="66 CuadroTexto"/>
          <p:cNvSpPr txBox="1"/>
          <p:nvPr/>
        </p:nvSpPr>
        <p:spPr>
          <a:xfrm>
            <a:off x="4283968" y="3137199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Расстояние между двумя идущими подряд гребнями или впадинами </a:t>
            </a:r>
            <a:endParaRPr lang="ru-RU" sz="1300" dirty="0"/>
          </a:p>
        </p:txBody>
      </p:sp>
      <p:sp>
        <p:nvSpPr>
          <p:cNvPr id="68" name="67 CuadroTexto"/>
          <p:cNvSpPr txBox="1"/>
          <p:nvPr/>
        </p:nvSpPr>
        <p:spPr>
          <a:xfrm>
            <a:off x="4283968" y="3931255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Измеряется в Герцах </a:t>
            </a:r>
            <a:endParaRPr lang="ru-RU" sz="1300" dirty="0"/>
          </a:p>
        </p:txBody>
      </p:sp>
      <p:sp>
        <p:nvSpPr>
          <p:cNvPr id="69" name="68 CuadroTexto"/>
          <p:cNvSpPr txBox="1"/>
          <p:nvPr/>
        </p:nvSpPr>
        <p:spPr>
          <a:xfrm>
            <a:off x="4283968" y="4291066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Пакеты волн, двигающиеся вместе </a:t>
            </a:r>
            <a:endParaRPr lang="ru-RU" sz="13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4283968" y="359270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Электромагнитная волна </a:t>
            </a:r>
            <a:endParaRPr lang="ru-RU" sz="1300" dirty="0"/>
          </a:p>
        </p:txBody>
      </p:sp>
      <p:sp>
        <p:nvSpPr>
          <p:cNvPr id="71" name="70 CuadroTexto"/>
          <p:cNvSpPr txBox="1"/>
          <p:nvPr/>
        </p:nvSpPr>
        <p:spPr>
          <a:xfrm>
            <a:off x="4283968" y="5370502"/>
            <a:ext cx="46085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Наибольшее расстояние волны от точки равновесия </a:t>
            </a:r>
            <a:endParaRPr lang="ru-RU" sz="1300" dirty="0"/>
          </a:p>
        </p:txBody>
      </p:sp>
      <p:sp>
        <p:nvSpPr>
          <p:cNvPr id="72" name="71 CuadroTexto"/>
          <p:cNvSpPr txBox="1"/>
          <p:nvPr/>
        </p:nvSpPr>
        <p:spPr>
          <a:xfrm>
            <a:off x="4283968" y="5010690"/>
            <a:ext cx="2448272" cy="30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Самая высокая точка волны </a:t>
            </a:r>
            <a:endParaRPr lang="ru-RU" sz="13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4283968" y="4608346"/>
            <a:ext cx="393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Для</a:t>
            </a:r>
            <a:r>
              <a:rPr lang="ru-RU" dirty="0" smtClean="0"/>
              <a:t> </a:t>
            </a:r>
            <a:r>
              <a:rPr lang="ru-RU" sz="1400" dirty="0"/>
              <a:t>распространения требуется вещество </a:t>
            </a:r>
          </a:p>
        </p:txBody>
      </p:sp>
      <p:sp>
        <p:nvSpPr>
          <p:cNvPr id="74" name="73 CuadroTexto"/>
          <p:cNvSpPr txBox="1"/>
          <p:nvPr/>
        </p:nvSpPr>
        <p:spPr>
          <a:xfrm>
            <a:off x="4283968" y="5730314"/>
            <a:ext cx="3024336" cy="30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Звуковая волна </a:t>
            </a:r>
            <a:endParaRPr lang="ru-RU" sz="1300" dirty="0"/>
          </a:p>
        </p:txBody>
      </p:sp>
      <p:sp>
        <p:nvSpPr>
          <p:cNvPr id="75" name="74 CuadroTexto"/>
          <p:cNvSpPr txBox="1"/>
          <p:nvPr/>
        </p:nvSpPr>
        <p:spPr>
          <a:xfrm>
            <a:off x="4283968" y="6090124"/>
            <a:ext cx="4032448" cy="308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Возмущение, перемещающееся в пространстве </a:t>
            </a:r>
            <a:endParaRPr lang="ru-RU" sz="1300" dirty="0"/>
          </a:p>
        </p:txBody>
      </p:sp>
      <p:pic>
        <p:nvPicPr>
          <p:cNvPr id="18467" name="Picture 35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17" y="2540421"/>
            <a:ext cx="5937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5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39 Grupo"/>
          <p:cNvGrpSpPr/>
          <p:nvPr/>
        </p:nvGrpSpPr>
        <p:grpSpPr>
          <a:xfrm>
            <a:off x="1332630" y="2188258"/>
            <a:ext cx="6663160" cy="4265078"/>
            <a:chOff x="1332630" y="2132856"/>
            <a:chExt cx="6663160" cy="4265078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2378496"/>
              <a:ext cx="6663160" cy="2998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22"/>
            <a:stretch/>
          </p:blipFill>
          <p:spPr bwMode="auto">
            <a:xfrm>
              <a:off x="1332630" y="2132856"/>
              <a:ext cx="6663160" cy="10081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4801926"/>
              <a:ext cx="6663160" cy="1596008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1601686" y="2204864"/>
            <a:ext cx="638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Применяя свои знания, учащиеся должны получить следующие соответствия: </a:t>
            </a:r>
            <a:endParaRPr lang="ru-RU" sz="1400" b="1" dirty="0" smtClean="0"/>
          </a:p>
        </p:txBody>
      </p:sp>
      <p:grpSp>
        <p:nvGrpSpPr>
          <p:cNvPr id="2" name="1 Grupo"/>
          <p:cNvGrpSpPr/>
          <p:nvPr/>
        </p:nvGrpSpPr>
        <p:grpSpPr>
          <a:xfrm>
            <a:off x="3419872" y="2458243"/>
            <a:ext cx="1008112" cy="3923085"/>
            <a:chOff x="3419872" y="2688285"/>
            <a:chExt cx="1008112" cy="3923085"/>
          </a:xfrm>
        </p:grpSpPr>
        <p:sp>
          <p:nvSpPr>
            <p:cNvPr id="36" name="35 CuadroTexto"/>
            <p:cNvSpPr txBox="1"/>
            <p:nvPr/>
          </p:nvSpPr>
          <p:spPr>
            <a:xfrm>
              <a:off x="3779912" y="2688285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pic>
          <p:nvPicPr>
            <p:cNvPr id="3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4879498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7" name="Picture 1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5239399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8" name="Picture 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559930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49" name="Picture 1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63093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1" name="Picture 1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4509817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4" name="Picture 2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4134409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5" name="Picture 2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5949421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6" name="Picture 2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2710312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7" name="Picture 2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070213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8" name="Picture 2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430114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59" name="Picture 2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790015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0" name="Picture 2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149916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1" name="Picture 2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509817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2" name="Picture 3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869718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3" name="Picture 31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229619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4" name="Picture 3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5895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5" name="Picture 33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5949421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466" name="Picture 34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6309320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54 CuadroTexto"/>
            <p:cNvSpPr txBox="1"/>
            <p:nvPr/>
          </p:nvSpPr>
          <p:spPr>
            <a:xfrm>
              <a:off x="3779912" y="3049816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56" name="55 CuadroTexto"/>
            <p:cNvSpPr txBox="1"/>
            <p:nvPr/>
          </p:nvSpPr>
          <p:spPr>
            <a:xfrm>
              <a:off x="3779912" y="3411347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57" name="56 CuadroTexto"/>
            <p:cNvSpPr txBox="1"/>
            <p:nvPr/>
          </p:nvSpPr>
          <p:spPr>
            <a:xfrm>
              <a:off x="3779912" y="3772878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58" name="57 CuadroTexto"/>
            <p:cNvSpPr txBox="1"/>
            <p:nvPr/>
          </p:nvSpPr>
          <p:spPr>
            <a:xfrm>
              <a:off x="3779912" y="4134409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59" name="58 CuadroTexto"/>
            <p:cNvSpPr txBox="1"/>
            <p:nvPr/>
          </p:nvSpPr>
          <p:spPr>
            <a:xfrm>
              <a:off x="3779912" y="4495940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60" name="59 CuadroTexto"/>
            <p:cNvSpPr txBox="1"/>
            <p:nvPr/>
          </p:nvSpPr>
          <p:spPr>
            <a:xfrm>
              <a:off x="3779912" y="4857471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61" name="60 CuadroTexto"/>
            <p:cNvSpPr txBox="1"/>
            <p:nvPr/>
          </p:nvSpPr>
          <p:spPr>
            <a:xfrm>
              <a:off x="3779912" y="5219002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3779912" y="5580533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63" name="62 CuadroTexto"/>
            <p:cNvSpPr txBox="1"/>
            <p:nvPr/>
          </p:nvSpPr>
          <p:spPr>
            <a:xfrm>
              <a:off x="3779912" y="5942064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sp>
          <p:nvSpPr>
            <p:cNvPr id="64" name="63 CuadroTexto"/>
            <p:cNvSpPr txBox="1"/>
            <p:nvPr/>
          </p:nvSpPr>
          <p:spPr>
            <a:xfrm>
              <a:off x="3779912" y="6303593"/>
              <a:ext cx="2160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dirty="0" smtClean="0"/>
                <a:t>=</a:t>
              </a:r>
              <a:endParaRPr lang="ru-RU" sz="1300" dirty="0"/>
            </a:p>
          </p:txBody>
        </p:sp>
        <p:pic>
          <p:nvPicPr>
            <p:cNvPr id="65" name="Picture 18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2710312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3071843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3430114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4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34" y="3783891"/>
              <a:ext cx="285750" cy="285750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662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332630" y="2188258"/>
            <a:ext cx="6663160" cy="4193070"/>
            <a:chOff x="1332630" y="2132856"/>
            <a:chExt cx="6663160" cy="4193070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2378496"/>
              <a:ext cx="6663160" cy="2998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322"/>
            <a:stretch/>
          </p:blipFill>
          <p:spPr bwMode="auto">
            <a:xfrm>
              <a:off x="1332630" y="2132856"/>
              <a:ext cx="6663160" cy="1008112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2630" y="4801926"/>
              <a:ext cx="6663160" cy="1524000"/>
            </a:xfrm>
            <a:prstGeom prst="round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30" y="2155927"/>
            <a:ext cx="6663160" cy="644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5652120" y="1844824"/>
            <a:ext cx="3570645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</a:rPr>
              <a:t>Дальнейшее применение</a:t>
            </a:r>
            <a:endParaRPr lang="ru-RU" sz="2400" b="1" baseline="30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="1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22" y="2074641"/>
            <a:ext cx="388991" cy="388991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42 CuadroTexto"/>
          <p:cNvSpPr txBox="1"/>
          <p:nvPr/>
        </p:nvSpPr>
        <p:spPr>
          <a:xfrm>
            <a:off x="1601686" y="2244973"/>
            <a:ext cx="6383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Найдите и отметьте на рисунке следующие понятия: Волновой поезд, амплитуда, впадина, узел, линия равновесия и длина волны. </a:t>
            </a:r>
            <a:endParaRPr lang="ru-RU" sz="1400" b="1" dirty="0" smtClean="0"/>
          </a:p>
        </p:txBody>
      </p:sp>
      <p:sp>
        <p:nvSpPr>
          <p:cNvPr id="44" name="43 CuadroTexto"/>
          <p:cNvSpPr txBox="1"/>
          <p:nvPr/>
        </p:nvSpPr>
        <p:spPr>
          <a:xfrm>
            <a:off x="1601686" y="5426640"/>
            <a:ext cx="6282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Учащиеся должны нанести на рисунок отметки, касающиеся выученных в ходе занятия характеристик волн. У них должно получиться изображение, аналогичное представленному в теоретическом блоке. </a:t>
            </a:r>
            <a:endParaRPr lang="ru-RU" sz="13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24944"/>
            <a:ext cx="3096443" cy="248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5686433" y="4293096"/>
            <a:ext cx="661335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1400"/>
              <a:t>время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3599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9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555626" y="4240388"/>
            <a:ext cx="66167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Проведите со своим классом эксперимент, который позволит ответить на следующий вопрос: </a:t>
            </a:r>
          </a:p>
        </p:txBody>
      </p:sp>
      <p:pic>
        <p:nvPicPr>
          <p:cNvPr id="19" name="18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312" y="4991600"/>
            <a:ext cx="6665153" cy="453624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01" y="4849414"/>
            <a:ext cx="428625" cy="438150"/>
          </a:xfrm>
          <a:prstGeom prst="ellipse">
            <a:avLst/>
          </a:prstGeom>
        </p:spPr>
      </p:pic>
      <p:sp>
        <p:nvSpPr>
          <p:cNvPr id="21" name="20 CuadroTexto"/>
          <p:cNvSpPr txBox="1"/>
          <p:nvPr/>
        </p:nvSpPr>
        <p:spPr>
          <a:xfrm>
            <a:off x="1567011" y="5051640"/>
            <a:ext cx="3216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волны взаимодействуют друг с другом? </a:t>
            </a:r>
          </a:p>
        </p:txBody>
      </p:sp>
      <p:sp>
        <p:nvSpPr>
          <p:cNvPr id="14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9" name="2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573016"/>
            <a:ext cx="6665153" cy="433879"/>
          </a:xfrm>
          <a:prstGeom prst="rect">
            <a:avLst/>
          </a:prstGeom>
        </p:spPr>
      </p:pic>
      <p:pic>
        <p:nvPicPr>
          <p:cNvPr id="10" name="2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21" y="3430831"/>
            <a:ext cx="428625" cy="438150"/>
          </a:xfrm>
          <a:prstGeom prst="ellipse">
            <a:avLst/>
          </a:prstGeom>
        </p:spPr>
      </p:pic>
      <p:sp>
        <p:nvSpPr>
          <p:cNvPr id="11" name="25 CuadroTexto"/>
          <p:cNvSpPr txBox="1"/>
          <p:nvPr/>
        </p:nvSpPr>
        <p:spPr>
          <a:xfrm>
            <a:off x="1485331" y="3646855"/>
            <a:ext cx="5044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Приведите примеры волн из повседневной жизни. </a:t>
            </a:r>
            <a:endParaRPr lang="ru-RU" sz="1400" dirty="0"/>
          </a:p>
        </p:txBody>
      </p:sp>
      <p:pic>
        <p:nvPicPr>
          <p:cNvPr id="12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9" y="2707089"/>
            <a:ext cx="6665153" cy="433879"/>
          </a:xfrm>
          <a:prstGeom prst="rect">
            <a:avLst/>
          </a:prstGeom>
        </p:spPr>
      </p:pic>
      <p:pic>
        <p:nvPicPr>
          <p:cNvPr id="13" name="1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4904"/>
            <a:ext cx="428625" cy="438150"/>
          </a:xfrm>
          <a:prstGeom prst="ellipse">
            <a:avLst/>
          </a:prstGeom>
        </p:spPr>
      </p:pic>
      <p:sp>
        <p:nvSpPr>
          <p:cNvPr id="16" name="20 CuadroTexto"/>
          <p:cNvSpPr txBox="1"/>
          <p:nvPr/>
        </p:nvSpPr>
        <p:spPr>
          <a:xfrm>
            <a:off x="1483618" y="2780928"/>
            <a:ext cx="5979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Что вам известно о поведении волн? Как вы можете его описать?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85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610" y="2276872"/>
            <a:ext cx="2800350" cy="323850"/>
          </a:xfrm>
          <a:prstGeom prst="rect">
            <a:avLst/>
          </a:prstGeom>
        </p:spPr>
      </p:pic>
      <p:sp>
        <p:nvSpPr>
          <p:cNvPr id="10" name="2 Subtítulo"/>
          <p:cNvSpPr txBox="1">
            <a:spLocks/>
          </p:cNvSpPr>
          <p:nvPr/>
        </p:nvSpPr>
        <p:spPr>
          <a:xfrm>
            <a:off x="1555626" y="2276872"/>
            <a:ext cx="1497112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Теория</a:t>
            </a:r>
            <a:r>
              <a:rPr lang="ru-RU" sz="2400" dirty="0" smtClean="0"/>
              <a:t> 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532608" y="2804735"/>
            <a:ext cx="5991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Волна</a:t>
            </a:r>
            <a:r>
              <a:rPr lang="ru-RU" sz="1400" dirty="0"/>
              <a:t> - это возмущение или изменение, которое распространяется через вещество. Волны классифицируются на основании среды и направления их движения.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В соответствии со средой распространения, можно выделить две группы волн: Механические волны и электромагнитные волны. </a:t>
            </a:r>
            <a:endParaRPr lang="ru-RU" sz="1400" dirty="0" smtClean="0"/>
          </a:p>
          <a:p>
            <a:r>
              <a:rPr lang="ru-RU" sz="1400" b="1" dirty="0" smtClean="0"/>
              <a:t>Механические </a:t>
            </a:r>
            <a:r>
              <a:rPr lang="ru-RU" sz="1400" b="1" dirty="0"/>
              <a:t>волны</a:t>
            </a:r>
            <a:r>
              <a:rPr lang="ru-RU" sz="1400" dirty="0"/>
              <a:t> - это волны, для распространения которых требуется какая-то среда. Например, звуковые волны проходят через воздух или иной материал</a:t>
            </a:r>
            <a:r>
              <a:rPr lang="ru-RU" sz="1400"/>
              <a:t>. </a:t>
            </a:r>
            <a:endParaRPr lang="en-US" sz="1400" smtClean="0"/>
          </a:p>
          <a:p>
            <a:endParaRPr lang="ru-RU" sz="1400" dirty="0" smtClean="0"/>
          </a:p>
          <a:p>
            <a:r>
              <a:rPr lang="ru-RU" sz="1400" b="1" dirty="0" smtClean="0"/>
              <a:t>Электромагнитные </a:t>
            </a:r>
            <a:r>
              <a:rPr lang="ru-RU" sz="1400" b="1" dirty="0"/>
              <a:t>волны</a:t>
            </a:r>
            <a:r>
              <a:rPr lang="ru-RU" sz="1400" dirty="0"/>
              <a:t>, например световые волны, не нуждаются в среде, так как они могут распространяться даже в вакууме (т. е. в пустоте). </a:t>
            </a:r>
            <a:endParaRPr lang="ru-RU" sz="1400" dirty="0" smtClean="0"/>
          </a:p>
        </p:txBody>
      </p:sp>
      <p:sp>
        <p:nvSpPr>
          <p:cNvPr id="16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3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17629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744" y="3645024"/>
            <a:ext cx="4558496" cy="296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71600" y="2260029"/>
            <a:ext cx="72008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 зависимости от направления распространения в пространстве, волны можно разбить на две группы: </a:t>
            </a:r>
            <a:r>
              <a:rPr lang="ru-RU" sz="1400" b="1" dirty="0"/>
              <a:t>Продольные волны</a:t>
            </a:r>
            <a:r>
              <a:rPr lang="ru-RU" sz="1400" dirty="0"/>
              <a:t> и </a:t>
            </a:r>
            <a:r>
              <a:rPr lang="ru-RU" sz="1400" b="1" dirty="0"/>
              <a:t>поперечные волны</a:t>
            </a:r>
            <a:r>
              <a:rPr lang="ru-RU" sz="1400" dirty="0"/>
              <a:t>. В случае продольной волны, частицы среды колеблются в направлении, параллельном направлению движения волны. В случае поперечной волны, колебания происходят в направлении, перпендикулярном направлению движения волны. </a:t>
            </a:r>
          </a:p>
          <a:p>
            <a:endParaRPr lang="ru-RU" sz="1400" dirty="0"/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sp>
        <p:nvSpPr>
          <p:cNvPr id="2" name="מלבן 1"/>
          <p:cNvSpPr/>
          <p:nvPr/>
        </p:nvSpPr>
        <p:spPr>
          <a:xfrm>
            <a:off x="3145147" y="3491716"/>
            <a:ext cx="221894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/>
              <a:t>Продольные волны</a:t>
            </a:r>
            <a:r>
              <a:rPr lang="ru-RU"/>
              <a:t> </a:t>
            </a:r>
            <a:endParaRPr lang="en-US"/>
          </a:p>
        </p:txBody>
      </p:sp>
      <p:sp>
        <p:nvSpPr>
          <p:cNvPr id="3" name="מלבן 2"/>
          <p:cNvSpPr/>
          <p:nvPr/>
        </p:nvSpPr>
        <p:spPr>
          <a:xfrm>
            <a:off x="3145147" y="4859868"/>
            <a:ext cx="215078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b="1" smtClean="0"/>
              <a:t>Поперечные волны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41309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75656" y="2204864"/>
            <a:ext cx="6840760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Ниже приведены основные термины, относящиеся к волнам: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Волновой поезд (или волновой пакет): </a:t>
            </a:r>
            <a:r>
              <a:rPr lang="ru-RU" sz="1400" dirty="0"/>
              <a:t>Серия волн, распространяющихся в одном направлении и с равномерными промежутками, подобно вагонам поезда.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Узел: </a:t>
            </a:r>
            <a:r>
              <a:rPr lang="ru-RU" sz="1400" dirty="0"/>
              <a:t>Область, в которой волновое возмущение близко к нулю (точка минимальных колебаний).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Амплитуда (А): </a:t>
            </a:r>
            <a:r>
              <a:rPr lang="ru-RU" sz="1400" dirty="0"/>
              <a:t>Этим термином обычно обозначают просто максимальное положительное отклонение от положения покоя.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Гребень: </a:t>
            </a:r>
            <a:r>
              <a:rPr lang="ru-RU" sz="1400" dirty="0"/>
              <a:t>Точка волны, характеризующаяся максимальным положительным (т. е. вверх) смещением от равновесного положения.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Впадина: </a:t>
            </a:r>
            <a:r>
              <a:rPr lang="ru-RU" sz="1400" dirty="0"/>
              <a:t>Точка волны, характеризующаяся максимальным отрицательным (т. е. вниз) смещением от положения покоя.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Период (T): </a:t>
            </a:r>
            <a:r>
              <a:rPr lang="ru-RU" sz="1400" dirty="0"/>
              <a:t>Время, за которое волна проходит один цикл; единица измерения - секунды.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</p:spTree>
    <p:extLst>
      <p:ext uri="{BB962C8B-B14F-4D97-AF65-F5344CB8AC3E}">
        <p14:creationId xmlns:p14="http://schemas.microsoft.com/office/powerpoint/2010/main" val="206737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313686" cy="250837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b="1" dirty="0"/>
              <a:t>Частота (f): </a:t>
            </a:r>
            <a:r>
              <a:rPr lang="ru-RU" sz="1400" dirty="0"/>
              <a:t>Величина, обратная периоду. Частота показывает, сколько волн проходит за определенный период времени (обычно - за секунду); единица измерения - Герцы (Гц).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Длина волны (    ): </a:t>
            </a:r>
            <a:r>
              <a:rPr lang="ru-RU" sz="1400" dirty="0"/>
              <a:t>Расстояние между любыми двумя соседними соответствующими точками волнового поезда.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b="1" dirty="0"/>
              <a:t>Скорость волны (v): </a:t>
            </a:r>
            <a:r>
              <a:rPr lang="ru-RU" sz="1400" dirty="0"/>
              <a:t>Расстояние (    ), которое определенная точка волны проходит за определенный промежуток времени (T). </a:t>
            </a:r>
            <a:endParaRPr lang="ru-RU" sz="1400" dirty="0" smtClean="0"/>
          </a:p>
          <a:p>
            <a:endParaRPr lang="ru-RU" sz="1400" dirty="0"/>
          </a:p>
          <a:p>
            <a:r>
              <a:rPr lang="ru-RU" sz="1400" dirty="0"/>
              <a:t>В виде уравнения: 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63282"/>
            <a:ext cx="954088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8" r="12622" b="61709"/>
          <a:stretch/>
        </p:blipFill>
        <p:spPr bwMode="auto">
          <a:xfrm>
            <a:off x="2807804" y="3211398"/>
            <a:ext cx="108012" cy="14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8" r="12622" b="61709"/>
          <a:stretch/>
        </p:blipFill>
        <p:spPr bwMode="auto">
          <a:xfrm>
            <a:off x="4175938" y="3859470"/>
            <a:ext cx="108012" cy="14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7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2 Subtítulo"/>
          <p:cNvSpPr txBox="1">
            <a:spLocks/>
          </p:cNvSpPr>
          <p:nvPr/>
        </p:nvSpPr>
        <p:spPr>
          <a:xfrm>
            <a:off x="5652120" y="1863408"/>
            <a:ext cx="4320480" cy="413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baseline="30000" dirty="0" smtClean="0">
                <a:solidFill>
                  <a:schemeClr val="bg1"/>
                </a:solidFill>
                <a:latin typeface="+mj-lt"/>
              </a:rPr>
              <a:t>Введение и теория</a:t>
            </a:r>
            <a:endParaRPr lang="ru-RU" sz="2400" b="1" baseline="30000" dirty="0">
              <a:solidFill>
                <a:schemeClr val="bg1"/>
              </a:solidFill>
              <a:latin typeface="+mj-lt"/>
            </a:endParaRPr>
          </a:p>
          <a:p>
            <a:pPr marL="0" indent="0">
              <a:buNone/>
            </a:pPr>
            <a:endParaRPr lang="ru-RU" sz="2000" baseline="30000" dirty="0">
              <a:solidFill>
                <a:schemeClr val="bg1"/>
              </a:solidFill>
              <a:latin typeface="Frutiger 45 Light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555626" y="2260029"/>
            <a:ext cx="631368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400" dirty="0"/>
              <a:t>Вспомнив, что период и частота - обратные друг другу величины, легко можно получить следующее выражение: </a:t>
            </a:r>
          </a:p>
        </p:txBody>
      </p:sp>
      <p:sp>
        <p:nvSpPr>
          <p:cNvPr id="10" name="2 Subtítulo"/>
          <p:cNvSpPr txBox="1">
            <a:spLocks/>
          </p:cNvSpPr>
          <p:nvPr/>
        </p:nvSpPr>
        <p:spPr>
          <a:xfrm>
            <a:off x="5652120" y="1052736"/>
            <a:ext cx="3672408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Волны</a:t>
            </a:r>
            <a:endParaRPr lang="ru-RU" sz="2000" baseline="30000" dirty="0">
              <a:solidFill>
                <a:schemeClr val="bg1"/>
              </a:solidFill>
              <a:latin typeface="Frutiger 55 Roman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2120" y="1446892"/>
            <a:ext cx="3744416" cy="25391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ru-RU" sz="1050" dirty="0">
                <a:solidFill>
                  <a:schemeClr val="bg1">
                    <a:lumMod val="50000"/>
                  </a:schemeClr>
                </a:solidFill>
              </a:rPr>
              <a:t>Регистрация и интерференция звуковых волн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98048"/>
            <a:ext cx="6465407" cy="333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מלבן 1"/>
          <p:cNvSpPr/>
          <p:nvPr/>
        </p:nvSpPr>
        <p:spPr>
          <a:xfrm>
            <a:off x="2883917" y="3872081"/>
            <a:ext cx="95949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Амплитуда </a:t>
            </a:r>
            <a:endParaRPr lang="en-US" sz="1200"/>
          </a:p>
        </p:txBody>
      </p:sp>
      <p:sp>
        <p:nvSpPr>
          <p:cNvPr id="8" name="מלבן 7"/>
          <p:cNvSpPr/>
          <p:nvPr/>
        </p:nvSpPr>
        <p:spPr>
          <a:xfrm>
            <a:off x="5982684" y="3346759"/>
            <a:ext cx="1111779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Длина волны </a:t>
            </a:r>
            <a:endParaRPr lang="en-US" sz="1200"/>
          </a:p>
        </p:txBody>
      </p:sp>
      <p:sp>
        <p:nvSpPr>
          <p:cNvPr id="9" name="מלבן 8"/>
          <p:cNvSpPr/>
          <p:nvPr/>
        </p:nvSpPr>
        <p:spPr>
          <a:xfrm>
            <a:off x="2380046" y="5970546"/>
            <a:ext cx="95949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Амплитуда </a:t>
            </a:r>
            <a:endParaRPr lang="en-US" sz="1200"/>
          </a:p>
        </p:txBody>
      </p:sp>
      <p:sp>
        <p:nvSpPr>
          <p:cNvPr id="3" name="מלבן 2"/>
          <p:cNvSpPr/>
          <p:nvPr/>
        </p:nvSpPr>
        <p:spPr>
          <a:xfrm>
            <a:off x="4067944" y="3872080"/>
            <a:ext cx="719748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Гребень</a:t>
            </a:r>
            <a:endParaRPr lang="en-US" sz="1200" b="1"/>
          </a:p>
        </p:txBody>
      </p:sp>
      <p:sp>
        <p:nvSpPr>
          <p:cNvPr id="4" name="מלבן 3"/>
          <p:cNvSpPr/>
          <p:nvPr/>
        </p:nvSpPr>
        <p:spPr>
          <a:xfrm>
            <a:off x="7020272" y="5970546"/>
            <a:ext cx="761747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ru-RU" sz="1200" b="1"/>
              <a:t>Впадина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117322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2013</TotalTime>
  <Words>2385</Words>
  <Application>Microsoft Office PowerPoint</Application>
  <PresentationFormat>‫הצגה על המסך (4:3)</PresentationFormat>
  <Paragraphs>314</Paragraphs>
  <Slides>35</Slides>
  <Notes>2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35</vt:i4>
      </vt:variant>
    </vt:vector>
  </HeadingPairs>
  <TitlesOfParts>
    <vt:vector size="36" baseType="lpstr">
      <vt:lpstr>Tema de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Diseño8</dc:creator>
  <cp:lastModifiedBy>Jen</cp:lastModifiedBy>
  <cp:revision>211</cp:revision>
  <dcterms:created xsi:type="dcterms:W3CDTF">2012-09-11T15:34:37Z</dcterms:created>
  <dcterms:modified xsi:type="dcterms:W3CDTF">2017-11-26T14:17:36Z</dcterms:modified>
</cp:coreProperties>
</file>