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90" r:id="rId5"/>
    <p:sldId id="260" r:id="rId6"/>
    <p:sldId id="261" r:id="rId7"/>
    <p:sldId id="264" r:id="rId8"/>
    <p:sldId id="291" r:id="rId9"/>
    <p:sldId id="292" r:id="rId10"/>
    <p:sldId id="265" r:id="rId11"/>
    <p:sldId id="268" r:id="rId12"/>
    <p:sldId id="269" r:id="rId13"/>
    <p:sldId id="270" r:id="rId14"/>
    <p:sldId id="272" r:id="rId15"/>
    <p:sldId id="289" r:id="rId16"/>
    <p:sldId id="273" r:id="rId17"/>
    <p:sldId id="293" r:id="rId18"/>
    <p:sldId id="294" r:id="rId19"/>
    <p:sldId id="280" r:id="rId20"/>
    <p:sldId id="283" r:id="rId21"/>
    <p:sldId id="295" r:id="rId22"/>
    <p:sldId id="276" r:id="rId23"/>
    <p:sldId id="278" r:id="rId24"/>
    <p:sldId id="296" r:id="rId25"/>
    <p:sldId id="277" r:id="rId26"/>
    <p:sldId id="285" r:id="rId27"/>
    <p:sldId id="297" r:id="rId28"/>
    <p:sldId id="279" r:id="rId29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ebecca" initials="rc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B047"/>
    <a:srgbClr val="29B19A"/>
    <a:srgbClr val="3490A6"/>
    <a:srgbClr val="4194A5"/>
    <a:srgbClr val="39818F"/>
    <a:srgbClr val="22B89B"/>
    <a:srgbClr val="34A6A1"/>
    <a:srgbClr val="FFFF66"/>
    <a:srgbClr val="47A1B3"/>
    <a:srgbClr val="F684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02" autoAdjust="0"/>
    <p:restoredTop sz="94660"/>
  </p:normalViewPr>
  <p:slideViewPr>
    <p:cSldViewPr>
      <p:cViewPr>
        <p:scale>
          <a:sx n="90" d="100"/>
          <a:sy n="90" d="100"/>
        </p:scale>
        <p:origin x="-582" y="-3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/>
              <a:pPr/>
              <a:t>27-11-2017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28394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/>
              <a:pPr/>
              <a:t>27-11-2017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6551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/>
              <a:pPr/>
              <a:t>27-11-2017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00163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/>
              <a:pPr/>
              <a:t>27-11-2017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03300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/>
              <a:pPr/>
              <a:t>27-11-2017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1233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/>
              <a:pPr/>
              <a:t>27-11-2017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28622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/>
              <a:pPr/>
              <a:t>27-11-2017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39592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/>
              <a:pPr/>
              <a:t>27-11-2017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83909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/>
              <a:pPr/>
              <a:t>27-11-2017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41209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/>
              <a:pPr/>
              <a:t>27-11-2017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60116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/>
              <a:pPr/>
              <a:t>27-11-2017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95652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D14BE-FEB0-4772-B671-A5ED69CE1B0D}" type="datetimeFigureOut">
              <a:rPr lang="es-CL" smtClean="0"/>
              <a:pPr/>
              <a:t>27-11-2017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4F7F0-D864-4D1F-9C06-B4C39C73B53B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64538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5.png"/><Relationship Id="rId7" Type="http://schemas.openxmlformats.org/officeDocument/2006/relationships/image" Target="../media/image1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15.png"/><Relationship Id="rId4" Type="http://schemas.openxmlformats.org/officeDocument/2006/relationships/image" Target="../media/image26.png"/><Relationship Id="rId9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13.png"/><Relationship Id="rId7" Type="http://schemas.openxmlformats.org/officeDocument/2006/relationships/image" Target="../media/image3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14.png"/><Relationship Id="rId9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004048" y="1772816"/>
            <a:ext cx="3996444" cy="360040"/>
          </a:xfrm>
        </p:spPr>
        <p:txBody>
          <a:bodyPr>
            <a:normAutofit/>
          </a:bodyPr>
          <a:lstStyle/>
          <a:p>
            <a:pPr algn="l"/>
            <a:r>
              <a:rPr lang="ru-RU" sz="1600" b="1" dirty="0">
                <a:solidFill>
                  <a:schemeClr val="bg1"/>
                </a:solidFill>
                <a:latin typeface="+mj-lt"/>
              </a:rPr>
              <a:t>Как меняется атмосферное давление?</a:t>
            </a:r>
            <a:endParaRPr lang="ru-RU" sz="16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004048" y="2132856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FFFF66"/>
                </a:solidFill>
              </a:rPr>
              <a:t>Замер атмосферного давления на разной высоте над уровнем моря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8" t="2601" r="5925" b="2758"/>
          <a:stretch/>
        </p:blipFill>
        <p:spPr bwMode="auto">
          <a:xfrm>
            <a:off x="3596351" y="4981808"/>
            <a:ext cx="1479705" cy="1543536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831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1008009" y="2617457"/>
            <a:ext cx="7344816" cy="1459615"/>
          </a:xfrm>
          <a:prstGeom prst="roundRect">
            <a:avLst/>
          </a:prstGeom>
          <a:solidFill>
            <a:srgbClr val="4194A5"/>
          </a:solidFill>
          <a:ln>
            <a:solidFill>
              <a:srgbClr val="4194A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2 Subtítulo"/>
          <p:cNvSpPr txBox="1">
            <a:spLocks/>
          </p:cNvSpPr>
          <p:nvPr/>
        </p:nvSpPr>
        <p:spPr>
          <a:xfrm>
            <a:off x="5652120" y="1863408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</a:rPr>
              <a:t>Описание работы</a:t>
            </a: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260444" y="2708920"/>
            <a:ext cx="69839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Выйдя на природу, учащиеся должны оценить, как  меняется давление на разной высоте. Для регистрации показаний атмосферного давления и высоты в разных местах они будут использовать барометр (датчик воздушного давления) и GPS. На основании полученных результатов, учащиеся соотнесут обе переменные со своей гипотезой. 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5652120" y="1406950"/>
            <a:ext cx="3168352" cy="4154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>
                <a:solidFill>
                  <a:schemeClr val="bg1">
                    <a:lumMod val="50000"/>
                  </a:schemeClr>
                </a:solidFill>
              </a:rPr>
              <a:t>Замер атмосферного давления на разной высоте над уровнем моря</a:t>
            </a:r>
          </a:p>
        </p:txBody>
      </p:sp>
      <p:sp>
        <p:nvSpPr>
          <p:cNvPr id="11" name="2 Subtítulo"/>
          <p:cNvSpPr txBox="1">
            <a:spLocks/>
          </p:cNvSpPr>
          <p:nvPr/>
        </p:nvSpPr>
        <p:spPr>
          <a:xfrm>
            <a:off x="5508104" y="1071322"/>
            <a:ext cx="3635896" cy="413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b="1" dirty="0">
                <a:solidFill>
                  <a:schemeClr val="bg1"/>
                </a:solidFill>
              </a:rPr>
              <a:t>Как меняется атмосферное давление?</a:t>
            </a:r>
            <a:endParaRPr lang="ru-RU" sz="16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78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272" y="2403982"/>
            <a:ext cx="3456136" cy="3689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1331640" y="2492896"/>
            <a:ext cx="2736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dirty="0" smtClean="0"/>
              <a:t>Labdisc</a:t>
            </a:r>
            <a:endParaRPr lang="ru-RU" sz="1400" dirty="0"/>
          </a:p>
        </p:txBody>
      </p:sp>
      <p:sp>
        <p:nvSpPr>
          <p:cNvPr id="11" name="2 Subtítulo"/>
          <p:cNvSpPr txBox="1">
            <a:spLocks/>
          </p:cNvSpPr>
          <p:nvPr/>
        </p:nvSpPr>
        <p:spPr>
          <a:xfrm>
            <a:off x="5652120" y="1863408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</a:rPr>
              <a:t>Ресурсы и материалы</a:t>
            </a: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pic>
        <p:nvPicPr>
          <p:cNvPr id="4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512641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914876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26 CuadroTexto"/>
          <p:cNvSpPr txBox="1"/>
          <p:nvPr/>
        </p:nvSpPr>
        <p:spPr>
          <a:xfrm>
            <a:off x="1331640" y="2890031"/>
            <a:ext cx="2736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dirty="0"/>
              <a:t>Соединительный кабель USB </a:t>
            </a:r>
          </a:p>
        </p:txBody>
      </p:sp>
      <p:pic>
        <p:nvPicPr>
          <p:cNvPr id="3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314" y="2420888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602" y="2420888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" name="47 CuadroTexto"/>
          <p:cNvSpPr txBox="1"/>
          <p:nvPr/>
        </p:nvSpPr>
        <p:spPr>
          <a:xfrm>
            <a:off x="5652120" y="1406950"/>
            <a:ext cx="3168352" cy="4154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>
                <a:solidFill>
                  <a:schemeClr val="bg1">
                    <a:lumMod val="50000"/>
                  </a:schemeClr>
                </a:solidFill>
              </a:rPr>
              <a:t>Замер атмосферного давления на разной высоте над уровнем моря</a:t>
            </a:r>
          </a:p>
        </p:txBody>
      </p:sp>
      <p:sp>
        <p:nvSpPr>
          <p:cNvPr id="12" name="2 Subtítulo"/>
          <p:cNvSpPr txBox="1">
            <a:spLocks/>
          </p:cNvSpPr>
          <p:nvPr/>
        </p:nvSpPr>
        <p:spPr>
          <a:xfrm>
            <a:off x="5508104" y="1071322"/>
            <a:ext cx="3635896" cy="413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b="1" dirty="0">
                <a:solidFill>
                  <a:schemeClr val="bg1"/>
                </a:solidFill>
              </a:rPr>
              <a:t>Как меняется атмосферное давление?</a:t>
            </a:r>
            <a:endParaRPr lang="ru-RU" sz="16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26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Subtítulo"/>
          <p:cNvSpPr txBox="1">
            <a:spLocks/>
          </p:cNvSpPr>
          <p:nvPr/>
        </p:nvSpPr>
        <p:spPr>
          <a:xfrm>
            <a:off x="5652120" y="1700808"/>
            <a:ext cx="4320480" cy="2918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>
                <a:solidFill>
                  <a:schemeClr val="bg1"/>
                </a:solidFill>
              </a:rPr>
              <a:t>Использование</a:t>
            </a:r>
            <a:r>
              <a:rPr lang="ru-RU" smtClean="0"/>
              <a:t> </a:t>
            </a:r>
            <a:r>
              <a:rPr lang="ru-RU" sz="2400" b="1" baseline="30000" smtClean="0">
                <a:solidFill>
                  <a:schemeClr val="bg1"/>
                </a:solidFill>
              </a:rPr>
              <a:t>Labdisc</a:t>
            </a:r>
            <a:endParaRPr lang="ru-RU" sz="2400" b="1" baseline="30000" dirty="0">
              <a:solidFill>
                <a:schemeClr val="bg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187624" y="2492896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Для сбора показаний измерений с помощью датчиков воздушного давления и GPS Labdisc, необходимо сделать следующие настройки:</a:t>
            </a:r>
            <a:endParaRPr lang="ru-RU" sz="1500" dirty="0" smtClean="0"/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204864"/>
            <a:ext cx="2800350" cy="323850"/>
          </a:xfrm>
          <a:prstGeom prst="rect">
            <a:avLst/>
          </a:prstGeom>
        </p:spPr>
      </p:pic>
      <p:sp>
        <p:nvSpPr>
          <p:cNvPr id="14" name="2 Subtítulo"/>
          <p:cNvSpPr txBox="1">
            <a:spLocks/>
          </p:cNvSpPr>
          <p:nvPr/>
        </p:nvSpPr>
        <p:spPr>
          <a:xfrm>
            <a:off x="1187624" y="2276872"/>
            <a:ext cx="2826427" cy="360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  <a:latin typeface="+mj-lt"/>
              </a:rPr>
              <a:t>a. Использование Labdisc</a:t>
            </a:r>
            <a:endParaRPr lang="ru-RU" sz="2400" b="1" baseline="30000" dirty="0">
              <a:solidFill>
                <a:schemeClr val="bg1"/>
              </a:solidFill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1187624" y="3140968"/>
            <a:ext cx="6624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Включите Labdisc нажатием                </a:t>
            </a:r>
            <a:endParaRPr lang="ru-RU" sz="15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513" y="3140968"/>
            <a:ext cx="558924" cy="27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31 CuadroTexto"/>
          <p:cNvSpPr txBox="1"/>
          <p:nvPr/>
        </p:nvSpPr>
        <p:spPr>
          <a:xfrm>
            <a:off x="1187624" y="3472100"/>
            <a:ext cx="6624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Нажмите              	и выберите "УСТАНОВКА", нажав                 </a:t>
            </a:r>
            <a:endParaRPr lang="ru-RU" sz="1500" dirty="0" smtClean="0"/>
          </a:p>
        </p:txBody>
      </p:sp>
      <p:sp>
        <p:nvSpPr>
          <p:cNvPr id="33" name="32 CuadroTexto"/>
          <p:cNvSpPr txBox="1"/>
          <p:nvPr/>
        </p:nvSpPr>
        <p:spPr>
          <a:xfrm>
            <a:off x="1187624" y="3884076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С помощью                   перейдите в меню конфигурации GPS, нажав                  для входа и выбрав пункт “Активировать GPS” нажатием на                 </a:t>
            </a:r>
            <a:endParaRPr lang="ru-RU" sz="1500" dirty="0"/>
          </a:p>
        </p:txBody>
      </p:sp>
      <p:sp>
        <p:nvSpPr>
          <p:cNvPr id="34" name="33 CuadroTexto"/>
          <p:cNvSpPr txBox="1"/>
          <p:nvPr/>
        </p:nvSpPr>
        <p:spPr>
          <a:xfrm>
            <a:off x="1187624" y="4581128"/>
            <a:ext cx="6624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Нажмите                два раза, чтобы вернуться в меню. </a:t>
            </a:r>
            <a:endParaRPr lang="ru-RU" sz="1500" dirty="0" smtClean="0"/>
          </a:p>
        </p:txBody>
      </p:sp>
      <p:sp>
        <p:nvSpPr>
          <p:cNvPr id="35" name="34 CuadroTexto"/>
          <p:cNvSpPr txBox="1"/>
          <p:nvPr/>
        </p:nvSpPr>
        <p:spPr>
          <a:xfrm>
            <a:off x="1187624" y="4941168"/>
            <a:ext cx="6624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Перейдите к "УСТАНОВКА" с помощью кнопки                 и выберите этот пункт с помощью </a:t>
            </a:r>
            <a:endParaRPr lang="ru-RU" sz="1500" dirty="0" smtClean="0"/>
          </a:p>
        </p:txBody>
      </p:sp>
      <p:sp>
        <p:nvSpPr>
          <p:cNvPr id="36" name="35 CuadroTexto"/>
          <p:cNvSpPr txBox="1"/>
          <p:nvPr/>
        </p:nvSpPr>
        <p:spPr>
          <a:xfrm>
            <a:off x="1187624" y="5337684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 smtClean="0"/>
          </a:p>
          <a:p>
            <a:r>
              <a:rPr lang="ru-RU" sz="1400" dirty="0" smtClean="0"/>
              <a:t>Теперь </a:t>
            </a:r>
            <a:r>
              <a:rPr lang="ru-RU" sz="1400" dirty="0"/>
              <a:t>выберите опцию "ЗАДАТЬ ДАТЧИКИ" с помощью </a:t>
            </a:r>
            <a:endParaRPr lang="ru-RU" sz="1500" dirty="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186" y="3472100"/>
            <a:ext cx="610812" cy="293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6754" y="3448745"/>
            <a:ext cx="610812" cy="301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454" y="4595285"/>
            <a:ext cx="558924" cy="27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941168"/>
            <a:ext cx="610812" cy="293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767" y="5538434"/>
            <a:ext cx="610812" cy="301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140968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504489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890740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603155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963195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554124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908165"/>
            <a:ext cx="610812" cy="301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39 CuadroTexto"/>
          <p:cNvSpPr txBox="1"/>
          <p:nvPr/>
        </p:nvSpPr>
        <p:spPr>
          <a:xfrm>
            <a:off x="5652120" y="1406950"/>
            <a:ext cx="3168352" cy="4154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>
                <a:solidFill>
                  <a:schemeClr val="bg1">
                    <a:lumMod val="50000"/>
                  </a:schemeClr>
                </a:solidFill>
              </a:rPr>
              <a:t>Замер атмосферного давления на разной высоте над уровнем моря</a:t>
            </a:r>
          </a:p>
        </p:txBody>
      </p:sp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972" y="3890740"/>
            <a:ext cx="610812" cy="293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767" y="4176490"/>
            <a:ext cx="610812" cy="301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576" y="5186964"/>
            <a:ext cx="610812" cy="301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2 Subtítulo"/>
          <p:cNvSpPr txBox="1">
            <a:spLocks/>
          </p:cNvSpPr>
          <p:nvPr/>
        </p:nvSpPr>
        <p:spPr>
          <a:xfrm>
            <a:off x="5508104" y="1071322"/>
            <a:ext cx="3635896" cy="413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b="1" dirty="0">
                <a:solidFill>
                  <a:schemeClr val="bg1"/>
                </a:solidFill>
              </a:rPr>
              <a:t>Как меняется атмосферное давление?</a:t>
            </a:r>
            <a:endParaRPr lang="ru-RU" sz="16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32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46 CuadroTexto"/>
          <p:cNvSpPr txBox="1"/>
          <p:nvPr/>
        </p:nvSpPr>
        <p:spPr>
          <a:xfrm>
            <a:off x="1187624" y="3501597"/>
            <a:ext cx="5968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Нажмите кнопку                           и выберите "КОЛИЧЕСТВО ЗАМЕРОВ" с помощью                            . Кнопкой                  выберите “1000”. </a:t>
            </a:r>
            <a:endParaRPr lang="ru-RU" sz="1500" dirty="0" smtClean="0"/>
          </a:p>
        </p:txBody>
      </p:sp>
      <p:sp>
        <p:nvSpPr>
          <p:cNvPr id="48" name="47 CuadroTexto"/>
          <p:cNvSpPr txBox="1"/>
          <p:nvPr/>
        </p:nvSpPr>
        <p:spPr>
          <a:xfrm>
            <a:off x="1187624" y="4057327"/>
            <a:ext cx="6624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Чтобы вернуться к измерениям, нажмите                два раза. </a:t>
            </a:r>
            <a:endParaRPr lang="ru-RU" sz="1500" dirty="0" smtClean="0"/>
          </a:p>
        </p:txBody>
      </p:sp>
      <p:sp>
        <p:nvSpPr>
          <p:cNvPr id="49" name="48 CuadroTexto"/>
          <p:cNvSpPr txBox="1"/>
          <p:nvPr/>
        </p:nvSpPr>
        <p:spPr>
          <a:xfrm>
            <a:off x="1187624" y="4512030"/>
            <a:ext cx="6624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Затем нажмите                        , чтобы начать измерения. </a:t>
            </a:r>
            <a:endParaRPr lang="ru-RU" sz="1500" dirty="0" smtClean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037" y="4531194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529599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49619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17 CuadroTexto"/>
          <p:cNvSpPr txBox="1"/>
          <p:nvPr/>
        </p:nvSpPr>
        <p:spPr>
          <a:xfrm>
            <a:off x="5652120" y="1406950"/>
            <a:ext cx="3168352" cy="4154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>
                <a:solidFill>
                  <a:schemeClr val="bg1">
                    <a:lumMod val="50000"/>
                  </a:schemeClr>
                </a:solidFill>
              </a:rPr>
              <a:t>Замер атмосферного давления на разной высоте над уровнем моря</a:t>
            </a:r>
          </a:p>
        </p:txBody>
      </p:sp>
      <p:sp>
        <p:nvSpPr>
          <p:cNvPr id="21" name="20 CuadroTexto"/>
          <p:cNvSpPr txBox="1"/>
          <p:nvPr/>
        </p:nvSpPr>
        <p:spPr>
          <a:xfrm>
            <a:off x="1187624" y="2348880"/>
            <a:ext cx="6624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Выберите только барометр (датчик воздушного давления) и GPS, затем нажмите </a:t>
            </a:r>
            <a:endParaRPr lang="ru-RU" sz="1500" dirty="0" smtClean="0"/>
          </a:p>
        </p:txBody>
      </p:sp>
      <p:sp>
        <p:nvSpPr>
          <p:cNvPr id="22" name="21 CuadroTexto"/>
          <p:cNvSpPr txBox="1"/>
          <p:nvPr/>
        </p:nvSpPr>
        <p:spPr>
          <a:xfrm>
            <a:off x="1187624" y="2744452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После этого вы вернетесь к установке. Нажмите                  один раз и выберите “ЧАСТОТА ВЫБОРКИ” с помощью кнопки                   , затем выберите “1/мин” кнопкой                 и нажмите </a:t>
            </a:r>
            <a:endParaRPr lang="ru-RU" sz="1500" dirty="0" smtClean="0"/>
          </a:p>
        </p:txBody>
      </p:sp>
      <p:pic>
        <p:nvPicPr>
          <p:cNvPr id="23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359893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748159"/>
            <a:ext cx="285750" cy="28575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189" y="2951189"/>
            <a:ext cx="610812" cy="301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28 CuadroTexto"/>
          <p:cNvSpPr txBox="1"/>
          <p:nvPr/>
        </p:nvSpPr>
        <p:spPr>
          <a:xfrm>
            <a:off x="1183187" y="5130851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После завершения измерений, остановите Labdisc, нажав                    (увидите указание "Нажмите кнопку ПРОКРУТКА, чтобы ОСТАНОВИТЬ") и нажмите </a:t>
            </a:r>
            <a:endParaRPr lang="ru-RU" sz="1500" dirty="0" smtClean="0"/>
          </a:p>
        </p:txBody>
      </p:sp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380" y="5131842"/>
            <a:ext cx="610812" cy="301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514" y="5494963"/>
            <a:ext cx="610812" cy="293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139687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0910" y="2359893"/>
            <a:ext cx="558924" cy="27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435" y="2708920"/>
            <a:ext cx="610812" cy="293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250" y="3233579"/>
            <a:ext cx="610812" cy="301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330" y="3208418"/>
            <a:ext cx="558924" cy="27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062" y="3465524"/>
            <a:ext cx="610812" cy="293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656" y="3781871"/>
            <a:ext cx="610812" cy="301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180" y="3785111"/>
            <a:ext cx="610812" cy="301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679" y="4086551"/>
            <a:ext cx="558924" cy="27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062" y="4531194"/>
            <a:ext cx="610812" cy="293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2 Subtítulo"/>
          <p:cNvSpPr txBox="1">
            <a:spLocks/>
          </p:cNvSpPr>
          <p:nvPr/>
        </p:nvSpPr>
        <p:spPr>
          <a:xfrm>
            <a:off x="5508104" y="1071322"/>
            <a:ext cx="3635896" cy="413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b="1" dirty="0">
                <a:solidFill>
                  <a:schemeClr val="bg1"/>
                </a:solidFill>
              </a:rPr>
              <a:t>Как меняется атмосферное давление?</a:t>
            </a:r>
            <a:endParaRPr lang="ru-RU" sz="16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  <p:sp>
        <p:nvSpPr>
          <p:cNvPr id="43" name="2 Subtítulo"/>
          <p:cNvSpPr txBox="1">
            <a:spLocks/>
          </p:cNvSpPr>
          <p:nvPr/>
        </p:nvSpPr>
        <p:spPr>
          <a:xfrm>
            <a:off x="5652120" y="1700808"/>
            <a:ext cx="4320480" cy="2918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>
                <a:solidFill>
                  <a:schemeClr val="bg1"/>
                </a:solidFill>
              </a:rPr>
              <a:t>Использование</a:t>
            </a:r>
            <a:r>
              <a:rPr lang="ru-RU" smtClean="0"/>
              <a:t> </a:t>
            </a:r>
            <a:r>
              <a:rPr lang="ru-RU" sz="2400" b="1" baseline="30000" smtClean="0">
                <a:solidFill>
                  <a:schemeClr val="bg1"/>
                </a:solidFill>
              </a:rPr>
              <a:t>Labdisc</a:t>
            </a:r>
            <a:endParaRPr lang="ru-RU" sz="2400" b="1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6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Subtítulo"/>
          <p:cNvSpPr txBox="1">
            <a:spLocks/>
          </p:cNvSpPr>
          <p:nvPr/>
        </p:nvSpPr>
        <p:spPr>
          <a:xfrm>
            <a:off x="5652120" y="1863408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</a:rPr>
              <a:t>Эксперимент</a:t>
            </a: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1555625" y="2473150"/>
            <a:ext cx="65447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3490A6"/>
                </a:solidFill>
              </a:rPr>
              <a:t>Следующие шаги поясняют, как проводить эксперимент: </a:t>
            </a:r>
          </a:p>
        </p:txBody>
      </p:sp>
      <p:sp>
        <p:nvSpPr>
          <p:cNvPr id="18" name="17 Rectángulo redondeado"/>
          <p:cNvSpPr/>
          <p:nvPr/>
        </p:nvSpPr>
        <p:spPr>
          <a:xfrm>
            <a:off x="1403647" y="2348880"/>
            <a:ext cx="6581751" cy="582371"/>
          </a:xfrm>
          <a:prstGeom prst="roundRect">
            <a:avLst/>
          </a:prstGeom>
          <a:noFill/>
          <a:ln w="19050">
            <a:solidFill>
              <a:srgbClr val="3490A6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rgbClr val="4194A5"/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1187624" y="2996951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Разработайте маршрут, начальная и конечная точки которого значительно отличаются по высоте.</a:t>
            </a:r>
            <a:endParaRPr lang="ru-RU" sz="1500" dirty="0" smtClean="0"/>
          </a:p>
        </p:txBody>
      </p:sp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025859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26 CuadroTexto"/>
          <p:cNvSpPr txBox="1"/>
          <p:nvPr/>
        </p:nvSpPr>
        <p:spPr>
          <a:xfrm>
            <a:off x="5652120" y="1406950"/>
            <a:ext cx="3168352" cy="4154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>
                <a:solidFill>
                  <a:schemeClr val="bg1">
                    <a:lumMod val="50000"/>
                  </a:schemeClr>
                </a:solidFill>
              </a:rPr>
              <a:t>Замер атмосферного давления на разной высоте над уровнем моря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931" y="3501008"/>
            <a:ext cx="2232149" cy="3142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2 Subtítulo"/>
          <p:cNvSpPr txBox="1">
            <a:spLocks/>
          </p:cNvSpPr>
          <p:nvPr/>
        </p:nvSpPr>
        <p:spPr>
          <a:xfrm>
            <a:off x="5508104" y="1071322"/>
            <a:ext cx="3635896" cy="413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b="1" dirty="0">
                <a:solidFill>
                  <a:schemeClr val="bg1"/>
                </a:solidFill>
              </a:rPr>
              <a:t>Как меняется атмосферное давление?</a:t>
            </a:r>
            <a:endParaRPr lang="ru-RU" sz="16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66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Subtítulo"/>
          <p:cNvSpPr txBox="1">
            <a:spLocks/>
          </p:cNvSpPr>
          <p:nvPr/>
        </p:nvSpPr>
        <p:spPr>
          <a:xfrm>
            <a:off x="5652120" y="1863408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</a:rPr>
              <a:t>Эксперимент</a:t>
            </a: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5652120" y="1406950"/>
            <a:ext cx="3168352" cy="4154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>
                <a:solidFill>
                  <a:schemeClr val="bg1">
                    <a:lumMod val="50000"/>
                  </a:schemeClr>
                </a:solidFill>
              </a:rPr>
              <a:t>Замер атмосферного давления на разной высоте над уровнем моря</a:t>
            </a:r>
          </a:p>
        </p:txBody>
      </p:sp>
      <p:sp>
        <p:nvSpPr>
          <p:cNvPr id="29" name="28 CuadroTexto"/>
          <p:cNvSpPr txBox="1"/>
          <p:nvPr/>
        </p:nvSpPr>
        <p:spPr>
          <a:xfrm>
            <a:off x="1187624" y="2348880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Во время похода, через определенные промежутки времени замеряйте воздушное давление, особенно в точках, отличающихся по высоте.</a:t>
            </a:r>
            <a:endParaRPr lang="ru-RU" sz="1500" dirty="0" smtClean="0"/>
          </a:p>
        </p:txBody>
      </p:sp>
      <p:sp>
        <p:nvSpPr>
          <p:cNvPr id="30" name="29 CuadroTexto"/>
          <p:cNvSpPr txBox="1"/>
          <p:nvPr/>
        </p:nvSpPr>
        <p:spPr>
          <a:xfrm>
            <a:off x="1187624" y="2924944"/>
            <a:ext cx="6624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После завершения измерений выключите Labdisc.</a:t>
            </a:r>
          </a:p>
        </p:txBody>
      </p:sp>
      <p:pic>
        <p:nvPicPr>
          <p:cNvPr id="32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371131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940539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2 Subtítulo"/>
          <p:cNvSpPr txBox="1">
            <a:spLocks/>
          </p:cNvSpPr>
          <p:nvPr/>
        </p:nvSpPr>
        <p:spPr>
          <a:xfrm>
            <a:off x="5508104" y="1071322"/>
            <a:ext cx="3635896" cy="413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b="1" dirty="0">
                <a:solidFill>
                  <a:schemeClr val="bg1"/>
                </a:solidFill>
              </a:rPr>
              <a:t>Как меняется атмосферное давление?</a:t>
            </a:r>
            <a:endParaRPr lang="ru-RU" sz="16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85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 Subtítulo"/>
          <p:cNvSpPr txBox="1">
            <a:spLocks/>
          </p:cNvSpPr>
          <p:nvPr/>
        </p:nvSpPr>
        <p:spPr>
          <a:xfrm>
            <a:off x="5652120" y="1844824"/>
            <a:ext cx="3570645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</a:rPr>
              <a:t>Результаты и анализ</a:t>
            </a: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1555625" y="2401142"/>
            <a:ext cx="65447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F7B047"/>
                </a:solidFill>
              </a:rPr>
              <a:t>Следующие шаги поясняют, как анализировать результаты эксперимента: </a:t>
            </a:r>
          </a:p>
        </p:txBody>
      </p:sp>
      <p:sp>
        <p:nvSpPr>
          <p:cNvPr id="22" name="21 Rectángulo redondeado"/>
          <p:cNvSpPr/>
          <p:nvPr/>
        </p:nvSpPr>
        <p:spPr>
          <a:xfrm>
            <a:off x="1403647" y="2276872"/>
            <a:ext cx="6581751" cy="582371"/>
          </a:xfrm>
          <a:prstGeom prst="roundRect">
            <a:avLst/>
          </a:prstGeom>
          <a:noFill/>
          <a:ln w="19050">
            <a:solidFill>
              <a:srgbClr val="F7B047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rgbClr val="4194A5"/>
              </a:solidFill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1187624" y="2996952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Подключите Labdisc к компьютеру с помощью соединительного кабеля USB или беспроводного канала связи Bluetooth.</a:t>
            </a:r>
            <a:endParaRPr lang="ru-RU" sz="1500" dirty="0" smtClean="0"/>
          </a:p>
        </p:txBody>
      </p:sp>
      <p:sp>
        <p:nvSpPr>
          <p:cNvPr id="30" name="29 CuadroTexto"/>
          <p:cNvSpPr txBox="1"/>
          <p:nvPr/>
        </p:nvSpPr>
        <p:spPr>
          <a:xfrm>
            <a:off x="1187624" y="3520172"/>
            <a:ext cx="6624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В верхнем меню нажмите кнопку                    . </a:t>
            </a:r>
            <a:endParaRPr lang="ru-RU" sz="1500" dirty="0" smtClean="0"/>
          </a:p>
        </p:txBody>
      </p:sp>
      <p:sp>
        <p:nvSpPr>
          <p:cNvPr id="31" name="30 CuadroTexto"/>
          <p:cNvSpPr txBox="1"/>
          <p:nvPr/>
        </p:nvSpPr>
        <p:spPr>
          <a:xfrm>
            <a:off x="1187624" y="4034911"/>
            <a:ext cx="6624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Выберите в списке последний эксперимент.</a:t>
            </a:r>
            <a:endParaRPr lang="ru-RU" sz="1500" dirty="0"/>
          </a:p>
        </p:txBody>
      </p:sp>
      <p:sp>
        <p:nvSpPr>
          <p:cNvPr id="32" name="31 CuadroTexto"/>
          <p:cNvSpPr txBox="1"/>
          <p:nvPr/>
        </p:nvSpPr>
        <p:spPr>
          <a:xfrm>
            <a:off x="1187624" y="4509120"/>
            <a:ext cx="6624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Посмотрите на график на экране.</a:t>
            </a:r>
            <a:endParaRPr lang="ru-RU" sz="1500" dirty="0" smtClean="0"/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017047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531486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45925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520134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941436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517232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46 CuadroTexto"/>
          <p:cNvSpPr txBox="1"/>
          <p:nvPr/>
        </p:nvSpPr>
        <p:spPr>
          <a:xfrm>
            <a:off x="1187624" y="4932653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Нажмите кнопку              и нанесите на график примечания с указанием данных наблюдений и момента их регистрации.</a:t>
            </a:r>
            <a:endParaRPr lang="ru-RU" sz="1500" dirty="0" smtClean="0"/>
          </a:p>
        </p:txBody>
      </p:sp>
      <p:sp>
        <p:nvSpPr>
          <p:cNvPr id="48" name="47 CuadroTexto"/>
          <p:cNvSpPr txBox="1"/>
          <p:nvPr/>
        </p:nvSpPr>
        <p:spPr>
          <a:xfrm>
            <a:off x="1187624" y="5517232"/>
            <a:ext cx="66247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Кликнув правой кнопкой мыши на оси Y, задайте минимальное и максимальное значения из ваших замеров. Округлите минимальное значение в меньшую сторону, а максимальное - в большую, и введите эти цифры в поля "минимум" и </a:t>
            </a:r>
            <a:r>
              <a:rPr lang="ru-RU" sz="1400" dirty="0" smtClean="0"/>
              <a:t>"максимум</a:t>
            </a:r>
            <a:r>
              <a:rPr lang="ru-RU" sz="1400" dirty="0"/>
              <a:t>". </a:t>
            </a:r>
            <a:endParaRPr lang="ru-RU" sz="1500" dirty="0" smtClean="0"/>
          </a:p>
        </p:txBody>
      </p:sp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258" y="3511039"/>
            <a:ext cx="502556" cy="367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823574"/>
            <a:ext cx="432470" cy="370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23 CuadroTexto"/>
          <p:cNvSpPr txBox="1"/>
          <p:nvPr/>
        </p:nvSpPr>
        <p:spPr>
          <a:xfrm>
            <a:off x="5652120" y="1406950"/>
            <a:ext cx="3168352" cy="4154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>
                <a:solidFill>
                  <a:schemeClr val="bg1">
                    <a:lumMod val="50000"/>
                  </a:schemeClr>
                </a:solidFill>
              </a:rPr>
              <a:t>Замер атмосферного давления на разной высоте над уровнем моря</a:t>
            </a:r>
          </a:p>
        </p:txBody>
      </p:sp>
      <p:sp>
        <p:nvSpPr>
          <p:cNvPr id="25" name="2 Subtítulo"/>
          <p:cNvSpPr txBox="1">
            <a:spLocks/>
          </p:cNvSpPr>
          <p:nvPr/>
        </p:nvSpPr>
        <p:spPr>
          <a:xfrm>
            <a:off x="5508104" y="1071322"/>
            <a:ext cx="3635896" cy="413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b="1" dirty="0">
                <a:solidFill>
                  <a:schemeClr val="bg1"/>
                </a:solidFill>
              </a:rPr>
              <a:t>Как меняется атмосферное давление?</a:t>
            </a:r>
            <a:endParaRPr lang="ru-RU" sz="16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20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 Subtítulo"/>
          <p:cNvSpPr txBox="1">
            <a:spLocks/>
          </p:cNvSpPr>
          <p:nvPr/>
        </p:nvSpPr>
        <p:spPr>
          <a:xfrm>
            <a:off x="5652120" y="1844824"/>
            <a:ext cx="3570645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</a:rPr>
              <a:t>Результаты и анализ</a:t>
            </a: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1187623" y="2258288"/>
            <a:ext cx="673274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Чтобы посмотреть карту, убедитесь, что компьютер подключен к интернету. Затем нажмите </a:t>
            </a:r>
            <a:r>
              <a:rPr lang="ru-RU" sz="1400" dirty="0" smtClean="0"/>
              <a:t>кнопку		 </a:t>
            </a:r>
            <a:r>
              <a:rPr lang="ru-RU" sz="1400" dirty="0"/>
              <a:t>в правом верхнем углу экрана GlobiLab. После </a:t>
            </a:r>
            <a:r>
              <a:rPr lang="ru-RU" sz="1400" dirty="0" smtClean="0"/>
              <a:t>этого нажмите кнопку            . </a:t>
            </a:r>
            <a:endParaRPr lang="ru-RU" sz="1500" dirty="0" smtClean="0"/>
          </a:p>
        </p:txBody>
      </p:sp>
      <p:sp>
        <p:nvSpPr>
          <p:cNvPr id="30" name="29 CuadroTexto"/>
          <p:cNvSpPr txBox="1"/>
          <p:nvPr/>
        </p:nvSpPr>
        <p:spPr>
          <a:xfrm>
            <a:off x="1187624" y="3069540"/>
            <a:ext cx="74168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В правом верхнем углу карты увидите слова "карта" и "спутник". </a:t>
            </a:r>
          </a:p>
          <a:p>
            <a:r>
              <a:rPr lang="ru-RU" sz="1400" dirty="0"/>
              <a:t>Если выбрать "карта", будут видны только названия улиц. </a:t>
            </a:r>
          </a:p>
          <a:p>
            <a:r>
              <a:rPr lang="ru-RU" sz="1400" dirty="0"/>
              <a:t>Если выбрать "спутник", будет виден только спутниковый снимок. </a:t>
            </a:r>
          </a:p>
          <a:p>
            <a:r>
              <a:rPr lang="ru-RU" sz="1400" dirty="0"/>
              <a:t>Если нажать "спутник/метка", спутниковый снимок будет отображаться с названиями улиц. </a:t>
            </a:r>
            <a:endParaRPr lang="ru-RU" sz="1500" dirty="0" smtClean="0"/>
          </a:p>
        </p:txBody>
      </p:sp>
      <p:sp>
        <p:nvSpPr>
          <p:cNvPr id="31" name="30 CuadroTexto"/>
          <p:cNvSpPr txBox="1"/>
          <p:nvPr/>
        </p:nvSpPr>
        <p:spPr>
          <a:xfrm>
            <a:off x="1187624" y="4088335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Если нужно посмотреть точное значение в каждой точке, наведите курсор мыши на нужную точку карты, и появится метка со значениями.</a:t>
            </a:r>
            <a:endParaRPr lang="ru-RU" sz="1500" dirty="0"/>
          </a:p>
        </p:txBody>
      </p:sp>
      <p:sp>
        <p:nvSpPr>
          <p:cNvPr id="32" name="31 CuadroTexto"/>
          <p:cNvSpPr txBox="1"/>
          <p:nvPr/>
        </p:nvSpPr>
        <p:spPr>
          <a:xfrm>
            <a:off x="1187624" y="4653136"/>
            <a:ext cx="6624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В левом верхнем углу карты отображаются кнопки масштабирования и координаты.</a:t>
            </a:r>
            <a:endParaRPr lang="ru-RU" sz="1500" dirty="0" smtClean="0"/>
          </a:p>
        </p:txBody>
      </p:sp>
      <p:sp>
        <p:nvSpPr>
          <p:cNvPr id="24" name="23 CuadroTexto"/>
          <p:cNvSpPr txBox="1"/>
          <p:nvPr/>
        </p:nvSpPr>
        <p:spPr>
          <a:xfrm>
            <a:off x="5652120" y="1406950"/>
            <a:ext cx="3168352" cy="4154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>
                <a:solidFill>
                  <a:schemeClr val="bg1">
                    <a:lumMod val="50000"/>
                  </a:schemeClr>
                </a:solidFill>
              </a:rPr>
              <a:t>Замер атмосферного давления на разной высоте над уровнем моря</a:t>
            </a: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76475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069332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99349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654960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6" t="3434" r="3205" b="3532"/>
          <a:stretch/>
        </p:blipFill>
        <p:spPr bwMode="auto">
          <a:xfrm>
            <a:off x="3308055" y="2468082"/>
            <a:ext cx="465442" cy="340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6" t="3328" r="3245" b="3298"/>
          <a:stretch/>
        </p:blipFill>
        <p:spPr bwMode="auto">
          <a:xfrm>
            <a:off x="2921972" y="2695655"/>
            <a:ext cx="386083" cy="373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2 Subtítulo"/>
          <p:cNvSpPr txBox="1">
            <a:spLocks/>
          </p:cNvSpPr>
          <p:nvPr/>
        </p:nvSpPr>
        <p:spPr>
          <a:xfrm>
            <a:off x="5508104" y="1071322"/>
            <a:ext cx="3635896" cy="413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b="1" dirty="0">
                <a:solidFill>
                  <a:schemeClr val="bg1"/>
                </a:solidFill>
              </a:rPr>
              <a:t>Как меняется атмосферное давление?</a:t>
            </a:r>
            <a:endParaRPr lang="ru-RU" sz="16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72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 Subtítulo"/>
          <p:cNvSpPr txBox="1">
            <a:spLocks/>
          </p:cNvSpPr>
          <p:nvPr/>
        </p:nvSpPr>
        <p:spPr>
          <a:xfrm>
            <a:off x="5652120" y="1844824"/>
            <a:ext cx="3570645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</a:rPr>
              <a:t>Результаты и анализ</a:t>
            </a: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1187623" y="2258288"/>
            <a:ext cx="67327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В правой части карты показана шкала цветового кода. Нажмите правой кнопкой мыши на шкале, а затем, с помощью "Задать диапазон", внесите минимальное и максимальное значения воздушного давления на карте. </a:t>
            </a:r>
            <a:endParaRPr lang="ru-RU" sz="1500" dirty="0" smtClean="0"/>
          </a:p>
        </p:txBody>
      </p:sp>
      <p:sp>
        <p:nvSpPr>
          <p:cNvPr id="30" name="29 CuadroTexto"/>
          <p:cNvSpPr txBox="1"/>
          <p:nvPr/>
        </p:nvSpPr>
        <p:spPr>
          <a:xfrm>
            <a:off x="1187624" y="3069540"/>
            <a:ext cx="6624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Чтобы сместить карту, нажмите на нее и передвиньте курсор мыши.</a:t>
            </a:r>
            <a:endParaRPr lang="ru-RU" sz="1500" dirty="0" smtClean="0"/>
          </a:p>
        </p:txBody>
      </p:sp>
      <p:sp>
        <p:nvSpPr>
          <p:cNvPr id="24" name="23 CuadroTexto"/>
          <p:cNvSpPr txBox="1"/>
          <p:nvPr/>
        </p:nvSpPr>
        <p:spPr>
          <a:xfrm>
            <a:off x="5652120" y="1406950"/>
            <a:ext cx="3168352" cy="4154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>
                <a:solidFill>
                  <a:schemeClr val="bg1">
                    <a:lumMod val="50000"/>
                  </a:schemeClr>
                </a:solidFill>
              </a:rPr>
              <a:t>Замер атмосферного давления на разной высоте над уровнем моря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229" y="2276475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069540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2 Subtítulo"/>
          <p:cNvSpPr txBox="1">
            <a:spLocks/>
          </p:cNvSpPr>
          <p:nvPr/>
        </p:nvSpPr>
        <p:spPr>
          <a:xfrm>
            <a:off x="5508104" y="1071322"/>
            <a:ext cx="3635896" cy="413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b="1" dirty="0">
                <a:solidFill>
                  <a:schemeClr val="bg1"/>
                </a:solidFill>
              </a:rPr>
              <a:t>Как меняется атмосферное давление?</a:t>
            </a:r>
            <a:endParaRPr lang="ru-RU" sz="16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79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 Subtítulo"/>
          <p:cNvSpPr txBox="1">
            <a:spLocks/>
          </p:cNvSpPr>
          <p:nvPr/>
        </p:nvSpPr>
        <p:spPr>
          <a:xfrm>
            <a:off x="5652120" y="1844824"/>
            <a:ext cx="3570645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</a:rPr>
              <a:t>Результаты и анализ</a:t>
            </a: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grpSp>
        <p:nvGrpSpPr>
          <p:cNvPr id="2" name="1 Grupo"/>
          <p:cNvGrpSpPr/>
          <p:nvPr/>
        </p:nvGrpSpPr>
        <p:grpSpPr>
          <a:xfrm>
            <a:off x="1132910" y="2254524"/>
            <a:ext cx="6852488" cy="598412"/>
            <a:chOff x="1132910" y="2254524"/>
            <a:chExt cx="6852488" cy="598412"/>
          </a:xfrm>
        </p:grpSpPr>
        <p:pic>
          <p:nvPicPr>
            <p:cNvPr id="6" name="5 Imag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9928" y="2381949"/>
              <a:ext cx="6655470" cy="470987"/>
            </a:xfrm>
            <a:prstGeom prst="rect">
              <a:avLst/>
            </a:prstGeom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2910" y="2254524"/>
              <a:ext cx="394036" cy="408630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3" name="12 Grupo"/>
          <p:cNvGrpSpPr/>
          <p:nvPr/>
        </p:nvGrpSpPr>
        <p:grpSpPr>
          <a:xfrm>
            <a:off x="1132910" y="2996952"/>
            <a:ext cx="6852488" cy="728867"/>
            <a:chOff x="1132910" y="2254524"/>
            <a:chExt cx="6852488" cy="728867"/>
          </a:xfrm>
        </p:grpSpPr>
        <p:pic>
          <p:nvPicPr>
            <p:cNvPr id="14" name="13 Imag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9928" y="2381949"/>
              <a:ext cx="6655470" cy="601442"/>
            </a:xfrm>
            <a:prstGeom prst="rect">
              <a:avLst/>
            </a:prstGeom>
          </p:spPr>
        </p:pic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2910" y="2254524"/>
              <a:ext cx="394036" cy="408630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6" name="15 Grupo"/>
          <p:cNvGrpSpPr/>
          <p:nvPr/>
        </p:nvGrpSpPr>
        <p:grpSpPr>
          <a:xfrm>
            <a:off x="1132910" y="3805631"/>
            <a:ext cx="6852488" cy="775497"/>
            <a:chOff x="1132910" y="2254524"/>
            <a:chExt cx="6852488" cy="775497"/>
          </a:xfrm>
        </p:grpSpPr>
        <p:pic>
          <p:nvPicPr>
            <p:cNvPr id="17" name="16 Imag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9928" y="2381949"/>
              <a:ext cx="6655470" cy="648072"/>
            </a:xfrm>
            <a:prstGeom prst="rect">
              <a:avLst/>
            </a:prstGeom>
          </p:spPr>
        </p:pic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2910" y="2254524"/>
              <a:ext cx="394036" cy="408630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3" name="22 CuadroTexto"/>
          <p:cNvSpPr txBox="1"/>
          <p:nvPr/>
        </p:nvSpPr>
        <p:spPr>
          <a:xfrm>
            <a:off x="1555626" y="3163488"/>
            <a:ext cx="6306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/>
              <a:t>В какой точке вы зафиксировали наибольшее значение атмосферного давления?  </a:t>
            </a:r>
            <a:endParaRPr lang="ru-RU" sz="1400" b="1" dirty="0" smtClean="0"/>
          </a:p>
          <a:p>
            <a:r>
              <a:rPr lang="ru-RU" sz="1400" b="1" dirty="0" smtClean="0"/>
              <a:t>Где было зафиксировано наименьшее значение давления? </a:t>
            </a:r>
            <a:endParaRPr lang="ru-RU" sz="1400" b="1" dirty="0"/>
          </a:p>
        </p:txBody>
      </p:sp>
      <p:sp>
        <p:nvSpPr>
          <p:cNvPr id="24" name="23 CuadroTexto"/>
          <p:cNvSpPr txBox="1"/>
          <p:nvPr/>
        </p:nvSpPr>
        <p:spPr>
          <a:xfrm>
            <a:off x="1555626" y="2473151"/>
            <a:ext cx="59687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Как эти результаты соотносятся с вашей начальной гипотезой?</a:t>
            </a:r>
          </a:p>
        </p:txBody>
      </p:sp>
      <p:sp>
        <p:nvSpPr>
          <p:cNvPr id="25" name="24 CuadroTexto"/>
          <p:cNvSpPr txBox="1"/>
          <p:nvPr/>
        </p:nvSpPr>
        <p:spPr>
          <a:xfrm>
            <a:off x="1555626" y="4021655"/>
            <a:ext cx="6181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/>
              <a:t>Какова разница между максимальным и минимальным значениями? </a:t>
            </a:r>
            <a:endParaRPr lang="ru-RU" sz="1400" b="1" dirty="0" smtClean="0"/>
          </a:p>
          <a:p>
            <a:r>
              <a:rPr lang="ru-RU" sz="1400" b="1" dirty="0" smtClean="0"/>
              <a:t>Можно ли ее считать статистически достоверной? </a:t>
            </a:r>
            <a:endParaRPr lang="ru-RU" sz="1400" b="1" dirty="0"/>
          </a:p>
        </p:txBody>
      </p:sp>
      <p:sp>
        <p:nvSpPr>
          <p:cNvPr id="20" name="19 CuadroTexto"/>
          <p:cNvSpPr txBox="1"/>
          <p:nvPr/>
        </p:nvSpPr>
        <p:spPr>
          <a:xfrm>
            <a:off x="5652120" y="1406950"/>
            <a:ext cx="3168352" cy="4154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>
                <a:solidFill>
                  <a:schemeClr val="bg1">
                    <a:lumMod val="50000"/>
                  </a:schemeClr>
                </a:solidFill>
              </a:rPr>
              <a:t>Замер атмосферного давления на разной высоте над уровнем моря</a:t>
            </a:r>
          </a:p>
        </p:txBody>
      </p:sp>
      <p:sp>
        <p:nvSpPr>
          <p:cNvPr id="21" name="2 Subtítulo"/>
          <p:cNvSpPr txBox="1">
            <a:spLocks/>
          </p:cNvSpPr>
          <p:nvPr/>
        </p:nvSpPr>
        <p:spPr>
          <a:xfrm>
            <a:off x="5508104" y="1071322"/>
            <a:ext cx="3635896" cy="413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b="1" dirty="0">
                <a:solidFill>
                  <a:schemeClr val="bg1"/>
                </a:solidFill>
              </a:rPr>
              <a:t>Как меняется атмосферное давление?</a:t>
            </a:r>
            <a:endParaRPr lang="ru-RU" sz="16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5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1403648" y="2636912"/>
            <a:ext cx="6004715" cy="1296144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4 Rectángulo redondeado"/>
          <p:cNvSpPr/>
          <p:nvPr/>
        </p:nvSpPr>
        <p:spPr>
          <a:xfrm>
            <a:off x="1403648" y="2636912"/>
            <a:ext cx="6004715" cy="122413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2 Subtítulo"/>
          <p:cNvSpPr txBox="1">
            <a:spLocks/>
          </p:cNvSpPr>
          <p:nvPr/>
        </p:nvSpPr>
        <p:spPr>
          <a:xfrm>
            <a:off x="5508104" y="1071322"/>
            <a:ext cx="3635896" cy="413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b="1" dirty="0">
                <a:solidFill>
                  <a:schemeClr val="bg1"/>
                </a:solidFill>
              </a:rPr>
              <a:t>Как меняется атмосферное давление?</a:t>
            </a:r>
            <a:endParaRPr lang="ru-RU" sz="16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  <p:sp>
        <p:nvSpPr>
          <p:cNvPr id="4" name="2 Subtítulo"/>
          <p:cNvSpPr txBox="1">
            <a:spLocks/>
          </p:cNvSpPr>
          <p:nvPr/>
        </p:nvSpPr>
        <p:spPr>
          <a:xfrm>
            <a:off x="5652120" y="1863408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  <a:latin typeface="+mj-lt"/>
              </a:rPr>
              <a:t>Цель</a:t>
            </a: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614812" y="2780928"/>
            <a:ext cx="58655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Целью данной работы является исследование изменения атмосферного давления с увеличением высоты и выдвижение гипотезы. Гипотеза будет проверена с помощью датчиков воздушного давления и GPS Labdisc. </a:t>
            </a:r>
            <a:endParaRPr lang="ru-RU" sz="1600" baseline="30000" dirty="0">
              <a:solidFill>
                <a:schemeClr val="bg1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652120" y="1406950"/>
            <a:ext cx="3168352" cy="4154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>
                <a:solidFill>
                  <a:schemeClr val="bg1">
                    <a:lumMod val="50000"/>
                  </a:schemeClr>
                </a:solidFill>
              </a:rPr>
              <a:t>Замер атмосферного давления на разной высоте над уровнем моря</a:t>
            </a:r>
          </a:p>
        </p:txBody>
      </p:sp>
    </p:spTree>
    <p:extLst>
      <p:ext uri="{BB962C8B-B14F-4D97-AF65-F5344CB8AC3E}">
        <p14:creationId xmlns:p14="http://schemas.microsoft.com/office/powerpoint/2010/main" val="89010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 Subtítulo"/>
          <p:cNvSpPr txBox="1">
            <a:spLocks/>
          </p:cNvSpPr>
          <p:nvPr/>
        </p:nvSpPr>
        <p:spPr>
          <a:xfrm>
            <a:off x="5652120" y="1844824"/>
            <a:ext cx="3570645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</a:rPr>
              <a:t>Результаты и анализ</a:t>
            </a: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1555625" y="2401143"/>
            <a:ext cx="65447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F7B047"/>
                </a:solidFill>
              </a:rPr>
              <a:t>График ниже должен быть аналогичен графику, полученному учащимися. </a:t>
            </a:r>
          </a:p>
        </p:txBody>
      </p:sp>
      <p:sp>
        <p:nvSpPr>
          <p:cNvPr id="27" name="26 Rectángulo redondeado"/>
          <p:cNvSpPr/>
          <p:nvPr/>
        </p:nvSpPr>
        <p:spPr>
          <a:xfrm>
            <a:off x="1403647" y="2348881"/>
            <a:ext cx="6581751" cy="432047"/>
          </a:xfrm>
          <a:prstGeom prst="roundRect">
            <a:avLst/>
          </a:prstGeom>
          <a:noFill/>
          <a:ln w="19050">
            <a:solidFill>
              <a:srgbClr val="F7B047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rgbClr val="4194A5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5652120" y="1406950"/>
            <a:ext cx="3168352" cy="4154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>
                <a:solidFill>
                  <a:schemeClr val="bg1">
                    <a:lumMod val="50000"/>
                  </a:schemeClr>
                </a:solidFill>
              </a:rPr>
              <a:t>Замер атмосферного давления на разной высоте над уровнем моря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625" y="2924944"/>
            <a:ext cx="5704313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2 Subtítulo"/>
          <p:cNvSpPr txBox="1">
            <a:spLocks/>
          </p:cNvSpPr>
          <p:nvPr/>
        </p:nvSpPr>
        <p:spPr>
          <a:xfrm>
            <a:off x="5508104" y="1071322"/>
            <a:ext cx="3635896" cy="413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b="1" dirty="0">
                <a:solidFill>
                  <a:schemeClr val="bg1"/>
                </a:solidFill>
              </a:rPr>
              <a:t>Как меняется атмосферное давление?</a:t>
            </a:r>
            <a:endParaRPr lang="ru-RU" sz="16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76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 Subtítulo"/>
          <p:cNvSpPr txBox="1">
            <a:spLocks/>
          </p:cNvSpPr>
          <p:nvPr/>
        </p:nvSpPr>
        <p:spPr>
          <a:xfrm>
            <a:off x="5652120" y="1844824"/>
            <a:ext cx="3570645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</a:rPr>
              <a:t>Результаты и анализ</a:t>
            </a: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5652120" y="1406950"/>
            <a:ext cx="3168352" cy="4154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>
                <a:solidFill>
                  <a:schemeClr val="bg1">
                    <a:lumMod val="50000"/>
                  </a:schemeClr>
                </a:solidFill>
              </a:rPr>
              <a:t>Замер атмосферного давления на разной высоте над уровнем моря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1187623" y="2258288"/>
            <a:ext cx="673274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Измерения начались на горе, на высоте 1400 метров выше уровня моря. Здесь было зафиксировано минимальное значение давления. Во время спуска в долину высота уменьшалась, и минимальное значение было отмечено на высоте 750 м над уровнем моря. (см. график)</a:t>
            </a:r>
            <a:endParaRPr lang="ru-RU" sz="1500" dirty="0" smtClean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308498"/>
            <a:ext cx="5534107" cy="2856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2 Subtítulo"/>
          <p:cNvSpPr txBox="1">
            <a:spLocks/>
          </p:cNvSpPr>
          <p:nvPr/>
        </p:nvSpPr>
        <p:spPr>
          <a:xfrm>
            <a:off x="5508104" y="1071322"/>
            <a:ext cx="3635896" cy="413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b="1" dirty="0">
                <a:solidFill>
                  <a:schemeClr val="bg1"/>
                </a:solidFill>
              </a:rPr>
              <a:t>Как меняется атмосферное давление?</a:t>
            </a:r>
            <a:endParaRPr lang="ru-RU" sz="16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11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21 Grupo"/>
          <p:cNvGrpSpPr/>
          <p:nvPr/>
        </p:nvGrpSpPr>
        <p:grpSpPr>
          <a:xfrm>
            <a:off x="1240420" y="5059445"/>
            <a:ext cx="6663160" cy="1128981"/>
            <a:chOff x="1321109" y="3224939"/>
            <a:chExt cx="6664289" cy="1316542"/>
          </a:xfrm>
        </p:grpSpPr>
        <p:pic>
          <p:nvPicPr>
            <p:cNvPr id="32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1109" y="3523282"/>
              <a:ext cx="6664289" cy="1018199"/>
            </a:xfrm>
            <a:prstGeom prst="round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1109" y="3224939"/>
              <a:ext cx="6664289" cy="4815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8" name="21 Grupo"/>
          <p:cNvGrpSpPr/>
          <p:nvPr/>
        </p:nvGrpSpPr>
        <p:grpSpPr>
          <a:xfrm>
            <a:off x="1240420" y="3224942"/>
            <a:ext cx="6663160" cy="1607474"/>
            <a:chOff x="1321109" y="3224939"/>
            <a:chExt cx="6664289" cy="1874529"/>
          </a:xfrm>
        </p:grpSpPr>
        <p:pic>
          <p:nvPicPr>
            <p:cNvPr id="29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1109" y="3523282"/>
              <a:ext cx="6664289" cy="1576186"/>
            </a:xfrm>
            <a:prstGeom prst="round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1109" y="3224939"/>
              <a:ext cx="6664289" cy="6578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2" name="2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07" y="4972747"/>
            <a:ext cx="428625" cy="438150"/>
          </a:xfrm>
          <a:prstGeom prst="ellipse">
            <a:avLst/>
          </a:prstGeom>
        </p:spPr>
      </p:pic>
      <p:pic>
        <p:nvPicPr>
          <p:cNvPr id="19" name="18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07" y="3082758"/>
            <a:ext cx="428625" cy="438150"/>
          </a:xfrm>
          <a:prstGeom prst="ellipse">
            <a:avLst/>
          </a:prstGeom>
        </p:spPr>
      </p:pic>
      <p:sp>
        <p:nvSpPr>
          <p:cNvPr id="6" name="2 Subtítulo"/>
          <p:cNvSpPr txBox="1">
            <a:spLocks/>
          </p:cNvSpPr>
          <p:nvPr/>
        </p:nvSpPr>
        <p:spPr>
          <a:xfrm>
            <a:off x="5652120" y="1844824"/>
            <a:ext cx="3570645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</a:rPr>
              <a:t>Выводы</a:t>
            </a: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555624" y="3247369"/>
            <a:ext cx="6256735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Взгляните на график из раздела теории. Как вы объясните связь между атмосферным давлением и высотой? Поясните. </a:t>
            </a:r>
            <a:r>
              <a:rPr lang="ru-RU" dirty="0" smtClean="0"/>
              <a:t> </a:t>
            </a:r>
          </a:p>
          <a:p>
            <a:endParaRPr lang="ru-RU" sz="1300" dirty="0"/>
          </a:p>
          <a:p>
            <a:r>
              <a:rPr lang="ru-RU" sz="1400" dirty="0"/>
              <a:t>Учащиеся должны найти на графике обратную зависимость между высотой и давлением. На высоте 1400 м было зарегистрировано значение давления 88 кПа, а на высоте 750 м - примерно 95 кПа. 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1555625" y="5154577"/>
            <a:ext cx="572926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Как менялось давление с изменением высоты? </a:t>
            </a:r>
            <a:endParaRPr lang="ru-RU" sz="1400" b="1" dirty="0" smtClean="0"/>
          </a:p>
          <a:p>
            <a:endParaRPr lang="ru-RU" sz="1300" dirty="0"/>
          </a:p>
          <a:p>
            <a:r>
              <a:rPr lang="ru-RU" sz="1400" dirty="0"/>
              <a:t>Учащиеся должны описать полученный график и объяснить разницу между значениями воздушного давления.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1555625" y="2381182"/>
            <a:ext cx="654476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29B19A"/>
                </a:solidFill>
              </a:rPr>
              <a:t>Ниже приведены несколько вопросов и ответов, которые должны развить учащиеся, чтобы сделать выводы. </a:t>
            </a:r>
            <a:endParaRPr lang="ru-RU" sz="1400" dirty="0">
              <a:solidFill>
                <a:srgbClr val="29B19A"/>
              </a:solidFill>
            </a:endParaRPr>
          </a:p>
        </p:txBody>
      </p:sp>
      <p:sp>
        <p:nvSpPr>
          <p:cNvPr id="17" name="16 Rectángulo redondeado"/>
          <p:cNvSpPr/>
          <p:nvPr/>
        </p:nvSpPr>
        <p:spPr>
          <a:xfrm>
            <a:off x="1403647" y="2348881"/>
            <a:ext cx="6581751" cy="582371"/>
          </a:xfrm>
          <a:prstGeom prst="roundRect">
            <a:avLst/>
          </a:prstGeom>
          <a:noFill/>
          <a:ln w="19050">
            <a:solidFill>
              <a:srgbClr val="22B89B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5" name="24 CuadroTexto"/>
          <p:cNvSpPr txBox="1"/>
          <p:nvPr/>
        </p:nvSpPr>
        <p:spPr>
          <a:xfrm>
            <a:off x="5652120" y="1406950"/>
            <a:ext cx="3168352" cy="4154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>
                <a:solidFill>
                  <a:schemeClr val="bg1">
                    <a:lumMod val="50000"/>
                  </a:schemeClr>
                </a:solidFill>
              </a:rPr>
              <a:t>Замер атмосферного давления на разной высоте над уровнем моря</a:t>
            </a:r>
          </a:p>
        </p:txBody>
      </p:sp>
      <p:sp>
        <p:nvSpPr>
          <p:cNvPr id="18" name="2 Subtítulo"/>
          <p:cNvSpPr txBox="1">
            <a:spLocks/>
          </p:cNvSpPr>
          <p:nvPr/>
        </p:nvSpPr>
        <p:spPr>
          <a:xfrm>
            <a:off x="5508104" y="1071322"/>
            <a:ext cx="3635896" cy="413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b="1" dirty="0">
                <a:solidFill>
                  <a:schemeClr val="bg1"/>
                </a:solidFill>
              </a:rPr>
              <a:t>Как меняется атмосферное давление?</a:t>
            </a:r>
            <a:endParaRPr lang="ru-RU" sz="16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92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21 Grupo"/>
          <p:cNvGrpSpPr/>
          <p:nvPr/>
        </p:nvGrpSpPr>
        <p:grpSpPr>
          <a:xfrm>
            <a:off x="1240420" y="3933056"/>
            <a:ext cx="6663160" cy="1584175"/>
            <a:chOff x="1321109" y="3224939"/>
            <a:chExt cx="6664289" cy="1847359"/>
          </a:xfrm>
        </p:grpSpPr>
        <p:pic>
          <p:nvPicPr>
            <p:cNvPr id="31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1109" y="3523282"/>
              <a:ext cx="6664289" cy="1549016"/>
            </a:xfrm>
            <a:prstGeom prst="round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1109" y="3224939"/>
              <a:ext cx="6664289" cy="7557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6" name="21 Grupo"/>
          <p:cNvGrpSpPr/>
          <p:nvPr/>
        </p:nvGrpSpPr>
        <p:grpSpPr>
          <a:xfrm>
            <a:off x="1240420" y="2432417"/>
            <a:ext cx="6663160" cy="1214205"/>
            <a:chOff x="1321109" y="3224939"/>
            <a:chExt cx="6664289" cy="1415925"/>
          </a:xfrm>
        </p:grpSpPr>
        <p:pic>
          <p:nvPicPr>
            <p:cNvPr id="27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1109" y="3523284"/>
              <a:ext cx="6664289" cy="1117580"/>
            </a:xfrm>
            <a:prstGeom prst="round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1109" y="3224939"/>
              <a:ext cx="6664289" cy="4815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2 Subtítulo"/>
          <p:cNvSpPr txBox="1">
            <a:spLocks/>
          </p:cNvSpPr>
          <p:nvPr/>
        </p:nvSpPr>
        <p:spPr>
          <a:xfrm>
            <a:off x="5652120" y="1844824"/>
            <a:ext cx="3570645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</a:rPr>
              <a:t>Выводы</a:t>
            </a: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1555624" y="2492459"/>
            <a:ext cx="6256735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Что можно сказать о расположении молекул воздуха на высоте? </a:t>
            </a:r>
          </a:p>
          <a:p>
            <a:endParaRPr lang="ru-RU" sz="1300" dirty="0"/>
          </a:p>
          <a:p>
            <a:r>
              <a:rPr lang="ru-RU" sz="1400" dirty="0"/>
              <a:t>Учащиеся должны установить, что на большой высоте на единицу объема приходится меньше молекул, то есть воздух оказывает меньшее давление на поверхность земли. Поэтому атмосферное давление снижается.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5652120" y="1406950"/>
            <a:ext cx="3168352" cy="4154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>
                <a:solidFill>
                  <a:schemeClr val="bg1">
                    <a:lumMod val="50000"/>
                  </a:schemeClr>
                </a:solidFill>
              </a:rPr>
              <a:t>Замер атмосферного давления на разной высоте над уровнем моря</a:t>
            </a:r>
          </a:p>
        </p:txBody>
      </p:sp>
      <p:pic>
        <p:nvPicPr>
          <p:cNvPr id="22" name="2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07" y="3789040"/>
            <a:ext cx="428625" cy="438150"/>
          </a:xfrm>
          <a:prstGeom prst="ellipse">
            <a:avLst/>
          </a:prstGeom>
        </p:spPr>
      </p:pic>
      <p:sp>
        <p:nvSpPr>
          <p:cNvPr id="23" name="22 CuadroTexto"/>
          <p:cNvSpPr txBox="1"/>
          <p:nvPr/>
        </p:nvSpPr>
        <p:spPr>
          <a:xfrm>
            <a:off x="1555625" y="3991266"/>
            <a:ext cx="5729266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Можно ли определить высоту местности, измерив атмосферное давление? </a:t>
            </a:r>
            <a:endParaRPr lang="ru-RU" sz="1400" b="1" dirty="0" smtClean="0"/>
          </a:p>
          <a:p>
            <a:endParaRPr lang="ru-RU" sz="1300" dirty="0"/>
          </a:p>
          <a:p>
            <a:r>
              <a:rPr lang="ru-RU" sz="1400" dirty="0"/>
              <a:t>Учащиеся должны сделать вывод, что это возможно только при наличии контрольной точки, с которой можно сравнить результат. В нашем случае, мы сравнивали результаты с данными, приведенными в теоретическом блоке. </a:t>
            </a:r>
          </a:p>
        </p:txBody>
      </p:sp>
      <p:pic>
        <p:nvPicPr>
          <p:cNvPr id="29" name="28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07" y="2273384"/>
            <a:ext cx="428625" cy="438150"/>
          </a:xfrm>
          <a:prstGeom prst="ellipse">
            <a:avLst/>
          </a:prstGeom>
        </p:spPr>
      </p:pic>
      <p:sp>
        <p:nvSpPr>
          <p:cNvPr id="15" name="2 Subtítulo"/>
          <p:cNvSpPr txBox="1">
            <a:spLocks/>
          </p:cNvSpPr>
          <p:nvPr/>
        </p:nvSpPr>
        <p:spPr>
          <a:xfrm>
            <a:off x="5508104" y="1071322"/>
            <a:ext cx="3635896" cy="413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b="1" dirty="0">
                <a:solidFill>
                  <a:schemeClr val="bg1"/>
                </a:solidFill>
              </a:rPr>
              <a:t>Как меняется атмосферное давление?</a:t>
            </a:r>
            <a:endParaRPr lang="ru-RU" sz="16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75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348880"/>
            <a:ext cx="6067030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2 Subtítulo"/>
          <p:cNvSpPr txBox="1">
            <a:spLocks/>
          </p:cNvSpPr>
          <p:nvPr/>
        </p:nvSpPr>
        <p:spPr>
          <a:xfrm>
            <a:off x="5652120" y="1844824"/>
            <a:ext cx="3570645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</a:rPr>
              <a:t>Выводы</a:t>
            </a: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1555625" y="2492459"/>
            <a:ext cx="5729266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Учащиеся должны прийти к следующим выводам: </a:t>
            </a:r>
          </a:p>
          <a:p>
            <a:endParaRPr lang="ru-RU" sz="1300" dirty="0"/>
          </a:p>
          <a:p>
            <a:r>
              <a:rPr lang="ru-RU" sz="1400" dirty="0"/>
              <a:t>Атмосферное давление имеет обратную зависимость от высоты, т. е. давление падает с повышением высоты. Это можно объяснить, вспомнив, что на воздух вблизи уровня моря давят верхние воздушные слои, и он с большей силой притягивается к центру земли. Воздух на уровне моря более плотный, чем на высоте. Поэтому большее количество частиц воздуха оказывают давление на поверхность земли. 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5652120" y="1406950"/>
            <a:ext cx="3168352" cy="4154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>
                <a:solidFill>
                  <a:schemeClr val="bg1">
                    <a:lumMod val="50000"/>
                  </a:schemeClr>
                </a:solidFill>
              </a:rPr>
              <a:t>Замер атмосферного давления на разной высоте над уровнем моря</a:t>
            </a:r>
          </a:p>
        </p:txBody>
      </p:sp>
      <p:sp>
        <p:nvSpPr>
          <p:cNvPr id="7" name="2 Subtítulo"/>
          <p:cNvSpPr txBox="1">
            <a:spLocks/>
          </p:cNvSpPr>
          <p:nvPr/>
        </p:nvSpPr>
        <p:spPr>
          <a:xfrm>
            <a:off x="5508104" y="1071322"/>
            <a:ext cx="3635896" cy="413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b="1" dirty="0">
                <a:solidFill>
                  <a:schemeClr val="bg1"/>
                </a:solidFill>
              </a:rPr>
              <a:t>Как меняется атмосферное давление?</a:t>
            </a:r>
            <a:endParaRPr lang="ru-RU" sz="16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82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21 Grupo"/>
          <p:cNvGrpSpPr/>
          <p:nvPr/>
        </p:nvGrpSpPr>
        <p:grpSpPr>
          <a:xfrm>
            <a:off x="1240420" y="3973476"/>
            <a:ext cx="6663160" cy="1543754"/>
            <a:chOff x="1321109" y="3224939"/>
            <a:chExt cx="6664289" cy="1800223"/>
          </a:xfrm>
        </p:grpSpPr>
        <p:pic>
          <p:nvPicPr>
            <p:cNvPr id="22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1109" y="3523282"/>
              <a:ext cx="6664289" cy="1501880"/>
            </a:xfrm>
            <a:prstGeom prst="round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1109" y="3224939"/>
              <a:ext cx="6664289" cy="4815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" name="2 Subtítulo"/>
          <p:cNvSpPr txBox="1">
            <a:spLocks/>
          </p:cNvSpPr>
          <p:nvPr/>
        </p:nvSpPr>
        <p:spPr>
          <a:xfrm>
            <a:off x="5652120" y="1844824"/>
            <a:ext cx="3570645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</a:rPr>
              <a:t>Дальнейшее применение</a:t>
            </a: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1555625" y="2348880"/>
            <a:ext cx="6328743" cy="160043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3490A6"/>
                </a:solidFill>
              </a:rPr>
              <a:t>Цель данного раздела - чтобы учащиеся могли экстраполировать полученные на данном занятии знания путем применения их в различных контекстах и ситуациях. Кроме того, он предназначен, чтобы учащиеся задавали вопросы и представляли возможные объяснения явлений, которые наблюдают в ходе эксперимента</a:t>
            </a:r>
            <a:r>
              <a:rPr lang="ru-RU" sz="1400" smtClean="0">
                <a:solidFill>
                  <a:srgbClr val="3490A6"/>
                </a:solidFill>
              </a:rPr>
              <a:t>. </a:t>
            </a:r>
            <a:endParaRPr lang="en-US" sz="1400" smtClean="0">
              <a:solidFill>
                <a:srgbClr val="3490A6"/>
              </a:solidFill>
            </a:endParaRPr>
          </a:p>
          <a:p>
            <a:endParaRPr lang="ru-RU" sz="1400" dirty="0" smtClean="0">
              <a:solidFill>
                <a:srgbClr val="3490A6"/>
              </a:solidFill>
            </a:endParaRPr>
          </a:p>
          <a:p>
            <a:r>
              <a:rPr lang="ru-RU" sz="1400" dirty="0" smtClean="0">
                <a:solidFill>
                  <a:srgbClr val="3490A6"/>
                </a:solidFill>
              </a:rPr>
              <a:t>Дальнейшие </a:t>
            </a:r>
            <a:r>
              <a:rPr lang="ru-RU" sz="1400" dirty="0">
                <a:solidFill>
                  <a:srgbClr val="3490A6"/>
                </a:solidFill>
              </a:rPr>
              <a:t>вопросы: </a:t>
            </a:r>
          </a:p>
        </p:txBody>
      </p:sp>
      <p:sp>
        <p:nvSpPr>
          <p:cNvPr id="18" name="17 Rectángulo redondeado"/>
          <p:cNvSpPr/>
          <p:nvPr/>
        </p:nvSpPr>
        <p:spPr>
          <a:xfrm>
            <a:off x="1403647" y="2327614"/>
            <a:ext cx="6581751" cy="1224136"/>
          </a:xfrm>
          <a:prstGeom prst="roundRect">
            <a:avLst/>
          </a:prstGeom>
          <a:noFill/>
          <a:ln w="19050">
            <a:solidFill>
              <a:srgbClr val="3490A6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rgbClr val="4194A5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5652120" y="1406950"/>
            <a:ext cx="3168352" cy="4154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>
                <a:solidFill>
                  <a:schemeClr val="bg1">
                    <a:lumMod val="50000"/>
                  </a:schemeClr>
                </a:solidFill>
              </a:rPr>
              <a:t>Замер атмосферного давления на разной высоте над уровнем моря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722" y="3842464"/>
            <a:ext cx="388991" cy="388991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19 CuadroTexto"/>
          <p:cNvSpPr txBox="1"/>
          <p:nvPr/>
        </p:nvSpPr>
        <p:spPr>
          <a:xfrm>
            <a:off x="1601686" y="4048678"/>
            <a:ext cx="63837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Как вы объясните, что на высоте может закладывать уши? </a:t>
            </a:r>
            <a:endParaRPr lang="ru-RU" sz="1400" b="1" dirty="0" smtClean="0"/>
          </a:p>
          <a:p>
            <a:endParaRPr lang="ru-RU" sz="1400" b="1" dirty="0"/>
          </a:p>
          <a:p>
            <a:r>
              <a:rPr lang="ru-RU" sz="1400" dirty="0"/>
              <a:t>Учащиеся должны связать это ощущение с реакцией на изменение высоты. С высотой атмосферное давление снижается, что приводит к появлению разницы между давлением внутри и снаружи среднего уха человека (именно оно дает такое ощущение).</a:t>
            </a:r>
            <a:endParaRPr lang="ru-RU" sz="1300" dirty="0"/>
          </a:p>
        </p:txBody>
      </p:sp>
      <p:sp>
        <p:nvSpPr>
          <p:cNvPr id="12" name="2 Subtítulo"/>
          <p:cNvSpPr txBox="1">
            <a:spLocks/>
          </p:cNvSpPr>
          <p:nvPr/>
        </p:nvSpPr>
        <p:spPr>
          <a:xfrm>
            <a:off x="5508104" y="1071322"/>
            <a:ext cx="3635896" cy="413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b="1" dirty="0">
                <a:solidFill>
                  <a:schemeClr val="bg1"/>
                </a:solidFill>
              </a:rPr>
              <a:t>Как меняется атмосферное давление?</a:t>
            </a:r>
            <a:endParaRPr lang="ru-RU" sz="16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74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21 Grupo"/>
          <p:cNvGrpSpPr/>
          <p:nvPr/>
        </p:nvGrpSpPr>
        <p:grpSpPr>
          <a:xfrm>
            <a:off x="1240420" y="4690225"/>
            <a:ext cx="6663160" cy="1584175"/>
            <a:chOff x="1321109" y="3224939"/>
            <a:chExt cx="6664289" cy="1511476"/>
          </a:xfrm>
        </p:grpSpPr>
        <p:pic>
          <p:nvPicPr>
            <p:cNvPr id="25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1109" y="3523282"/>
              <a:ext cx="6664289" cy="1213133"/>
            </a:xfrm>
            <a:prstGeom prst="round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1109" y="3224939"/>
              <a:ext cx="6664289" cy="4815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7" name="21 Grupo"/>
          <p:cNvGrpSpPr/>
          <p:nvPr/>
        </p:nvGrpSpPr>
        <p:grpSpPr>
          <a:xfrm>
            <a:off x="1240420" y="2239895"/>
            <a:ext cx="6663160" cy="2304714"/>
            <a:chOff x="1321109" y="3224940"/>
            <a:chExt cx="6664289" cy="2415977"/>
          </a:xfrm>
        </p:grpSpPr>
        <p:pic>
          <p:nvPicPr>
            <p:cNvPr id="18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1109" y="3742392"/>
              <a:ext cx="6664289" cy="1898525"/>
            </a:xfrm>
            <a:prstGeom prst="round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1109" y="3224940"/>
              <a:ext cx="6664289" cy="9045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722" y="2060848"/>
            <a:ext cx="388991" cy="388991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2 Subtítulo"/>
          <p:cNvSpPr txBox="1">
            <a:spLocks/>
          </p:cNvSpPr>
          <p:nvPr/>
        </p:nvSpPr>
        <p:spPr>
          <a:xfrm>
            <a:off x="5652120" y="1844824"/>
            <a:ext cx="3570645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</a:rPr>
              <a:t>Дальнейшее применение</a:t>
            </a: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1601686" y="2267062"/>
            <a:ext cx="6498706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Горная болезнь - это состояние, которое развивается на высоте. Ее симптомами являются рвота, головокружение и головная боль. Как вы объясните такую реакцию организма? </a:t>
            </a:r>
            <a:r>
              <a:rPr lang="ru-RU" dirty="0" smtClean="0"/>
              <a:t> </a:t>
            </a:r>
          </a:p>
          <a:p>
            <a:endParaRPr lang="ru-RU" sz="1000" b="1" dirty="0"/>
          </a:p>
          <a:p>
            <a:r>
              <a:rPr lang="ru-RU" sz="1400" dirty="0"/>
              <a:t>Учащиеся должны установить связь между симптомами болезни и атмосферным давлением на высоте. Они должны прийти к выводу, что изменение давления на высоте может способствовать развитию горной болезни. Они должны также вспомнить о том, что разреженный воздух на высоте содержит меньше кислорода. Наш организм не приспособлен к среде с низким содержанием кислорода и поэтому так реагирует. </a:t>
            </a:r>
            <a:endParaRPr lang="ru-RU" sz="1300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722" y="4538596"/>
            <a:ext cx="388991" cy="388991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18 CuadroTexto"/>
          <p:cNvSpPr txBox="1"/>
          <p:nvPr/>
        </p:nvSpPr>
        <p:spPr>
          <a:xfrm>
            <a:off x="1601686" y="4723544"/>
            <a:ext cx="63837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Опираясь на информацию из теоретического блока, объясните принцип работы присоски. </a:t>
            </a:r>
            <a:endParaRPr lang="ru-RU" sz="1400" b="1" dirty="0" smtClean="0"/>
          </a:p>
          <a:p>
            <a:endParaRPr lang="ru-RU" sz="900" b="1" dirty="0"/>
          </a:p>
          <a:p>
            <a:r>
              <a:rPr lang="ru-RU" sz="1400" dirty="0"/>
              <a:t>Учащиеся должны сказать, что, когда присоска прижимается к поверхности, из нее выходит воздух, и внутри создается вакуум. Присоска остается прикрепленной к поверхности за счет давления, создаваемого внешним воздухом. </a:t>
            </a:r>
            <a:endParaRPr lang="ru-RU" sz="1300" dirty="0"/>
          </a:p>
        </p:txBody>
      </p:sp>
      <p:sp>
        <p:nvSpPr>
          <p:cNvPr id="20" name="19 CuadroTexto"/>
          <p:cNvSpPr txBox="1"/>
          <p:nvPr/>
        </p:nvSpPr>
        <p:spPr>
          <a:xfrm>
            <a:off x="5652120" y="1406950"/>
            <a:ext cx="3168352" cy="4154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>
                <a:solidFill>
                  <a:schemeClr val="bg1">
                    <a:lumMod val="50000"/>
                  </a:schemeClr>
                </a:solidFill>
              </a:rPr>
              <a:t>Замер атмосферного давления на разной высоте над уровнем моря</a:t>
            </a:r>
          </a:p>
        </p:txBody>
      </p:sp>
      <p:sp>
        <p:nvSpPr>
          <p:cNvPr id="21" name="2 Subtítulo"/>
          <p:cNvSpPr txBox="1">
            <a:spLocks/>
          </p:cNvSpPr>
          <p:nvPr/>
        </p:nvSpPr>
        <p:spPr>
          <a:xfrm>
            <a:off x="5508104" y="1071322"/>
            <a:ext cx="3635896" cy="413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b="1" dirty="0">
                <a:solidFill>
                  <a:schemeClr val="bg1"/>
                </a:solidFill>
              </a:rPr>
              <a:t>Как меняется атмосферное давление?</a:t>
            </a:r>
            <a:endParaRPr lang="ru-RU" sz="16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11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21 Grupo"/>
          <p:cNvGrpSpPr/>
          <p:nvPr/>
        </p:nvGrpSpPr>
        <p:grpSpPr>
          <a:xfrm>
            <a:off x="1240420" y="2420887"/>
            <a:ext cx="6663160" cy="1656183"/>
            <a:chOff x="1321109" y="3224939"/>
            <a:chExt cx="6664289" cy="1931330"/>
          </a:xfrm>
        </p:grpSpPr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1109" y="3523282"/>
              <a:ext cx="6664289" cy="1632987"/>
            </a:xfrm>
            <a:prstGeom prst="round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1109" y="3224939"/>
              <a:ext cx="6664289" cy="7557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722" y="2258288"/>
            <a:ext cx="388991" cy="388991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2 Subtítulo"/>
          <p:cNvSpPr txBox="1">
            <a:spLocks/>
          </p:cNvSpPr>
          <p:nvPr/>
        </p:nvSpPr>
        <p:spPr>
          <a:xfrm>
            <a:off x="5652120" y="1844824"/>
            <a:ext cx="3570645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</a:rPr>
              <a:t>Дальнейшее применение</a:t>
            </a: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1601686" y="2464502"/>
            <a:ext cx="64987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Если вы возьмете с собой в поход пластиковую бутылку из-под воды, что, по вашему мнению, </a:t>
            </a:r>
            <a:r>
              <a:rPr lang="ru-RU" sz="1400" b="1" dirty="0" smtClean="0"/>
              <a:t>произойдет с ней, когда вы взойдете на вершину горы? </a:t>
            </a:r>
          </a:p>
          <a:p>
            <a:endParaRPr lang="ru-RU" sz="1400" b="1" dirty="0"/>
          </a:p>
          <a:p>
            <a:r>
              <a:rPr lang="ru-RU" sz="1400" dirty="0"/>
              <a:t>Учащиеся должны прийти к выводу, что более низкое давление на высоте приведет </a:t>
            </a:r>
            <a:r>
              <a:rPr lang="ru-RU" sz="1400" dirty="0" smtClean="0"/>
              <a:t>к расширению бутылки или даже к ее разрыву, так как давление внутри нее будет выше, чем снаружи.</a:t>
            </a:r>
            <a:endParaRPr lang="ru-RU" sz="1300" dirty="0"/>
          </a:p>
        </p:txBody>
      </p:sp>
      <p:sp>
        <p:nvSpPr>
          <p:cNvPr id="20" name="19 CuadroTexto"/>
          <p:cNvSpPr txBox="1"/>
          <p:nvPr/>
        </p:nvSpPr>
        <p:spPr>
          <a:xfrm>
            <a:off x="5652120" y="1406950"/>
            <a:ext cx="3168352" cy="4154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>
                <a:solidFill>
                  <a:schemeClr val="bg1">
                    <a:lumMod val="50000"/>
                  </a:schemeClr>
                </a:solidFill>
              </a:rPr>
              <a:t>Замер атмосферного давления на разной высоте над уровнем моря</a:t>
            </a:r>
          </a:p>
        </p:txBody>
      </p:sp>
      <p:sp>
        <p:nvSpPr>
          <p:cNvPr id="12" name="2 Subtítulo"/>
          <p:cNvSpPr txBox="1">
            <a:spLocks/>
          </p:cNvSpPr>
          <p:nvPr/>
        </p:nvSpPr>
        <p:spPr>
          <a:xfrm>
            <a:off x="5508104" y="1071322"/>
            <a:ext cx="3635896" cy="413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b="1" dirty="0">
                <a:solidFill>
                  <a:schemeClr val="bg1"/>
                </a:solidFill>
              </a:rPr>
              <a:t>Как меняется атмосферное давление?</a:t>
            </a:r>
            <a:endParaRPr lang="ru-RU" sz="16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55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499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CuadroTexto"/>
          <p:cNvSpPr txBox="1"/>
          <p:nvPr/>
        </p:nvSpPr>
        <p:spPr>
          <a:xfrm>
            <a:off x="1555625" y="2492896"/>
            <a:ext cx="6544767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29B19A"/>
                </a:solidFill>
              </a:rPr>
              <a:t>Цель введения - сконцентрировать внимание учащихся на теме урока путем освежения приобретенных знаний и постановки вопросов, стимулирующих исследовательскую деятельность. Даются ключевые концепции теории, которая используется учащимися в данном уроке. </a:t>
            </a:r>
            <a:endParaRPr lang="ru-RU" sz="1400" dirty="0">
              <a:solidFill>
                <a:srgbClr val="29B19A"/>
              </a:solidFill>
            </a:endParaRPr>
          </a:p>
        </p:txBody>
      </p:sp>
      <p:sp>
        <p:nvSpPr>
          <p:cNvPr id="19" name="2 Subtítulo"/>
          <p:cNvSpPr txBox="1">
            <a:spLocks/>
          </p:cNvSpPr>
          <p:nvPr/>
        </p:nvSpPr>
        <p:spPr>
          <a:xfrm>
            <a:off x="5652120" y="1863408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  <a:latin typeface="+mj-lt"/>
              </a:rPr>
              <a:t>Введение и теория</a:t>
            </a: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1403647" y="2420888"/>
            <a:ext cx="6581751" cy="1085267"/>
          </a:xfrm>
          <a:prstGeom prst="roundRect">
            <a:avLst/>
          </a:prstGeom>
          <a:noFill/>
          <a:ln w="19050">
            <a:solidFill>
              <a:srgbClr val="22B89B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610" y="3859887"/>
            <a:ext cx="2800350" cy="323850"/>
          </a:xfrm>
          <a:prstGeom prst="rect">
            <a:avLst/>
          </a:prstGeom>
        </p:spPr>
      </p:pic>
      <p:sp>
        <p:nvSpPr>
          <p:cNvPr id="15" name="2 Subtítulo"/>
          <p:cNvSpPr txBox="1">
            <a:spLocks/>
          </p:cNvSpPr>
          <p:nvPr/>
        </p:nvSpPr>
        <p:spPr>
          <a:xfrm>
            <a:off x="1555626" y="3948500"/>
            <a:ext cx="1497112" cy="3434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  <a:latin typeface="+mj-lt"/>
              </a:rPr>
              <a:t>Введение</a:t>
            </a: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1555626" y="4201924"/>
            <a:ext cx="642977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400" dirty="0"/>
              <a:t>Отто фон Герике (1602-1686), немецкий юрист, живший в 17 веке, интересовался математикой и техникой и ставил различные опыты с вакуумными системами. </a:t>
            </a:r>
          </a:p>
        </p:txBody>
      </p:sp>
      <p:sp>
        <p:nvSpPr>
          <p:cNvPr id="18" name="17 CuadroTexto"/>
          <p:cNvSpPr txBox="1"/>
          <p:nvPr/>
        </p:nvSpPr>
        <p:spPr>
          <a:xfrm>
            <a:off x="5652120" y="1406950"/>
            <a:ext cx="3168352" cy="4154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>
                <a:solidFill>
                  <a:schemeClr val="bg1">
                    <a:lumMod val="50000"/>
                  </a:schemeClr>
                </a:solidFill>
              </a:rPr>
              <a:t>Замер атмосферного давления на разной высоте над уровнем моря</a:t>
            </a:r>
          </a:p>
        </p:txBody>
      </p:sp>
      <p:sp>
        <p:nvSpPr>
          <p:cNvPr id="10" name="2 Subtítulo"/>
          <p:cNvSpPr txBox="1">
            <a:spLocks/>
          </p:cNvSpPr>
          <p:nvPr/>
        </p:nvSpPr>
        <p:spPr>
          <a:xfrm>
            <a:off x="5508104" y="1071322"/>
            <a:ext cx="3635896" cy="413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b="1" dirty="0">
                <a:solidFill>
                  <a:schemeClr val="bg1"/>
                </a:solidFill>
              </a:rPr>
              <a:t>Как меняется атмосферное давление?</a:t>
            </a:r>
            <a:endParaRPr lang="ru-RU" sz="16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66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2 Subtítulo"/>
          <p:cNvSpPr txBox="1">
            <a:spLocks/>
          </p:cNvSpPr>
          <p:nvPr/>
        </p:nvSpPr>
        <p:spPr>
          <a:xfrm>
            <a:off x="5652120" y="1863408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  <a:latin typeface="+mj-lt"/>
              </a:rPr>
              <a:t>Введение и теория</a:t>
            </a: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1555626" y="2348880"/>
            <a:ext cx="7048822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400" dirty="0"/>
              <a:t>Один из наиболее ярких опытов, получивший название "Магдебургские полусферы", он провел в 1657 году в Магдебурге. С помощью вакуумного насоса Герике откачал воздух из полой сферы. Эта сфера была образована двумя идентичными бронзовыми полусферами, идеально подогнанными друг к другу. К каждой из них была привязана восьмерка лошадей, которые пытались растащить половинки. Несмотря на "16 лошадиных сил", разделить полусферы не удалось! </a:t>
            </a:r>
          </a:p>
        </p:txBody>
      </p:sp>
      <p:sp>
        <p:nvSpPr>
          <p:cNvPr id="18" name="17 CuadroTexto"/>
          <p:cNvSpPr txBox="1"/>
          <p:nvPr/>
        </p:nvSpPr>
        <p:spPr>
          <a:xfrm>
            <a:off x="5652120" y="1406950"/>
            <a:ext cx="3168352" cy="4154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>
                <a:solidFill>
                  <a:schemeClr val="bg1">
                    <a:lumMod val="50000"/>
                  </a:schemeClr>
                </a:solidFill>
              </a:rPr>
              <a:t>Замер атмосферного давления на разной высоте над уровнем моря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3950295"/>
            <a:ext cx="5254625" cy="235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2 Subtítulo"/>
          <p:cNvSpPr txBox="1">
            <a:spLocks/>
          </p:cNvSpPr>
          <p:nvPr/>
        </p:nvSpPr>
        <p:spPr>
          <a:xfrm>
            <a:off x="5508104" y="1071322"/>
            <a:ext cx="3635896" cy="413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b="1" dirty="0">
                <a:solidFill>
                  <a:schemeClr val="bg1"/>
                </a:solidFill>
              </a:rPr>
              <a:t>Как меняется атмосферное давление?</a:t>
            </a:r>
            <a:endParaRPr lang="ru-RU" sz="16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16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24 Rectángulo redondeado"/>
          <p:cNvSpPr/>
          <p:nvPr/>
        </p:nvSpPr>
        <p:spPr>
          <a:xfrm>
            <a:off x="1344495" y="3903154"/>
            <a:ext cx="6655470" cy="53395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4" name="23 Rectángulo redondeado"/>
          <p:cNvSpPr/>
          <p:nvPr/>
        </p:nvSpPr>
        <p:spPr>
          <a:xfrm>
            <a:off x="1344495" y="3114255"/>
            <a:ext cx="6655470" cy="36004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3" name="2 Subtítulo"/>
          <p:cNvSpPr txBox="1">
            <a:spLocks/>
          </p:cNvSpPr>
          <p:nvPr/>
        </p:nvSpPr>
        <p:spPr>
          <a:xfrm>
            <a:off x="5652120" y="1863408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  <a:latin typeface="+mj-lt"/>
              </a:rPr>
              <a:t>Введение и теория</a:t>
            </a: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1555626" y="2420888"/>
            <a:ext cx="631368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400" dirty="0"/>
              <a:t>Этот эксперимент демонстрирует силу воздушного давления, которое удерживало полусферы вместе. </a:t>
            </a:r>
          </a:p>
        </p:txBody>
      </p:sp>
      <p:pic>
        <p:nvPicPr>
          <p:cNvPr id="28" name="27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957906"/>
            <a:ext cx="428625" cy="438150"/>
          </a:xfrm>
          <a:prstGeom prst="ellipse">
            <a:avLst/>
          </a:prstGeom>
        </p:spPr>
      </p:pic>
      <p:sp>
        <p:nvSpPr>
          <p:cNvPr id="29" name="28 CuadroTexto"/>
          <p:cNvSpPr txBox="1"/>
          <p:nvPr/>
        </p:nvSpPr>
        <p:spPr>
          <a:xfrm>
            <a:off x="1555626" y="3140387"/>
            <a:ext cx="59684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/>
              <a:t>Как вы объясните то, что произошло с "Магдебургскими полусферами"? </a:t>
            </a:r>
          </a:p>
        </p:txBody>
      </p:sp>
      <p:sp>
        <p:nvSpPr>
          <p:cNvPr id="17" name="16 CuadroTexto"/>
          <p:cNvSpPr txBox="1"/>
          <p:nvPr/>
        </p:nvSpPr>
        <p:spPr>
          <a:xfrm>
            <a:off x="5652120" y="1406950"/>
            <a:ext cx="3168352" cy="4154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>
                <a:solidFill>
                  <a:schemeClr val="bg1">
                    <a:lumMod val="50000"/>
                  </a:schemeClr>
                </a:solidFill>
              </a:rPr>
              <a:t>Замер атмосферного давления на разной высоте над уровнем моря</a:t>
            </a:r>
          </a:p>
        </p:txBody>
      </p:sp>
      <p:pic>
        <p:nvPicPr>
          <p:cNvPr id="20" name="19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717032"/>
            <a:ext cx="428625" cy="438150"/>
          </a:xfrm>
          <a:prstGeom prst="ellipse">
            <a:avLst/>
          </a:prstGeom>
        </p:spPr>
      </p:pic>
      <p:sp>
        <p:nvSpPr>
          <p:cNvPr id="21" name="20 CuadroTexto"/>
          <p:cNvSpPr txBox="1"/>
          <p:nvPr/>
        </p:nvSpPr>
        <p:spPr>
          <a:xfrm>
            <a:off x="1555626" y="3913892"/>
            <a:ext cx="64246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/>
              <a:t>Какова связь между вакуумом внутри сферы и давлением воздуха</a:t>
            </a:r>
          </a:p>
          <a:p>
            <a:r>
              <a:rPr lang="ru-RU" sz="1400" b="1" dirty="0" smtClean="0"/>
              <a:t> снаружи нее? </a:t>
            </a:r>
            <a:endParaRPr lang="ru-RU" sz="1400" b="1" dirty="0"/>
          </a:p>
        </p:txBody>
      </p:sp>
      <p:sp>
        <p:nvSpPr>
          <p:cNvPr id="12" name="2 Subtítulo"/>
          <p:cNvSpPr txBox="1">
            <a:spLocks/>
          </p:cNvSpPr>
          <p:nvPr/>
        </p:nvSpPr>
        <p:spPr>
          <a:xfrm>
            <a:off x="5508104" y="1071322"/>
            <a:ext cx="3635896" cy="413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b="1" dirty="0">
                <a:solidFill>
                  <a:schemeClr val="bg1"/>
                </a:solidFill>
              </a:rPr>
              <a:t>Как меняется атмосферное давление?</a:t>
            </a:r>
            <a:endParaRPr lang="ru-RU" sz="16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01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45" r="20258" b="78596"/>
          <a:stretch/>
        </p:blipFill>
        <p:spPr bwMode="auto">
          <a:xfrm>
            <a:off x="2304181" y="5543339"/>
            <a:ext cx="4532553" cy="382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610" y="2420888"/>
            <a:ext cx="2800350" cy="323850"/>
          </a:xfrm>
          <a:prstGeom prst="rect">
            <a:avLst/>
          </a:prstGeom>
        </p:spPr>
      </p:pic>
      <p:sp>
        <p:nvSpPr>
          <p:cNvPr id="10" name="2 Subtítulo"/>
          <p:cNvSpPr txBox="1">
            <a:spLocks/>
          </p:cNvSpPr>
          <p:nvPr/>
        </p:nvSpPr>
        <p:spPr>
          <a:xfrm>
            <a:off x="1555626" y="2420888"/>
            <a:ext cx="1497112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  <a:latin typeface="+mj-lt"/>
              </a:rPr>
              <a:t>Теория</a:t>
            </a:r>
            <a:r>
              <a:rPr lang="ru-RU" sz="2400" dirty="0" smtClean="0"/>
              <a:t> </a:t>
            </a: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899592" y="2780928"/>
            <a:ext cx="748883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Атмосферное давление - это давление, которое атмосферный воздух оказывает на поверхность земли под воздействием гравитационных сил. Поэтому оно связано с весом воздушного столба над поверхностью земли. Но воздух представляет собой смесь газов, и он расширяется, занимая весь доступный объем и оказывая давление не только на землю, но и во всех направлениях. </a:t>
            </a:r>
            <a:endParaRPr lang="ru-RU" sz="1400" dirty="0" smtClean="0"/>
          </a:p>
          <a:p>
            <a:endParaRPr lang="ru-RU" sz="1400" dirty="0"/>
          </a:p>
          <a:p>
            <a:r>
              <a:rPr lang="ru-RU" sz="1400" dirty="0"/>
              <a:t>Нормальное атмосферное давление равно давлению, которое оказывает ртутный столбик на уровне моря 76 см при 0 °C.  Эта величина называется атмосферой (атм.) и применяется в качестве относительной единицы давления. Помимо нее, используются такие единицы давления, как миллиметры ртутного столба (мм Hg), миллибары (мБар) и килопаскали (кПа). </a:t>
            </a:r>
          </a:p>
          <a:p>
            <a:r>
              <a:rPr lang="ru-RU" sz="1400" dirty="0"/>
              <a:t>Итак, мы имеем: </a:t>
            </a:r>
          </a:p>
        </p:txBody>
      </p:sp>
      <p:sp>
        <p:nvSpPr>
          <p:cNvPr id="16" name="2 Subtítulo"/>
          <p:cNvSpPr txBox="1">
            <a:spLocks/>
          </p:cNvSpPr>
          <p:nvPr/>
        </p:nvSpPr>
        <p:spPr>
          <a:xfrm>
            <a:off x="5652120" y="1863408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  <a:latin typeface="+mj-lt"/>
              </a:rPr>
              <a:t>Введение и теория</a:t>
            </a: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5652120" y="1406950"/>
            <a:ext cx="3168352" cy="4154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>
                <a:solidFill>
                  <a:schemeClr val="bg1">
                    <a:lumMod val="50000"/>
                  </a:schemeClr>
                </a:solidFill>
              </a:rPr>
              <a:t>Замер атмосферного давления на разной высоте над уровнем моря</a:t>
            </a:r>
          </a:p>
        </p:txBody>
      </p:sp>
      <p:sp>
        <p:nvSpPr>
          <p:cNvPr id="11" name="2 Subtítulo"/>
          <p:cNvSpPr txBox="1">
            <a:spLocks/>
          </p:cNvSpPr>
          <p:nvPr/>
        </p:nvSpPr>
        <p:spPr>
          <a:xfrm>
            <a:off x="5508104" y="1071322"/>
            <a:ext cx="3635896" cy="413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b="1" dirty="0">
                <a:solidFill>
                  <a:schemeClr val="bg1"/>
                </a:solidFill>
              </a:rPr>
              <a:t>Как меняется атмосферное давление?</a:t>
            </a:r>
            <a:endParaRPr lang="ru-RU" sz="16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98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Rectángulo redondeado"/>
          <p:cNvSpPr/>
          <p:nvPr/>
        </p:nvSpPr>
        <p:spPr>
          <a:xfrm>
            <a:off x="1329928" y="3455131"/>
            <a:ext cx="6655470" cy="36004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2 Subtítulo"/>
          <p:cNvSpPr txBox="1">
            <a:spLocks/>
          </p:cNvSpPr>
          <p:nvPr/>
        </p:nvSpPr>
        <p:spPr>
          <a:xfrm>
            <a:off x="5652120" y="1863408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  <a:latin typeface="+mj-lt"/>
              </a:rPr>
              <a:t>Введение и теория</a:t>
            </a: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1555625" y="2348880"/>
            <a:ext cx="654476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29B19A"/>
                </a:solidFill>
              </a:rPr>
              <a:t>Проведите со своим классом эксперимент, который позволит ответить на следующий вопрос: </a:t>
            </a:r>
          </a:p>
        </p:txBody>
      </p:sp>
      <p:sp>
        <p:nvSpPr>
          <p:cNvPr id="21" name="20 Rectángulo redondeado"/>
          <p:cNvSpPr/>
          <p:nvPr/>
        </p:nvSpPr>
        <p:spPr>
          <a:xfrm>
            <a:off x="1403647" y="2348881"/>
            <a:ext cx="6581751" cy="582371"/>
          </a:xfrm>
          <a:prstGeom prst="roundRect">
            <a:avLst/>
          </a:prstGeom>
          <a:noFill/>
          <a:ln w="19050">
            <a:solidFill>
              <a:srgbClr val="22B89B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3" name="2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278882"/>
            <a:ext cx="428625" cy="438150"/>
          </a:xfrm>
          <a:prstGeom prst="ellipse">
            <a:avLst/>
          </a:prstGeom>
        </p:spPr>
      </p:pic>
      <p:sp>
        <p:nvSpPr>
          <p:cNvPr id="24" name="23 CuadroTexto"/>
          <p:cNvSpPr txBox="1"/>
          <p:nvPr/>
        </p:nvSpPr>
        <p:spPr>
          <a:xfrm>
            <a:off x="1555626" y="3481263"/>
            <a:ext cx="55957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/>
              <a:t>Как меняется атмосферное давление с изменением высоты? 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5652120" y="1406950"/>
            <a:ext cx="3168352" cy="4154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>
                <a:solidFill>
                  <a:schemeClr val="bg1">
                    <a:lumMod val="50000"/>
                  </a:schemeClr>
                </a:solidFill>
              </a:rPr>
              <a:t>Замер атмосферного давления на разной высоте над уровнем моря</a:t>
            </a:r>
          </a:p>
        </p:txBody>
      </p:sp>
      <p:sp>
        <p:nvSpPr>
          <p:cNvPr id="11" name="2 Subtítulo"/>
          <p:cNvSpPr txBox="1">
            <a:spLocks/>
          </p:cNvSpPr>
          <p:nvPr/>
        </p:nvSpPr>
        <p:spPr>
          <a:xfrm>
            <a:off x="5508104" y="1071322"/>
            <a:ext cx="3635896" cy="413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b="1" dirty="0">
                <a:solidFill>
                  <a:schemeClr val="bg1"/>
                </a:solidFill>
              </a:rPr>
              <a:t>Как меняется атмосферное давление?</a:t>
            </a:r>
            <a:endParaRPr lang="ru-RU" sz="16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54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2 Subtítulo"/>
          <p:cNvSpPr txBox="1">
            <a:spLocks/>
          </p:cNvSpPr>
          <p:nvPr/>
        </p:nvSpPr>
        <p:spPr>
          <a:xfrm>
            <a:off x="5652120" y="1863408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  <a:latin typeface="+mj-lt"/>
              </a:rPr>
              <a:t>Введение и теория</a:t>
            </a: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5652120" y="1406950"/>
            <a:ext cx="3168352" cy="4154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>
                <a:solidFill>
                  <a:schemeClr val="bg1">
                    <a:lumMod val="50000"/>
                  </a:schemeClr>
                </a:solidFill>
              </a:rPr>
              <a:t>Замер атмосферного давления на разной высоте над уровнем моря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1532608" y="2348880"/>
            <a:ext cx="63517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Сила гравитации притягивает молекулы воздуха к земле. Поэтому можно предположить, что ближе к поверхности земли частиц воздуха больше, чем на больших высотах.  Поэтому, при приближении к поверхности земли плотность частиц возрастает, что обусловливает существование слоев или пластов. Верхние слои давят на нижние, еще больше увеличивая разницу в плотности воздуха. Это аналогично тому, что можно наблюдать, взболтав землю в стакане воды. В этом случае более высокая концентрация земли будет у дна стакана, а у поверхности - меньше. </a:t>
            </a:r>
            <a:endParaRPr lang="ru-RU" sz="14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365104"/>
            <a:ext cx="3312368" cy="21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2 Subtítulo"/>
          <p:cNvSpPr txBox="1">
            <a:spLocks/>
          </p:cNvSpPr>
          <p:nvPr/>
        </p:nvSpPr>
        <p:spPr>
          <a:xfrm>
            <a:off x="5508104" y="1071322"/>
            <a:ext cx="3635896" cy="413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b="1" dirty="0">
                <a:solidFill>
                  <a:schemeClr val="bg1"/>
                </a:solidFill>
              </a:rPr>
              <a:t>Как меняется атмосферное давление?</a:t>
            </a:r>
            <a:endParaRPr lang="ru-RU" sz="16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82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2 Subtítulo"/>
          <p:cNvSpPr txBox="1">
            <a:spLocks/>
          </p:cNvSpPr>
          <p:nvPr/>
        </p:nvSpPr>
        <p:spPr>
          <a:xfrm>
            <a:off x="5652120" y="1863408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  <a:latin typeface="+mj-lt"/>
              </a:rPr>
              <a:t>Введение и теория</a:t>
            </a: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1555625" y="3573016"/>
            <a:ext cx="654476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29B19A"/>
                </a:solidFill>
              </a:rPr>
              <a:t>Теперь учащихся приглашают выдвинуть гипотезу, которая должна быть проверена экспериментально.</a:t>
            </a:r>
          </a:p>
        </p:txBody>
      </p:sp>
      <p:sp>
        <p:nvSpPr>
          <p:cNvPr id="21" name="20 Rectángulo redondeado"/>
          <p:cNvSpPr/>
          <p:nvPr/>
        </p:nvSpPr>
        <p:spPr>
          <a:xfrm>
            <a:off x="1403647" y="3573017"/>
            <a:ext cx="6581751" cy="582371"/>
          </a:xfrm>
          <a:prstGeom prst="roundRect">
            <a:avLst/>
          </a:prstGeom>
          <a:noFill/>
          <a:ln w="19050">
            <a:solidFill>
              <a:srgbClr val="22B89B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2" name="2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927" y="4521087"/>
            <a:ext cx="6665153" cy="1068153"/>
          </a:xfrm>
          <a:prstGeom prst="rect">
            <a:avLst/>
          </a:prstGeom>
        </p:spPr>
      </p:pic>
      <p:pic>
        <p:nvPicPr>
          <p:cNvPr id="23" name="2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378902"/>
            <a:ext cx="428625" cy="438150"/>
          </a:xfrm>
          <a:prstGeom prst="ellipse">
            <a:avLst/>
          </a:prstGeom>
        </p:spPr>
      </p:pic>
      <p:sp>
        <p:nvSpPr>
          <p:cNvPr id="24" name="23 CuadroTexto"/>
          <p:cNvSpPr txBox="1"/>
          <p:nvPr/>
        </p:nvSpPr>
        <p:spPr>
          <a:xfrm>
            <a:off x="1555626" y="4705399"/>
            <a:ext cx="658725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/>
              <a:t>Предположим, вы замерили атмосферное давление там, где сейчас находитесь.  </a:t>
            </a:r>
            <a:endParaRPr lang="ru-RU" sz="1400" b="1" dirty="0" smtClean="0"/>
          </a:p>
          <a:p>
            <a:r>
              <a:rPr lang="ru-RU" sz="1400" b="1" dirty="0" smtClean="0"/>
              <a:t>Как вы думаете, можно ли определить высоту? Предположим, вам это удалось. </a:t>
            </a:r>
          </a:p>
          <a:p>
            <a:r>
              <a:rPr lang="ru-RU" sz="1400" b="1" dirty="0" smtClean="0"/>
              <a:t>Как вы думаете, какой окажется высота над уровнем моря? </a:t>
            </a:r>
            <a:endParaRPr lang="ru-RU" sz="1400" b="1" dirty="0"/>
          </a:p>
        </p:txBody>
      </p:sp>
      <p:sp>
        <p:nvSpPr>
          <p:cNvPr id="15" name="14 CuadroTexto"/>
          <p:cNvSpPr txBox="1"/>
          <p:nvPr/>
        </p:nvSpPr>
        <p:spPr>
          <a:xfrm>
            <a:off x="5652120" y="1406950"/>
            <a:ext cx="3168352" cy="4154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>
                <a:solidFill>
                  <a:schemeClr val="bg1">
                    <a:lumMod val="50000"/>
                  </a:schemeClr>
                </a:solidFill>
              </a:rPr>
              <a:t>Замер атмосферного давления на разной высоте над уровнем моря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1532608" y="2348880"/>
            <a:ext cx="63517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Из этого можно сделать вывод, что по мере приближения к уровню моря возрастают плотность воздуха и атмосферное давление. С увеличением высоты, количество частиц воздуха на единицу площади уменьшается. Поэтому воздух становится менее плотным, а давление снижается. </a:t>
            </a:r>
            <a:endParaRPr lang="ru-RU" sz="1400" dirty="0" smtClean="0"/>
          </a:p>
        </p:txBody>
      </p:sp>
      <p:sp>
        <p:nvSpPr>
          <p:cNvPr id="12" name="2 Subtítulo"/>
          <p:cNvSpPr txBox="1">
            <a:spLocks/>
          </p:cNvSpPr>
          <p:nvPr/>
        </p:nvSpPr>
        <p:spPr>
          <a:xfrm>
            <a:off x="5508104" y="1071322"/>
            <a:ext cx="3635896" cy="413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b="1" dirty="0">
                <a:solidFill>
                  <a:schemeClr val="bg1"/>
                </a:solidFill>
              </a:rPr>
              <a:t>Как меняется атмосферное давление?</a:t>
            </a:r>
            <a:endParaRPr lang="ru-RU" sz="16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57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1721</TotalTime>
  <Words>2117</Words>
  <Application>Microsoft Office PowerPoint</Application>
  <PresentationFormat>‫הצגה על המסך (4:3)</PresentationFormat>
  <Paragraphs>189</Paragraphs>
  <Slides>28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28</vt:i4>
      </vt:variant>
    </vt:vector>
  </HeadingPairs>
  <TitlesOfParts>
    <vt:vector size="29" baseType="lpstr">
      <vt:lpstr>Tema de Office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Diseño8</dc:creator>
  <cp:lastModifiedBy>Jen</cp:lastModifiedBy>
  <cp:revision>153</cp:revision>
  <dcterms:created xsi:type="dcterms:W3CDTF">2012-09-11T15:34:37Z</dcterms:created>
  <dcterms:modified xsi:type="dcterms:W3CDTF">2017-11-27T18:38:37Z</dcterms:modified>
</cp:coreProperties>
</file>